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A128-B962-487B-891B-604257941811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E102-6FB2-4C73-8C1D-F71F35C27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0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A128-B962-487B-891B-604257941811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E102-6FB2-4C73-8C1D-F71F35C27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6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A128-B962-487B-891B-604257941811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E102-6FB2-4C73-8C1D-F71F35C27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3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A128-B962-487B-891B-604257941811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E102-6FB2-4C73-8C1D-F71F35C27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9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A128-B962-487B-891B-604257941811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E102-6FB2-4C73-8C1D-F71F35C27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1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A128-B962-487B-891B-604257941811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E102-6FB2-4C73-8C1D-F71F35C27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A128-B962-487B-891B-604257941811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E102-6FB2-4C73-8C1D-F71F35C27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3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A128-B962-487B-891B-604257941811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E102-6FB2-4C73-8C1D-F71F35C27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1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A128-B962-487B-891B-604257941811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E102-6FB2-4C73-8C1D-F71F35C27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0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A128-B962-487B-891B-604257941811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E102-6FB2-4C73-8C1D-F71F35C27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0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A128-B962-487B-891B-604257941811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E102-6FB2-4C73-8C1D-F71F35C27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0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DA128-B962-487B-891B-604257941811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9E102-6FB2-4C73-8C1D-F71F35C27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0"/>
            <a:ext cx="0" cy="68580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0" y="3428998"/>
            <a:ext cx="7315200" cy="223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33400" y="304799"/>
            <a:ext cx="6324600" cy="62484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914400" y="685800"/>
            <a:ext cx="5574512" cy="5486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295400" y="1030844"/>
            <a:ext cx="4800600" cy="47603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676400" y="1371600"/>
            <a:ext cx="4038600" cy="4114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33600" y="1815674"/>
            <a:ext cx="3124200" cy="32135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438400" y="2209800"/>
            <a:ext cx="2438400" cy="24384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43200" y="2514600"/>
            <a:ext cx="1828800" cy="18288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2819400"/>
            <a:ext cx="12192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52800" y="31242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-762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HUMINT/OSINT for</a:t>
            </a:r>
          </a:p>
          <a:p>
            <a:r>
              <a:rPr lang="en-US" sz="2400" b="1" dirty="0" smtClean="0"/>
              <a:t>STRATEGY &amp; </a:t>
            </a:r>
          </a:p>
          <a:p>
            <a:r>
              <a:rPr lang="en-US" sz="2400" b="1" dirty="0" smtClean="0"/>
              <a:t>PRIORITIES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66233" y="-76200"/>
            <a:ext cx="2748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HUMINT/OSINT </a:t>
            </a:r>
          </a:p>
          <a:p>
            <a:pPr algn="r"/>
            <a:r>
              <a:rPr lang="en-US" sz="2400" b="1" dirty="0" smtClean="0"/>
              <a:t>for POLICIES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103203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HUMINT/OSINT for OPERATIONS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876800" y="610320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HUMINT/OSINT</a:t>
            </a:r>
          </a:p>
          <a:p>
            <a:pPr algn="r"/>
            <a:r>
              <a:rPr lang="en-US" sz="2400" b="1" dirty="0" smtClean="0"/>
              <a:t>for ACQUISITION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87521" y="319816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27042" y="3200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26075" y="319816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36642" y="31959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953000" y="3200400"/>
            <a:ext cx="469112" cy="479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07624"/>
            <a:ext cx="18288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2</a:t>
            </a:r>
            <a:r>
              <a:rPr lang="en-US" sz="1400" b="1" dirty="0" smtClean="0"/>
              <a:t> </a:t>
            </a:r>
            <a:r>
              <a:rPr lang="en-US" sz="1400" b="1" dirty="0" smtClean="0"/>
              <a:t>Defensive Counterintelligence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315200" y="1030844"/>
            <a:ext cx="1828800" cy="523220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3 </a:t>
            </a:r>
            <a:r>
              <a:rPr lang="en-US" sz="1400" b="1" dirty="0" smtClean="0"/>
              <a:t>Offensive Counterintelligence</a:t>
            </a:r>
            <a:endParaRPr 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315200" y="1554064"/>
            <a:ext cx="1828800" cy="523220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4 </a:t>
            </a:r>
            <a:r>
              <a:rPr lang="en-US" sz="1400" b="1" dirty="0" smtClean="0"/>
              <a:t>Clandestine Human Intelligence</a:t>
            </a:r>
            <a:endParaRPr 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315200" y="2077284"/>
            <a:ext cx="18288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5 </a:t>
            </a:r>
            <a:r>
              <a:rPr lang="en-US" sz="1400" b="1" dirty="0" smtClean="0"/>
              <a:t>Covert Close-In Technical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315200" y="2600504"/>
            <a:ext cx="1828800" cy="160043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6</a:t>
            </a:r>
            <a:r>
              <a:rPr lang="en-US" sz="1400" b="1" dirty="0" smtClean="0"/>
              <a:t> </a:t>
            </a:r>
            <a:r>
              <a:rPr lang="en-US" sz="1400" b="1" dirty="0" smtClean="0"/>
              <a:t>Official Overt Personnel</a:t>
            </a:r>
          </a:p>
          <a:p>
            <a:pPr marL="285750" indent="-285750">
              <a:buFontTx/>
              <a:buChar char="-"/>
            </a:pPr>
            <a:r>
              <a:rPr lang="en-US" sz="1400" b="1" dirty="0" smtClean="0"/>
              <a:t>ITT, HTT/MT</a:t>
            </a:r>
            <a:endParaRPr lang="en-US" sz="1400" b="1" dirty="0" smtClean="0"/>
          </a:p>
          <a:p>
            <a:pPr marL="285750" indent="-285750">
              <a:buFontTx/>
              <a:buChar char="-"/>
            </a:pPr>
            <a:r>
              <a:rPr lang="en-US" sz="1400" b="1" dirty="0" err="1" smtClean="0"/>
              <a:t>DefAtt</a:t>
            </a:r>
            <a:r>
              <a:rPr lang="en-US" sz="1400" b="1" dirty="0" smtClean="0"/>
              <a:t>, MAG, LNO</a:t>
            </a:r>
          </a:p>
          <a:p>
            <a:pPr marL="285750" indent="-285750">
              <a:buFontTx/>
              <a:buChar char="-"/>
            </a:pPr>
            <a:r>
              <a:rPr lang="en-US" sz="1400" b="1" dirty="0" err="1" smtClean="0"/>
              <a:t>DocEx</a:t>
            </a:r>
            <a:r>
              <a:rPr lang="en-US" sz="1400" b="1" dirty="0" smtClean="0"/>
              <a:t>, Radio, TV</a:t>
            </a:r>
            <a:endParaRPr lang="en-US" sz="1400" b="1" dirty="0" smtClean="0"/>
          </a:p>
          <a:p>
            <a:pPr marL="285750" indent="-285750">
              <a:buFontTx/>
              <a:buChar char="-"/>
            </a:pPr>
            <a:r>
              <a:rPr lang="en-US" sz="1400" b="1" dirty="0" smtClean="0"/>
              <a:t>IG, OT&amp;E</a:t>
            </a:r>
          </a:p>
          <a:p>
            <a:pPr marL="285750" indent="-285750">
              <a:buFontTx/>
              <a:buChar char="-"/>
            </a:pPr>
            <a:r>
              <a:rPr lang="en-US" sz="1400" b="1" dirty="0" smtClean="0"/>
              <a:t>All Mission Areas</a:t>
            </a:r>
            <a:endParaRPr lang="en-US" sz="1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300593" y="4913293"/>
            <a:ext cx="18288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8</a:t>
            </a:r>
            <a:r>
              <a:rPr lang="en-US" sz="1400" b="1" dirty="0" smtClean="0"/>
              <a:t> </a:t>
            </a:r>
            <a:r>
              <a:rPr lang="en-US" sz="1400" b="1" dirty="0" smtClean="0"/>
              <a:t>Overt SME/Eyes On</a:t>
            </a:r>
          </a:p>
          <a:p>
            <a:pPr marL="285750" indent="-285750">
              <a:buFontTx/>
              <a:buChar char="-"/>
            </a:pPr>
            <a:r>
              <a:rPr lang="en-US" sz="1400" b="1" dirty="0" smtClean="0"/>
              <a:t>US</a:t>
            </a:r>
          </a:p>
          <a:p>
            <a:pPr marL="285750" indent="-285750">
              <a:buFontTx/>
              <a:buChar char="-"/>
            </a:pPr>
            <a:r>
              <a:rPr lang="en-US" sz="1400" b="1" dirty="0" smtClean="0"/>
              <a:t>Allied</a:t>
            </a:r>
          </a:p>
          <a:p>
            <a:pPr marL="285750" indent="-285750">
              <a:buFontTx/>
              <a:buChar char="-"/>
            </a:pPr>
            <a:r>
              <a:rPr lang="en-US" sz="1400" b="1" dirty="0" smtClean="0"/>
              <a:t>Other</a:t>
            </a:r>
            <a:endParaRPr lang="en-US" sz="1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315200" y="5867400"/>
            <a:ext cx="1814193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9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In Extremis Covert HUMINT (Precision Sabotage, Behind the Lines This and That)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84088" y="3195935"/>
            <a:ext cx="46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     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477000" y="3178432"/>
            <a:ext cx="469112" cy="479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9</a:t>
            </a:r>
            <a:r>
              <a:rPr lang="en-US" sz="2400" b="1" dirty="0" smtClean="0"/>
              <a:t>     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7315199" y="0"/>
            <a:ext cx="1814193" cy="507624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315200" y="4200942"/>
            <a:ext cx="1814192" cy="712351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288299" y="76200"/>
            <a:ext cx="1855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</a:t>
            </a:r>
            <a:r>
              <a:rPr lang="en-US" sz="1400" b="1" dirty="0" smtClean="0"/>
              <a:t> Education &amp; Training</a:t>
            </a:r>
            <a:endParaRPr lang="en-US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703088" y="3195934"/>
            <a:ext cx="46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7</a:t>
            </a:r>
            <a:r>
              <a:rPr lang="en-US" sz="2400" b="1" dirty="0" smtClean="0"/>
              <a:t>     </a:t>
            </a:r>
            <a:endParaRPr lang="en-US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334000" y="3200400"/>
            <a:ext cx="392912" cy="479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352232" y="4295507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7 Research &amp; Development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829472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91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9</cp:revision>
  <dcterms:created xsi:type="dcterms:W3CDTF">2012-12-10T02:37:49Z</dcterms:created>
  <dcterms:modified xsi:type="dcterms:W3CDTF">2012-12-17T20:49:28Z</dcterms:modified>
</cp:coreProperties>
</file>