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6" r:id="rId3"/>
    <p:sldId id="268" r:id="rId4"/>
    <p:sldId id="279" r:id="rId5"/>
    <p:sldId id="292" r:id="rId6"/>
    <p:sldId id="278" r:id="rId7"/>
    <p:sldId id="281" r:id="rId8"/>
    <p:sldId id="269" r:id="rId9"/>
    <p:sldId id="260" r:id="rId10"/>
    <p:sldId id="261" r:id="rId11"/>
    <p:sldId id="262" r:id="rId12"/>
    <p:sldId id="263" r:id="rId13"/>
    <p:sldId id="284" r:id="rId14"/>
    <p:sldId id="285" r:id="rId15"/>
    <p:sldId id="293" r:id="rId16"/>
    <p:sldId id="289" r:id="rId17"/>
    <p:sldId id="283" r:id="rId18"/>
    <p:sldId id="264" r:id="rId19"/>
    <p:sldId id="265" r:id="rId20"/>
    <p:sldId id="290" r:id="rId21"/>
    <p:sldId id="291" r:id="rId22"/>
    <p:sldId id="266" r:id="rId23"/>
    <p:sldId id="267" r:id="rId24"/>
    <p:sldId id="270" r:id="rId25"/>
    <p:sldId id="271" r:id="rId26"/>
    <p:sldId id="272" r:id="rId27"/>
    <p:sldId id="273" r:id="rId28"/>
    <p:sldId id="274" r:id="rId29"/>
    <p:sldId id="276"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02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3338A-1741-4EA9-98CF-74D911722871}" type="datetimeFigureOut">
              <a:rPr lang="en-US" smtClean="0"/>
              <a:t>2014-02-04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38D02-81EB-4E91-A6F4-BBAFB4AF77F6}" type="slidenum">
              <a:rPr lang="en-US" smtClean="0"/>
              <a:t>‹#›</a:t>
            </a:fld>
            <a:endParaRPr lang="en-US" dirty="0"/>
          </a:p>
        </p:txBody>
      </p:sp>
    </p:spTree>
    <p:extLst>
      <p:ext uri="{BB962C8B-B14F-4D97-AF65-F5344CB8AC3E}">
        <p14:creationId xmlns:p14="http://schemas.microsoft.com/office/powerpoint/2010/main" val="104510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 am glad to be here with you.</a:t>
            </a:r>
          </a:p>
          <a:p>
            <a:endParaRPr lang="en-US" sz="3200" dirty="0"/>
          </a:p>
          <a:p>
            <a:r>
              <a:rPr lang="en-US" sz="3200" dirty="0" smtClean="0"/>
              <a:t>This briefing consists of 30 slides delivered in 30 minutes.</a:t>
            </a:r>
          </a:p>
          <a:p>
            <a:endParaRPr lang="en-US" sz="3200" dirty="0"/>
          </a:p>
          <a:p>
            <a:r>
              <a:rPr lang="en-US" sz="3200" dirty="0" smtClean="0"/>
              <a:t>My intent is to provoke thought.</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a:t>
            </a:fld>
            <a:endParaRPr lang="en-US" dirty="0"/>
          </a:p>
        </p:txBody>
      </p:sp>
    </p:spTree>
    <p:extLst>
      <p:ext uri="{BB962C8B-B14F-4D97-AF65-F5344CB8AC3E}">
        <p14:creationId xmlns:p14="http://schemas.microsoft.com/office/powerpoint/2010/main" val="251437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So also is Jim Bamford commentary valuable. NSA has not prevented a single terrorist attack – what is has done is spent hundreds of billions of dollars to little good effect.</a:t>
            </a:r>
          </a:p>
          <a:p>
            <a:endParaRPr lang="en-US" sz="3200" dirty="0"/>
          </a:p>
          <a:p>
            <a:r>
              <a:rPr lang="en-US" sz="3200" dirty="0" smtClean="0"/>
              <a:t>PAUSE</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10</a:t>
            </a:fld>
            <a:endParaRPr lang="en-US" dirty="0"/>
          </a:p>
        </p:txBody>
      </p:sp>
    </p:spTree>
    <p:extLst>
      <p:ext uri="{BB962C8B-B14F-4D97-AF65-F5344CB8AC3E}">
        <p14:creationId xmlns:p14="http://schemas.microsoft.com/office/powerpoint/2010/main" val="194059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In relation to all available relevant information in 183 languages we do not speak, this is a depiction of what the secret world touches.</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11</a:t>
            </a:fld>
            <a:endParaRPr lang="en-US" dirty="0"/>
          </a:p>
        </p:txBody>
      </p:sp>
    </p:spTree>
    <p:extLst>
      <p:ext uri="{BB962C8B-B14F-4D97-AF65-F5344CB8AC3E}">
        <p14:creationId xmlns:p14="http://schemas.microsoft.com/office/powerpoint/2010/main" val="20014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Unfortunately, and this does includes NSA’s mass surveillance program, we process virtually nothing of what we collect.  Still today, the secret world is a cut and paste community mired in old technologies and techniques.</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12</a:t>
            </a:fld>
            <a:endParaRPr lang="en-US" dirty="0"/>
          </a:p>
        </p:txBody>
      </p:sp>
    </p:spTree>
    <p:extLst>
      <p:ext uri="{BB962C8B-B14F-4D97-AF65-F5344CB8AC3E}">
        <p14:creationId xmlns:p14="http://schemas.microsoft.com/office/powerpoint/2010/main" val="287342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Intelligence is feeble in part because its voice is drowned out by all those with greater political, economic, and social influence over any given policy maker.</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13</a:t>
            </a:fld>
            <a:endParaRPr lang="en-US" dirty="0"/>
          </a:p>
        </p:txBody>
      </p:sp>
    </p:spTree>
    <p:extLst>
      <p:ext uri="{BB962C8B-B14F-4D97-AF65-F5344CB8AC3E}">
        <p14:creationId xmlns:p14="http://schemas.microsoft.com/office/powerpoint/2010/main" val="197270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Intelligence is also feeble because the cult of secrecy has displaced integrity, and spending on technical collection has displaced decision-support. The secret world moves money, it does not “do” decision-support.</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14</a:t>
            </a:fld>
            <a:endParaRPr lang="en-US" dirty="0"/>
          </a:p>
        </p:txBody>
      </p:sp>
    </p:spTree>
    <p:extLst>
      <p:ext uri="{BB962C8B-B14F-4D97-AF65-F5344CB8AC3E}">
        <p14:creationId xmlns:p14="http://schemas.microsoft.com/office/powerpoint/2010/main" val="388344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By way of transition, this is what we all spend on war – and as calculated by Medard Gabel, long-time adjunct to Buckminster Fuller – a depiction of how we could resolve all global issues for one third of that amount.</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15</a:t>
            </a:fld>
            <a:endParaRPr lang="en-US" dirty="0"/>
          </a:p>
        </p:txBody>
      </p:sp>
    </p:spTree>
    <p:extLst>
      <p:ext uri="{BB962C8B-B14F-4D97-AF65-F5344CB8AC3E}">
        <p14:creationId xmlns:p14="http://schemas.microsoft.com/office/powerpoint/2010/main" val="135230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This is what intelligence is supposed to be doing:</a:t>
            </a:r>
          </a:p>
          <a:p>
            <a:r>
              <a:rPr lang="en-US" sz="3200" dirty="0" smtClean="0"/>
              <a:t>- Illuminating true costs;</a:t>
            </a:r>
          </a:p>
          <a:p>
            <a:r>
              <a:rPr lang="en-US" sz="3200" dirty="0" smtClean="0"/>
              <a:t>- Educating all publics;</a:t>
            </a:r>
          </a:p>
          <a:p>
            <a:r>
              <a:rPr lang="en-US" sz="3200" dirty="0" smtClean="0"/>
              <a:t>- Eradicating corruption;</a:t>
            </a:r>
          </a:p>
          <a:p>
            <a:r>
              <a:rPr lang="en-US" sz="3200" dirty="0" smtClean="0"/>
              <a:t>- Harmonizing field effects – in other words, constructively influences how others spend $.</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16</a:t>
            </a:fld>
            <a:endParaRPr lang="en-US" dirty="0"/>
          </a:p>
        </p:txBody>
      </p:sp>
    </p:spTree>
    <p:extLst>
      <p:ext uri="{BB962C8B-B14F-4D97-AF65-F5344CB8AC3E}">
        <p14:creationId xmlns:p14="http://schemas.microsoft.com/office/powerpoint/2010/main" val="289381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A major short-coming of the secret world is that it refuses to be serious about open sources of information.</a:t>
            </a:r>
          </a:p>
          <a:p>
            <a:endParaRPr lang="en-US" sz="3200" dirty="0"/>
          </a:p>
          <a:p>
            <a:r>
              <a:rPr lang="en-US" sz="3200" dirty="0" smtClean="0"/>
              <a:t>Here I show the utility of open sources in relation to the 10 threats (by my estimate).</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17</a:t>
            </a:fld>
            <a:endParaRPr lang="en-US" dirty="0"/>
          </a:p>
        </p:txBody>
      </p:sp>
    </p:spTree>
    <p:extLst>
      <p:ext uri="{BB962C8B-B14F-4D97-AF65-F5344CB8AC3E}">
        <p14:creationId xmlns:p14="http://schemas.microsoft.com/office/powerpoint/2010/main" val="148793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Even if we were to embrace the need to access all relevant information, there are obstacles.</a:t>
            </a:r>
          </a:p>
          <a:p>
            <a:endParaRPr lang="en-US" sz="3200" dirty="0"/>
          </a:p>
          <a:p>
            <a:r>
              <a:rPr lang="en-US" sz="3200" dirty="0" smtClean="0"/>
              <a:t>Each of these is also the title of a book on that specific topic.</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18</a:t>
            </a:fld>
            <a:endParaRPr lang="en-US" dirty="0"/>
          </a:p>
        </p:txBody>
      </p:sp>
    </p:spTree>
    <p:extLst>
      <p:ext uri="{BB962C8B-B14F-4D97-AF65-F5344CB8AC3E}">
        <p14:creationId xmlns:p14="http://schemas.microsoft.com/office/powerpoint/2010/main" val="246263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We have also allowed universities to fragment knowledge. Scientific disciplines are isolated from all others, and isolated from the humanities, religion &amp; spirituality, and from philosophy.</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19</a:t>
            </a:fld>
            <a:endParaRPr lang="en-US" dirty="0"/>
          </a:p>
        </p:txBody>
      </p:sp>
    </p:spTree>
    <p:extLst>
      <p:ext uri="{BB962C8B-B14F-4D97-AF65-F5344CB8AC3E}">
        <p14:creationId xmlns:p14="http://schemas.microsoft.com/office/powerpoint/2010/main" val="122804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As I lectured LtGen Dr. Brent Scowcroft one day, nothing we do matters UNLESS we devise a means of constructively influencing those who own the future.</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a:t>
            </a:fld>
            <a:endParaRPr lang="en-US" dirty="0"/>
          </a:p>
        </p:txBody>
      </p:sp>
    </p:spTree>
    <p:extLst>
      <p:ext uri="{BB962C8B-B14F-4D97-AF65-F5344CB8AC3E}">
        <p14:creationId xmlns:p14="http://schemas.microsoft.com/office/powerpoint/2010/main" val="3291415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On top of our challenges in the source arena, we still do not have serious desk-top toolkits.</a:t>
            </a:r>
          </a:p>
          <a:p>
            <a:endParaRPr lang="en-US" sz="3200" dirty="0"/>
          </a:p>
          <a:p>
            <a:r>
              <a:rPr lang="en-US" sz="3200" dirty="0" smtClean="0"/>
              <a:t>This is what our best analysts asked for at CIA in 1985 – we still do not have this!</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20</a:t>
            </a:fld>
            <a:endParaRPr lang="en-US" dirty="0"/>
          </a:p>
        </p:txBody>
      </p:sp>
    </p:spTree>
    <p:extLst>
      <p:ext uri="{BB962C8B-B14F-4D97-AF65-F5344CB8AC3E}">
        <p14:creationId xmlns:p14="http://schemas.microsoft.com/office/powerpoint/2010/main" val="124824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We have also failed to achieve organizational intelligence as defined by Harold Wilensky in the mid-1960’s. Most are in Quadrant I, a few in Quadrant II, virtually no one is in Quadrant III, and I know of no one at all in Quadrant IV.</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21</a:t>
            </a:fld>
            <a:endParaRPr lang="en-US" dirty="0"/>
          </a:p>
        </p:txBody>
      </p:sp>
    </p:spTree>
    <p:extLst>
      <p:ext uri="{BB962C8B-B14F-4D97-AF65-F5344CB8AC3E}">
        <p14:creationId xmlns:p14="http://schemas.microsoft.com/office/powerpoint/2010/main" val="242984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We begin to heal ourselves by recognizing that government is the least important information tribe, and that we must unify the eight tribes. We must create a culture of sharing across these eight tribes.</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22</a:t>
            </a:fld>
            <a:endParaRPr lang="en-US" dirty="0"/>
          </a:p>
        </p:txBody>
      </p:sp>
    </p:spTree>
    <p:extLst>
      <p:ext uri="{BB962C8B-B14F-4D97-AF65-F5344CB8AC3E}">
        <p14:creationId xmlns:p14="http://schemas.microsoft.com/office/powerpoint/2010/main" val="1663974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Here is a depiction from over a decade ago on what we might accomplish – each circle shows a larger and larger cache of content and a larger and larger investment.</a:t>
            </a:r>
          </a:p>
          <a:p>
            <a:endParaRPr lang="en-US" sz="3200" dirty="0"/>
          </a:p>
          <a:p>
            <a:r>
              <a:rPr lang="en-US" sz="3200" dirty="0" smtClean="0"/>
              <a:t>Sadly, this does not exist today.</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23</a:t>
            </a:fld>
            <a:endParaRPr lang="en-US" dirty="0"/>
          </a:p>
        </p:txBody>
      </p:sp>
    </p:spTree>
    <p:extLst>
      <p:ext uri="{BB962C8B-B14F-4D97-AF65-F5344CB8AC3E}">
        <p14:creationId xmlns:p14="http://schemas.microsoft.com/office/powerpoint/2010/main" val="141128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Just as we must unify the eight tribes, so also must we return to the best practices of the indigenous tribes – bottom up consensus taking the long view is vastly more affordable and more sustainable that elite decisions made in secret.</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24</a:t>
            </a:fld>
            <a:endParaRPr lang="en-US" dirty="0"/>
          </a:p>
        </p:txBody>
      </p:sp>
    </p:spTree>
    <p:extLst>
      <p:ext uri="{BB962C8B-B14F-4D97-AF65-F5344CB8AC3E}">
        <p14:creationId xmlns:p14="http://schemas.microsoft.com/office/powerpoint/2010/main" val="328729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Ethics is completely absent in most of what our government does and in most of what our corporations do. I’m not happy with our non-profits or universities either.</a:t>
            </a:r>
          </a:p>
          <a:p>
            <a:endParaRPr lang="en-US" sz="3200" dirty="0"/>
          </a:p>
          <a:p>
            <a:r>
              <a:rPr lang="en-US" sz="3200" dirty="0" smtClean="0"/>
              <a:t>This is my proposed plan.  </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25</a:t>
            </a:fld>
            <a:endParaRPr lang="en-US" dirty="0"/>
          </a:p>
        </p:txBody>
      </p:sp>
    </p:spTree>
    <p:extLst>
      <p:ext uri="{BB962C8B-B14F-4D97-AF65-F5344CB8AC3E}">
        <p14:creationId xmlns:p14="http://schemas.microsoft.com/office/powerpoint/2010/main" val="3110648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Here I bring together the ten threats and our existing approach, spies &amp; lies.</a:t>
            </a:r>
          </a:p>
          <a:p>
            <a:endParaRPr lang="en-US" sz="3200" dirty="0"/>
          </a:p>
          <a:p>
            <a:r>
              <a:rPr lang="en-US" sz="3200" dirty="0" smtClean="0"/>
              <a:t>Here I show the alternatives we can explore that leverage both open sources and multinational sharing and sense-making.</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26</a:t>
            </a:fld>
            <a:endParaRPr lang="en-US" dirty="0"/>
          </a:p>
        </p:txBody>
      </p:sp>
    </p:spTree>
    <p:extLst>
      <p:ext uri="{BB962C8B-B14F-4D97-AF65-F5344CB8AC3E}">
        <p14:creationId xmlns:p14="http://schemas.microsoft.com/office/powerpoint/2010/main" val="2556213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Investments are needed. This is the six bubble concept developed by Earth Intelligence Network. With technology that exists today, we can displace dishonest elites and make all public decision both evidence-based and transparent.</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27</a:t>
            </a:fld>
            <a:endParaRPr lang="en-US" dirty="0"/>
          </a:p>
        </p:txBody>
      </p:sp>
    </p:spTree>
    <p:extLst>
      <p:ext uri="{BB962C8B-B14F-4D97-AF65-F5344CB8AC3E}">
        <p14:creationId xmlns:p14="http://schemas.microsoft.com/office/powerpoint/2010/main" val="2022366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Multinational information sharing and local to global information sharing demand a global architecture that is affordable, inter-operable, and scalable.</a:t>
            </a:r>
          </a:p>
          <a:p>
            <a:endParaRPr lang="en-US" sz="3200" dirty="0"/>
          </a:p>
          <a:p>
            <a:r>
              <a:rPr lang="en-US" sz="3200" dirty="0" smtClean="0"/>
              <a:t>Open Source Everything!</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28</a:t>
            </a:fld>
            <a:endParaRPr lang="en-US" dirty="0"/>
          </a:p>
        </p:txBody>
      </p:sp>
    </p:spTree>
    <p:extLst>
      <p:ext uri="{BB962C8B-B14F-4D97-AF65-F5344CB8AC3E}">
        <p14:creationId xmlns:p14="http://schemas.microsoft.com/office/powerpoint/2010/main" val="3866406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In my view, the best way to start this revolution in intelligence affairs is to find one great university whose president or provost can embrace this plan.</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29</a:t>
            </a:fld>
            <a:endParaRPr lang="en-US" dirty="0"/>
          </a:p>
        </p:txBody>
      </p:sp>
    </p:spTree>
    <p:extLst>
      <p:ext uri="{BB962C8B-B14F-4D97-AF65-F5344CB8AC3E}">
        <p14:creationId xmlns:p14="http://schemas.microsoft.com/office/powerpoint/2010/main" val="382112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Dr. Scowcroft was the US representative on the UN High Level Panel that identified and prioritized the ten high level threats to humanity.</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3</a:t>
            </a:fld>
            <a:endParaRPr lang="en-US" dirty="0"/>
          </a:p>
        </p:txBody>
      </p:sp>
    </p:spTree>
    <p:extLst>
      <p:ext uri="{BB962C8B-B14F-4D97-AF65-F5344CB8AC3E}">
        <p14:creationId xmlns:p14="http://schemas.microsoft.com/office/powerpoint/2010/main" val="1883013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This is a summary graphic of the method that I and a few others are championing.</a:t>
            </a:r>
          </a:p>
          <a:p>
            <a:endParaRPr lang="en-US" sz="3200" dirty="0"/>
          </a:p>
          <a:p>
            <a:r>
              <a:rPr lang="en-US" sz="3200" dirty="0" smtClean="0"/>
              <a:t>We do not lack for information. We lack for integrity and compassion.           THANK YOU.</a:t>
            </a:r>
          </a:p>
          <a:p>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30</a:t>
            </a:fld>
            <a:endParaRPr lang="en-US" dirty="0"/>
          </a:p>
        </p:txBody>
      </p:sp>
    </p:spTree>
    <p:extLst>
      <p:ext uri="{BB962C8B-B14F-4D97-AF65-F5344CB8AC3E}">
        <p14:creationId xmlns:p14="http://schemas.microsoft.com/office/powerpoint/2010/main" val="74452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Most intelligence professionals obsess on the singular threat they have been assigned.  In fact, intelligence support to strategy, policy, acquisition, and operations matters just as much.</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4</a:t>
            </a:fld>
            <a:endParaRPr lang="en-US" dirty="0"/>
          </a:p>
        </p:txBody>
      </p:sp>
    </p:spTree>
    <p:extLst>
      <p:ext uri="{BB962C8B-B14F-4D97-AF65-F5344CB8AC3E}">
        <p14:creationId xmlns:p14="http://schemas.microsoft.com/office/powerpoint/2010/main" val="420787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This is what a holistic analytic model looks like.  All threats and all core policies however defined.</a:t>
            </a:r>
          </a:p>
          <a:p>
            <a:endParaRPr lang="en-US" sz="3200" dirty="0"/>
          </a:p>
          <a:p>
            <a:r>
              <a:rPr lang="en-US" sz="3200" dirty="0" smtClean="0"/>
              <a:t>Note that our government obsesses on the two red dots and ignores everything else.</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5</a:t>
            </a:fld>
            <a:endParaRPr lang="en-US" dirty="0"/>
          </a:p>
        </p:txBody>
      </p:sp>
    </p:spTree>
    <p:extLst>
      <p:ext uri="{BB962C8B-B14F-4D97-AF65-F5344CB8AC3E}">
        <p14:creationId xmlns:p14="http://schemas.microsoft.com/office/powerpoint/2010/main" val="274424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Whole Systems Analytics are essential if we are to avoid destroying ourselves.</a:t>
            </a:r>
          </a:p>
          <a:p>
            <a:endParaRPr lang="en-US" sz="3200" dirty="0"/>
          </a:p>
          <a:p>
            <a:r>
              <a:rPr lang="en-US" sz="3200" dirty="0" smtClean="0"/>
              <a:t>True cost economics is a foundation ignored by most universities.  I hope you will embrace this as a foundation for all your future thoughts.</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6</a:t>
            </a:fld>
            <a:endParaRPr lang="en-US" dirty="0"/>
          </a:p>
        </p:txBody>
      </p:sp>
    </p:spTree>
    <p:extLst>
      <p:ext uri="{BB962C8B-B14F-4D97-AF65-F5344CB8AC3E}">
        <p14:creationId xmlns:p14="http://schemas.microsoft.com/office/powerpoint/2010/main" val="347155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This is a simple look at what intelligence should be doing – four levels, with sharing being a very important attribute.</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7</a:t>
            </a:fld>
            <a:endParaRPr lang="en-US" dirty="0"/>
          </a:p>
        </p:txBody>
      </p:sp>
    </p:spTree>
    <p:extLst>
      <p:ext uri="{BB962C8B-B14F-4D97-AF65-F5344CB8AC3E}">
        <p14:creationId xmlns:p14="http://schemas.microsoft.com/office/powerpoint/2010/main" val="402867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This is a very high level overview of the pieces of traditional intelligence – the first era of secret war and the second era of strategic analytics that was quickly swamped by clandestine and covert operations.</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8</a:t>
            </a:fld>
            <a:endParaRPr lang="en-US" dirty="0"/>
          </a:p>
        </p:txBody>
      </p:sp>
    </p:spTree>
    <p:extLst>
      <p:ext uri="{BB962C8B-B14F-4D97-AF65-F5344CB8AC3E}">
        <p14:creationId xmlns:p14="http://schemas.microsoft.com/office/powerpoint/2010/main" val="83991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As we evaluate US national intelligence today – not just NSA but CIA and all the rest, General Tony Zinni’s comment is worthy of note.</a:t>
            </a:r>
          </a:p>
          <a:p>
            <a:endParaRPr lang="en-US" sz="3200" dirty="0"/>
          </a:p>
          <a:p>
            <a:r>
              <a:rPr lang="en-US" sz="3200" dirty="0" smtClean="0"/>
              <a:t>PAUSE</a:t>
            </a:r>
            <a:endParaRPr lang="en-US" sz="3200" dirty="0"/>
          </a:p>
        </p:txBody>
      </p:sp>
      <p:sp>
        <p:nvSpPr>
          <p:cNvPr id="4" name="Slide Number Placeholder 3"/>
          <p:cNvSpPr>
            <a:spLocks noGrp="1"/>
          </p:cNvSpPr>
          <p:nvPr>
            <p:ph type="sldNum" sz="quarter" idx="10"/>
          </p:nvPr>
        </p:nvSpPr>
        <p:spPr/>
        <p:txBody>
          <a:bodyPr/>
          <a:lstStyle/>
          <a:p>
            <a:fld id="{62038D02-81EB-4E91-A6F4-BBAFB4AF77F6}" type="slidenum">
              <a:rPr lang="en-US" smtClean="0"/>
              <a:t>9</a:t>
            </a:fld>
            <a:endParaRPr lang="en-US" dirty="0"/>
          </a:p>
        </p:txBody>
      </p:sp>
    </p:spTree>
    <p:extLst>
      <p:ext uri="{BB962C8B-B14F-4D97-AF65-F5344CB8AC3E}">
        <p14:creationId xmlns:p14="http://schemas.microsoft.com/office/powerpoint/2010/main" val="331683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213663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370506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209435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157051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6423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207223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125223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78170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61061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320995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47053-262E-4DB0-99FF-DB829F32724D}" type="datetimeFigureOut">
              <a:rPr lang="en-US" smtClean="0"/>
              <a:t>2014-02-04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42E35-A1BB-450F-82AD-63178844BBB2}" type="slidenum">
              <a:rPr lang="en-US" smtClean="0"/>
              <a:t>‹#›</a:t>
            </a:fld>
            <a:endParaRPr lang="en-US" dirty="0"/>
          </a:p>
        </p:txBody>
      </p:sp>
    </p:spTree>
    <p:extLst>
      <p:ext uri="{BB962C8B-B14F-4D97-AF65-F5344CB8AC3E}">
        <p14:creationId xmlns:p14="http://schemas.microsoft.com/office/powerpoint/2010/main" val="40341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47053-262E-4DB0-99FF-DB829F32724D}" type="datetimeFigureOut">
              <a:rPr lang="en-US" smtClean="0"/>
              <a:t>2014-02-04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42E35-A1BB-450F-82AD-63178844BBB2}" type="slidenum">
              <a:rPr lang="en-US" smtClean="0"/>
              <a:t>‹#›</a:t>
            </a:fld>
            <a:endParaRPr lang="en-US" dirty="0"/>
          </a:p>
        </p:txBody>
      </p:sp>
    </p:spTree>
    <p:extLst>
      <p:ext uri="{BB962C8B-B14F-4D97-AF65-F5344CB8AC3E}">
        <p14:creationId xmlns:p14="http://schemas.microsoft.com/office/powerpoint/2010/main" val="181670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8" name="TextBox 7"/>
          <p:cNvSpPr txBox="1"/>
          <p:nvPr/>
        </p:nvSpPr>
        <p:spPr>
          <a:xfrm>
            <a:off x="6705600" y="130076"/>
            <a:ext cx="2514600" cy="3954929"/>
          </a:xfrm>
          <a:prstGeom prst="rect">
            <a:avLst/>
          </a:prstGeom>
          <a:noFill/>
        </p:spPr>
        <p:txBody>
          <a:bodyPr wrap="square" rtlCol="0">
            <a:spAutoFit/>
          </a:bodyPr>
          <a:lstStyle/>
          <a:p>
            <a:r>
              <a:rPr lang="en-US" sz="2400" b="1" dirty="0" smtClean="0">
                <a:solidFill>
                  <a:schemeClr val="bg1"/>
                </a:solidFill>
              </a:rPr>
              <a:t>Steele-Yale-6</a:t>
            </a:r>
          </a:p>
          <a:p>
            <a:endParaRPr lang="en-US" sz="1100" b="1" dirty="0">
              <a:solidFill>
                <a:schemeClr val="bg1"/>
              </a:solidFill>
            </a:endParaRPr>
          </a:p>
          <a:p>
            <a:pPr marL="342900" indent="-342900">
              <a:buFont typeface="Arial" panose="020B0604020202020204" pitchFamily="34" charset="0"/>
              <a:buChar char="•"/>
            </a:pPr>
            <a:r>
              <a:rPr lang="en-US" sz="2400" b="1" dirty="0" smtClean="0">
                <a:solidFill>
                  <a:schemeClr val="bg1"/>
                </a:solidFill>
              </a:rPr>
              <a:t>Reality</a:t>
            </a:r>
          </a:p>
          <a:p>
            <a:pPr marL="342900" indent="-342900">
              <a:buFont typeface="Arial" panose="020B0604020202020204" pitchFamily="34" charset="0"/>
              <a:buChar char="•"/>
            </a:pPr>
            <a:r>
              <a:rPr lang="en-US" sz="2400" b="1" dirty="0" smtClean="0">
                <a:solidFill>
                  <a:schemeClr val="bg1"/>
                </a:solidFill>
              </a:rPr>
              <a:t>Intelligence</a:t>
            </a:r>
          </a:p>
          <a:p>
            <a:pPr marL="800100" lvl="1" indent="-342900">
              <a:buFont typeface="Arial" panose="020B0604020202020204" pitchFamily="34" charset="0"/>
              <a:buChar char="•"/>
            </a:pPr>
            <a:r>
              <a:rPr lang="en-US" sz="2000" b="1" dirty="0" smtClean="0">
                <a:solidFill>
                  <a:schemeClr val="bg1"/>
                </a:solidFill>
              </a:rPr>
              <a:t>Tired</a:t>
            </a:r>
          </a:p>
          <a:p>
            <a:pPr marL="800100" lvl="1" indent="-342900">
              <a:buFont typeface="Arial" panose="020B0604020202020204" pitchFamily="34" charset="0"/>
              <a:buChar char="•"/>
            </a:pPr>
            <a:r>
              <a:rPr lang="en-US" sz="2000" b="1" dirty="0" smtClean="0">
                <a:solidFill>
                  <a:schemeClr val="bg1"/>
                </a:solidFill>
              </a:rPr>
              <a:t>Wired</a:t>
            </a:r>
          </a:p>
          <a:p>
            <a:pPr marL="342900" indent="-342900">
              <a:buFont typeface="Arial" panose="020B0604020202020204" pitchFamily="34" charset="0"/>
              <a:buChar char="•"/>
            </a:pPr>
            <a:r>
              <a:rPr lang="en-US" sz="2400" b="1" dirty="0" smtClean="0">
                <a:solidFill>
                  <a:schemeClr val="bg1"/>
                </a:solidFill>
              </a:rPr>
              <a:t>Ethics</a:t>
            </a:r>
          </a:p>
          <a:p>
            <a:pPr marL="342900" indent="-342900">
              <a:buFont typeface="Arial" panose="020B0604020202020204" pitchFamily="34" charset="0"/>
              <a:buChar char="•"/>
            </a:pPr>
            <a:r>
              <a:rPr lang="en-US" sz="2400" b="1" dirty="0" smtClean="0">
                <a:solidFill>
                  <a:schemeClr val="bg1"/>
                </a:solidFill>
              </a:rPr>
              <a:t>Solutions</a:t>
            </a:r>
          </a:p>
          <a:p>
            <a:pPr marL="800100" lvl="1" indent="-342900">
              <a:buFont typeface="Arial" panose="020B0604020202020204" pitchFamily="34" charset="0"/>
              <a:buChar char="•"/>
            </a:pPr>
            <a:r>
              <a:rPr lang="en-US" sz="2000" b="1" dirty="0" smtClean="0">
                <a:solidFill>
                  <a:schemeClr val="bg1"/>
                </a:solidFill>
              </a:rPr>
              <a:t>Eight Tribes</a:t>
            </a:r>
          </a:p>
          <a:p>
            <a:pPr marL="800100" lvl="1" indent="-342900">
              <a:buFont typeface="Arial" panose="020B0604020202020204" pitchFamily="34" charset="0"/>
              <a:buChar char="•"/>
            </a:pPr>
            <a:r>
              <a:rPr lang="en-US" sz="2000" b="1" dirty="0" smtClean="0">
                <a:solidFill>
                  <a:schemeClr val="bg1"/>
                </a:solidFill>
              </a:rPr>
              <a:t>OSE</a:t>
            </a:r>
          </a:p>
          <a:p>
            <a:pPr marL="800100" lvl="1" indent="-342900">
              <a:buFont typeface="Arial" panose="020B0604020202020204" pitchFamily="34" charset="0"/>
              <a:buChar char="•"/>
            </a:pPr>
            <a:r>
              <a:rPr lang="en-US" sz="2000" b="1" dirty="0" smtClean="0">
                <a:solidFill>
                  <a:schemeClr val="bg1"/>
                </a:solidFill>
              </a:rPr>
              <a:t>M4IS2</a:t>
            </a:r>
          </a:p>
          <a:p>
            <a:pPr marL="800100" lvl="1" indent="-342900">
              <a:buFont typeface="Arial" panose="020B0604020202020204" pitchFamily="34" charset="0"/>
              <a:buChar char="•"/>
            </a:pPr>
            <a:r>
              <a:rPr lang="en-US" sz="2000" b="1" dirty="0" smtClean="0">
                <a:solidFill>
                  <a:schemeClr val="bg1"/>
                </a:solidFill>
              </a:rPr>
              <a:t>New Mind</a:t>
            </a:r>
            <a:endParaRPr lang="en-US" sz="2000" b="1" dirty="0">
              <a:solidFill>
                <a:schemeClr val="bg1"/>
              </a:solidFill>
            </a:endParaRPr>
          </a:p>
        </p:txBody>
      </p:sp>
      <p:sp>
        <p:nvSpPr>
          <p:cNvPr id="9" name="TextBox 8"/>
          <p:cNvSpPr txBox="1"/>
          <p:nvPr/>
        </p:nvSpPr>
        <p:spPr>
          <a:xfrm>
            <a:off x="6553200" y="5288340"/>
            <a:ext cx="2590800" cy="1569660"/>
          </a:xfrm>
          <a:prstGeom prst="rect">
            <a:avLst/>
          </a:prstGeom>
          <a:noFill/>
        </p:spPr>
        <p:txBody>
          <a:bodyPr wrap="square" rtlCol="0">
            <a:spAutoFit/>
          </a:bodyPr>
          <a:lstStyle/>
          <a:p>
            <a:r>
              <a:rPr lang="en-US" sz="1400" i="1" dirty="0" smtClean="0">
                <a:solidFill>
                  <a:schemeClr val="bg1"/>
                </a:solidFill>
              </a:rPr>
              <a:t>Robert David Steele</a:t>
            </a:r>
          </a:p>
          <a:p>
            <a:r>
              <a:rPr lang="en-US" sz="1400" i="1" dirty="0" smtClean="0">
                <a:solidFill>
                  <a:schemeClr val="bg1"/>
                </a:solidFill>
              </a:rPr>
              <a:t>CEO (pro bono)</a:t>
            </a:r>
          </a:p>
          <a:p>
            <a:r>
              <a:rPr lang="en-US" sz="1400" i="1" dirty="0" smtClean="0">
                <a:solidFill>
                  <a:schemeClr val="bg1"/>
                </a:solidFill>
              </a:rPr>
              <a:t>Earth Intelligence Network</a:t>
            </a:r>
          </a:p>
          <a:p>
            <a:r>
              <a:rPr lang="en-US" sz="1400" i="1" dirty="0" smtClean="0">
                <a:solidFill>
                  <a:schemeClr val="bg1"/>
                </a:solidFill>
              </a:rPr>
              <a:t>A Virginia Non-Profit (501c3)</a:t>
            </a:r>
          </a:p>
          <a:p>
            <a:endParaRPr lang="en-US" sz="600" i="1" dirty="0">
              <a:solidFill>
                <a:schemeClr val="bg1"/>
              </a:solidFill>
            </a:endParaRPr>
          </a:p>
          <a:p>
            <a:r>
              <a:rPr lang="en-US" sz="1400" i="1" dirty="0" smtClean="0">
                <a:solidFill>
                  <a:schemeClr val="bg1"/>
                </a:solidFill>
              </a:rPr>
              <a:t>6 February 2014</a:t>
            </a:r>
          </a:p>
          <a:p>
            <a:endParaRPr lang="en-US" sz="600" i="1" dirty="0">
              <a:solidFill>
                <a:schemeClr val="bg1"/>
              </a:solidFill>
            </a:endParaRPr>
          </a:p>
          <a:p>
            <a:r>
              <a:rPr lang="en-US" sz="1400" i="1" dirty="0" smtClean="0">
                <a:solidFill>
                  <a:schemeClr val="bg1"/>
                </a:solidFill>
              </a:rPr>
              <a:t>Trumbull Room, Branford College</a:t>
            </a:r>
            <a:endParaRPr lang="en-US" sz="1400" i="1" dirty="0">
              <a:solidFill>
                <a:schemeClr val="bg1"/>
              </a:solidFill>
            </a:endParaRPr>
          </a:p>
        </p:txBody>
      </p:sp>
      <p:sp>
        <p:nvSpPr>
          <p:cNvPr id="10" name="TextBox 9"/>
          <p:cNvSpPr txBox="1"/>
          <p:nvPr/>
        </p:nvSpPr>
        <p:spPr>
          <a:xfrm>
            <a:off x="5105400" y="225623"/>
            <a:ext cx="1633845" cy="307777"/>
          </a:xfrm>
          <a:prstGeom prst="rect">
            <a:avLst/>
          </a:prstGeom>
          <a:noFill/>
        </p:spPr>
        <p:txBody>
          <a:bodyPr wrap="none" rtlCol="0">
            <a:spAutoFit/>
          </a:bodyPr>
          <a:lstStyle/>
          <a:p>
            <a:r>
              <a:rPr lang="en-US" sz="1400" b="1" dirty="0" smtClean="0">
                <a:solidFill>
                  <a:schemeClr val="bg1"/>
                </a:solidFill>
              </a:rPr>
              <a:t>http://tinyurl.com/</a:t>
            </a:r>
            <a:endParaRPr lang="en-US" sz="1400" b="1" dirty="0">
              <a:solidFill>
                <a:schemeClr val="bg1"/>
              </a:solidFill>
            </a:endParaRPr>
          </a:p>
        </p:txBody>
      </p:sp>
    </p:spTree>
    <p:extLst>
      <p:ext uri="{BB962C8B-B14F-4D97-AF65-F5344CB8AC3E}">
        <p14:creationId xmlns:p14="http://schemas.microsoft.com/office/powerpoint/2010/main" val="3501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24605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232160"/>
            <a:ext cx="8534400" cy="6397239"/>
          </a:xfrm>
          <a:prstGeom prst="rect">
            <a:avLst/>
          </a:prstGeom>
        </p:spPr>
      </p:pic>
    </p:spTree>
    <p:extLst>
      <p:ext uri="{BB962C8B-B14F-4D97-AF65-F5344CB8AC3E}">
        <p14:creationId xmlns:p14="http://schemas.microsoft.com/office/powerpoint/2010/main" val="124605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67" y="230380"/>
            <a:ext cx="8562233" cy="6418101"/>
          </a:xfrm>
          <a:prstGeom prst="rect">
            <a:avLst/>
          </a:prstGeom>
        </p:spPr>
      </p:pic>
    </p:spTree>
    <p:extLst>
      <p:ext uri="{BB962C8B-B14F-4D97-AF65-F5344CB8AC3E}">
        <p14:creationId xmlns:p14="http://schemas.microsoft.com/office/powerpoint/2010/main" val="245315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0" y="1408747"/>
            <a:ext cx="7848600" cy="5220653"/>
          </a:xfrm>
          <a:prstGeom prst="rect">
            <a:avLst/>
          </a:prstGeom>
        </p:spPr>
      </p:pic>
      <p:sp>
        <p:nvSpPr>
          <p:cNvPr id="6" name="Title 1"/>
          <p:cNvSpPr>
            <a:spLocks noGrp="1"/>
          </p:cNvSpPr>
          <p:nvPr>
            <p:ph type="title"/>
          </p:nvPr>
        </p:nvSpPr>
        <p:spPr>
          <a:xfrm>
            <a:off x="-15667" y="8546"/>
            <a:ext cx="9144000" cy="1295400"/>
          </a:xfrm>
        </p:spPr>
        <p:txBody>
          <a:bodyPr>
            <a:normAutofit fontScale="90000"/>
          </a:bodyPr>
          <a:lstStyle/>
          <a:p>
            <a:r>
              <a:rPr lang="en-US" sz="4900" b="1" dirty="0" smtClean="0">
                <a:solidFill>
                  <a:schemeClr val="bg1"/>
                </a:solidFill>
              </a:rPr>
              <a:t>Why Is Intelligence So </a:t>
            </a:r>
            <a:r>
              <a:rPr lang="en-US" sz="4900" b="1" dirty="0" smtClean="0">
                <a:solidFill>
                  <a:schemeClr val="bg1"/>
                </a:solidFill>
              </a:rPr>
              <a:t>Feeble Part I?</a:t>
            </a:r>
            <a:r>
              <a:rPr lang="en-US" sz="4900" b="1" dirty="0" smtClean="0">
                <a:solidFill>
                  <a:schemeClr val="bg1"/>
                </a:solidFill>
              </a:rPr>
              <a:t/>
            </a:r>
            <a:br>
              <a:rPr lang="en-US" sz="4900" b="1" dirty="0" smtClean="0">
                <a:solidFill>
                  <a:schemeClr val="bg1"/>
                </a:solidFill>
              </a:rPr>
            </a:br>
            <a:r>
              <a:rPr lang="en-US" sz="4000" b="1" i="1" dirty="0" smtClean="0">
                <a:solidFill>
                  <a:schemeClr val="bg1"/>
                </a:solidFill>
              </a:rPr>
              <a:t>Money, Sex, &amp; Spotlight Trump Secrets</a:t>
            </a:r>
            <a:endParaRPr lang="en-US" sz="4000" b="1" i="1" dirty="0">
              <a:solidFill>
                <a:schemeClr val="bg1"/>
              </a:solidFill>
            </a:endParaRPr>
          </a:p>
        </p:txBody>
      </p:sp>
    </p:spTree>
    <p:extLst>
      <p:ext uri="{BB962C8B-B14F-4D97-AF65-F5344CB8AC3E}">
        <p14:creationId xmlns:p14="http://schemas.microsoft.com/office/powerpoint/2010/main" val="388103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15667" y="304800"/>
            <a:ext cx="9144000" cy="1295400"/>
          </a:xfrm>
        </p:spPr>
        <p:txBody>
          <a:bodyPr>
            <a:normAutofit fontScale="90000"/>
          </a:bodyPr>
          <a:lstStyle/>
          <a:p>
            <a:r>
              <a:rPr lang="en-US" sz="4900" b="1" dirty="0" smtClean="0">
                <a:solidFill>
                  <a:schemeClr val="bg1"/>
                </a:solidFill>
              </a:rPr>
              <a:t>Why Is Intelligence So </a:t>
            </a:r>
            <a:r>
              <a:rPr lang="en-US" sz="4900" b="1" dirty="0" smtClean="0">
                <a:solidFill>
                  <a:schemeClr val="bg1"/>
                </a:solidFill>
              </a:rPr>
              <a:t>Feeble Part II?</a:t>
            </a:r>
            <a:r>
              <a:rPr lang="en-US" sz="4900" b="1" dirty="0" smtClean="0">
                <a:solidFill>
                  <a:schemeClr val="bg1"/>
                </a:solidFill>
              </a:rPr>
              <a:t/>
            </a:r>
            <a:br>
              <a:rPr lang="en-US" sz="4900" b="1" dirty="0" smtClean="0">
                <a:solidFill>
                  <a:schemeClr val="bg1"/>
                </a:solidFill>
              </a:rPr>
            </a:br>
            <a:r>
              <a:rPr lang="en-US" sz="4000" b="1" i="1" dirty="0" smtClean="0">
                <a:solidFill>
                  <a:schemeClr val="bg1"/>
                </a:solidFill>
              </a:rPr>
              <a:t>Secrecy &amp; Technology Displaced Integrity &amp; Decision-Support</a:t>
            </a:r>
            <a:endParaRPr lang="en-US" sz="4000" b="1" i="1" dirty="0">
              <a:solidFill>
                <a:schemeClr val="bg1"/>
              </a:solidFill>
            </a:endParaRPr>
          </a:p>
        </p:txBody>
      </p:sp>
      <p:sp>
        <p:nvSpPr>
          <p:cNvPr id="5" name="Content Placeholder 2"/>
          <p:cNvSpPr>
            <a:spLocks noGrp="1"/>
          </p:cNvSpPr>
          <p:nvPr>
            <p:ph idx="1"/>
          </p:nvPr>
        </p:nvSpPr>
        <p:spPr>
          <a:xfrm>
            <a:off x="6019800" y="1905000"/>
            <a:ext cx="3429000" cy="5105400"/>
          </a:xfrm>
        </p:spPr>
        <p:txBody>
          <a:bodyPr>
            <a:normAutofit fontScale="77500" lnSpcReduction="20000"/>
          </a:bodyPr>
          <a:lstStyle/>
          <a:p>
            <a:pPr marL="0" indent="0">
              <a:buNone/>
            </a:pPr>
            <a:r>
              <a:rPr lang="en-US" b="1" dirty="0" smtClean="0">
                <a:solidFill>
                  <a:schemeClr val="bg1"/>
                </a:solidFill>
              </a:rPr>
              <a:t>Intelligence Is:</a:t>
            </a:r>
          </a:p>
          <a:p>
            <a:r>
              <a:rPr lang="en-US" b="1" dirty="0" smtClean="0">
                <a:solidFill>
                  <a:schemeClr val="bg1"/>
                </a:solidFill>
              </a:rPr>
              <a:t>Actionable Answers</a:t>
            </a:r>
          </a:p>
          <a:p>
            <a:r>
              <a:rPr lang="en-US" b="1" dirty="0" smtClean="0">
                <a:solidFill>
                  <a:schemeClr val="bg1"/>
                </a:solidFill>
              </a:rPr>
              <a:t>Decision-Support</a:t>
            </a:r>
          </a:p>
          <a:p>
            <a:r>
              <a:rPr lang="en-US" b="1" dirty="0" smtClean="0">
                <a:solidFill>
                  <a:schemeClr val="bg1"/>
                </a:solidFill>
              </a:rPr>
              <a:t>Evidence-Based</a:t>
            </a:r>
          </a:p>
          <a:p>
            <a:r>
              <a:rPr lang="en-US" b="1" dirty="0" smtClean="0">
                <a:solidFill>
                  <a:schemeClr val="bg1"/>
                </a:solidFill>
              </a:rPr>
              <a:t>Holistic Process</a:t>
            </a:r>
          </a:p>
          <a:p>
            <a:pPr marL="0" indent="0">
              <a:buNone/>
            </a:pPr>
            <a:r>
              <a:rPr lang="en-US" b="1" dirty="0" smtClean="0">
                <a:solidFill>
                  <a:schemeClr val="bg1"/>
                </a:solidFill>
              </a:rPr>
              <a:t>Intelligence Is Not:</a:t>
            </a:r>
          </a:p>
          <a:p>
            <a:r>
              <a:rPr lang="en-US" b="1" dirty="0" smtClean="0">
                <a:solidFill>
                  <a:schemeClr val="bg1"/>
                </a:solidFill>
              </a:rPr>
              <a:t>Applied Knowledge</a:t>
            </a:r>
          </a:p>
          <a:p>
            <a:r>
              <a:rPr lang="en-US" b="1" dirty="0" smtClean="0">
                <a:solidFill>
                  <a:schemeClr val="bg1"/>
                </a:solidFill>
              </a:rPr>
              <a:t>Beliefs in Isolation</a:t>
            </a:r>
          </a:p>
          <a:p>
            <a:r>
              <a:rPr lang="en-US" b="1" dirty="0" smtClean="0">
                <a:solidFill>
                  <a:schemeClr val="bg1"/>
                </a:solidFill>
              </a:rPr>
              <a:t>Consciousness</a:t>
            </a:r>
          </a:p>
          <a:p>
            <a:r>
              <a:rPr lang="en-US" b="1" dirty="0" smtClean="0">
                <a:solidFill>
                  <a:schemeClr val="bg1"/>
                </a:solidFill>
              </a:rPr>
              <a:t>Covert Action</a:t>
            </a:r>
          </a:p>
          <a:p>
            <a:r>
              <a:rPr lang="en-US" b="1" dirty="0" smtClean="0">
                <a:solidFill>
                  <a:schemeClr val="bg1"/>
                </a:solidFill>
              </a:rPr>
              <a:t>Espionage</a:t>
            </a:r>
          </a:p>
          <a:p>
            <a:r>
              <a:rPr lang="en-US" b="1" dirty="0" smtClean="0">
                <a:solidFill>
                  <a:schemeClr val="bg1"/>
                </a:solidFill>
              </a:rPr>
              <a:t>Secret Information</a:t>
            </a:r>
          </a:p>
          <a:p>
            <a:r>
              <a:rPr lang="en-US" b="1" dirty="0" smtClean="0">
                <a:solidFill>
                  <a:schemeClr val="bg1"/>
                </a:solidFill>
              </a:rPr>
              <a:t>Wisdom</a:t>
            </a:r>
            <a:endParaRPr lang="en-US"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4800600" cy="4800600"/>
          </a:xfrm>
          <a:prstGeom prst="rect">
            <a:avLst/>
          </a:prstGeom>
        </p:spPr>
      </p:pic>
    </p:spTree>
    <p:extLst>
      <p:ext uri="{BB962C8B-B14F-4D97-AF65-F5344CB8AC3E}">
        <p14:creationId xmlns:p14="http://schemas.microsoft.com/office/powerpoint/2010/main" val="385923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43000"/>
            <a:ext cx="8534400" cy="5486400"/>
          </a:xfrm>
          <a:prstGeom prst="rect">
            <a:avLst/>
          </a:prstGeom>
        </p:spPr>
      </p:pic>
      <p:sp>
        <p:nvSpPr>
          <p:cNvPr id="6" name="TextBox 5"/>
          <p:cNvSpPr txBox="1"/>
          <p:nvPr/>
        </p:nvSpPr>
        <p:spPr>
          <a:xfrm>
            <a:off x="152400" y="228600"/>
            <a:ext cx="8839200" cy="707886"/>
          </a:xfrm>
          <a:prstGeom prst="rect">
            <a:avLst/>
          </a:prstGeom>
          <a:noFill/>
        </p:spPr>
        <p:txBody>
          <a:bodyPr wrap="square" rtlCol="0">
            <a:spAutoFit/>
          </a:bodyPr>
          <a:lstStyle/>
          <a:p>
            <a:pPr algn="ctr"/>
            <a:r>
              <a:rPr lang="en-US" sz="4000" b="1" dirty="0" smtClean="0">
                <a:solidFill>
                  <a:schemeClr val="bg1"/>
                </a:solidFill>
              </a:rPr>
              <a:t>1/3 Cost of War Would Fund Rich Peace!</a:t>
            </a:r>
            <a:endParaRPr lang="en-US" sz="4000" b="1" dirty="0">
              <a:solidFill>
                <a:schemeClr val="bg1"/>
              </a:solidFill>
            </a:endParaRPr>
          </a:p>
        </p:txBody>
      </p:sp>
    </p:spTree>
    <p:extLst>
      <p:ext uri="{BB962C8B-B14F-4D97-AF65-F5344CB8AC3E}">
        <p14:creationId xmlns:p14="http://schemas.microsoft.com/office/powerpoint/2010/main" val="105781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8534400" cy="5181600"/>
          </a:xfrm>
          <a:prstGeom prst="rect">
            <a:avLst/>
          </a:prstGeom>
        </p:spPr>
      </p:pic>
      <p:sp>
        <p:nvSpPr>
          <p:cNvPr id="9" name="TextBox 8"/>
          <p:cNvSpPr txBox="1"/>
          <p:nvPr/>
        </p:nvSpPr>
        <p:spPr>
          <a:xfrm>
            <a:off x="304800" y="0"/>
            <a:ext cx="8534400" cy="1384995"/>
          </a:xfrm>
          <a:prstGeom prst="rect">
            <a:avLst/>
          </a:prstGeom>
          <a:noFill/>
        </p:spPr>
        <p:txBody>
          <a:bodyPr wrap="square" rtlCol="0">
            <a:spAutoFit/>
          </a:bodyPr>
          <a:lstStyle/>
          <a:p>
            <a:pPr algn="ctr"/>
            <a:r>
              <a:rPr lang="en-US" sz="4400" b="1" dirty="0" smtClean="0">
                <a:solidFill>
                  <a:schemeClr val="bg1"/>
                </a:solidFill>
              </a:rPr>
              <a:t>Third Era of Intelligence: </a:t>
            </a:r>
          </a:p>
          <a:p>
            <a:pPr algn="ctr"/>
            <a:r>
              <a:rPr lang="en-US" sz="4000" b="1" i="1" dirty="0" smtClean="0">
                <a:solidFill>
                  <a:schemeClr val="bg1"/>
                </a:solidFill>
              </a:rPr>
              <a:t>Integrity, Smart Nations, World Brain</a:t>
            </a:r>
            <a:endParaRPr lang="en-US" sz="4000" b="1" i="1" dirty="0">
              <a:solidFill>
                <a:schemeClr val="bg1"/>
              </a:solidFill>
            </a:endParaRPr>
          </a:p>
        </p:txBody>
      </p:sp>
    </p:spTree>
    <p:extLst>
      <p:ext uri="{BB962C8B-B14F-4D97-AF65-F5344CB8AC3E}">
        <p14:creationId xmlns:p14="http://schemas.microsoft.com/office/powerpoint/2010/main" val="291984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1000" y="1066800"/>
            <a:ext cx="8534400" cy="5755422"/>
          </a:xfrm>
          <a:prstGeom prst="rect">
            <a:avLst/>
          </a:prstGeom>
          <a:noFill/>
        </p:spPr>
        <p:txBody>
          <a:bodyPr wrap="square" rtlCol="0">
            <a:spAutoFit/>
          </a:bodyPr>
          <a:lstStyle/>
          <a:p>
            <a:r>
              <a:rPr lang="en-US" sz="2400" b="1" dirty="0" smtClean="0">
                <a:solidFill>
                  <a:schemeClr val="bg1"/>
                </a:solidFill>
              </a:rPr>
              <a:t>Economic and social threats, including                                      95%</a:t>
            </a:r>
          </a:p>
          <a:p>
            <a:pPr marL="285750" indent="-285750">
              <a:buFont typeface="Arial" pitchFamily="34" charset="0"/>
              <a:buChar char="•"/>
            </a:pPr>
            <a:r>
              <a:rPr lang="en-US" sz="2400" b="1" dirty="0" smtClean="0">
                <a:solidFill>
                  <a:schemeClr val="bg1"/>
                </a:solidFill>
              </a:rPr>
              <a:t>Poverty						99%	</a:t>
            </a:r>
          </a:p>
          <a:p>
            <a:pPr marL="285750" indent="-285750">
              <a:buFont typeface="Arial" pitchFamily="34" charset="0"/>
              <a:buChar char="•"/>
            </a:pPr>
            <a:r>
              <a:rPr lang="en-US" sz="2400" b="1" dirty="0" smtClean="0">
                <a:solidFill>
                  <a:schemeClr val="bg1"/>
                </a:solidFill>
              </a:rPr>
              <a:t>Infectious Disease					95%</a:t>
            </a:r>
          </a:p>
          <a:p>
            <a:pPr marL="285750" indent="-285750">
              <a:buFont typeface="Arial" pitchFamily="34" charset="0"/>
              <a:buChar char="•"/>
            </a:pPr>
            <a:r>
              <a:rPr lang="en-US" sz="2400" b="1" dirty="0" smtClean="0">
                <a:solidFill>
                  <a:schemeClr val="bg1"/>
                </a:solidFill>
              </a:rPr>
              <a:t>Environmental Degradation				90%</a:t>
            </a:r>
          </a:p>
          <a:p>
            <a:pPr marL="285750" indent="-285750">
              <a:buFont typeface="Arial" pitchFamily="34" charset="0"/>
              <a:buChar char="•"/>
            </a:pPr>
            <a:endParaRPr lang="en-US" sz="800" b="1" dirty="0">
              <a:solidFill>
                <a:schemeClr val="bg1"/>
              </a:solidFill>
            </a:endParaRPr>
          </a:p>
          <a:p>
            <a:r>
              <a:rPr lang="en-US" sz="2400" b="1" dirty="0" smtClean="0">
                <a:solidFill>
                  <a:schemeClr val="bg1"/>
                </a:solidFill>
              </a:rPr>
              <a:t>Interstate conflict						75%</a:t>
            </a:r>
          </a:p>
          <a:p>
            <a:endParaRPr lang="en-US" sz="800" b="1" dirty="0">
              <a:solidFill>
                <a:schemeClr val="bg1"/>
              </a:solidFill>
            </a:endParaRPr>
          </a:p>
          <a:p>
            <a:r>
              <a:rPr lang="en-US" sz="2400" b="1" dirty="0" smtClean="0">
                <a:solidFill>
                  <a:schemeClr val="bg1"/>
                </a:solidFill>
              </a:rPr>
              <a:t>Internal conflict, including					90%</a:t>
            </a:r>
          </a:p>
          <a:p>
            <a:pPr marL="342900" indent="-342900">
              <a:buFont typeface="Arial" pitchFamily="34" charset="0"/>
              <a:buChar char="•"/>
            </a:pPr>
            <a:r>
              <a:rPr lang="en-US" sz="2400" b="1" dirty="0" smtClean="0">
                <a:solidFill>
                  <a:schemeClr val="bg1"/>
                </a:solidFill>
              </a:rPr>
              <a:t>Civil War						85%</a:t>
            </a:r>
          </a:p>
          <a:p>
            <a:pPr marL="342900" indent="-342900">
              <a:buFont typeface="Arial" pitchFamily="34" charset="0"/>
              <a:buChar char="•"/>
            </a:pPr>
            <a:r>
              <a:rPr lang="en-US" sz="2400" b="1" dirty="0" smtClean="0">
                <a:solidFill>
                  <a:schemeClr val="bg1"/>
                </a:solidFill>
              </a:rPr>
              <a:t>Genocide						95%</a:t>
            </a:r>
          </a:p>
          <a:p>
            <a:pPr marL="342900" indent="-342900">
              <a:buFont typeface="Arial" pitchFamily="34" charset="0"/>
              <a:buChar char="•"/>
            </a:pPr>
            <a:r>
              <a:rPr lang="en-US" sz="2400" b="1" dirty="0" smtClean="0">
                <a:solidFill>
                  <a:schemeClr val="bg1"/>
                </a:solidFill>
              </a:rPr>
              <a:t>Other Large-Scale Atrocities			95%</a:t>
            </a:r>
          </a:p>
          <a:p>
            <a:endParaRPr lang="en-US" sz="2400" b="1" dirty="0">
              <a:solidFill>
                <a:schemeClr val="bg1"/>
              </a:solidFill>
            </a:endParaRPr>
          </a:p>
          <a:p>
            <a:r>
              <a:rPr lang="en-US" sz="2400" b="1" dirty="0" smtClean="0">
                <a:solidFill>
                  <a:schemeClr val="bg1"/>
                </a:solidFill>
              </a:rPr>
              <a:t>Nuclear, radiological, chemical, and biological WMD		75%</a:t>
            </a:r>
          </a:p>
          <a:p>
            <a:endParaRPr lang="en-US" sz="800" b="1" dirty="0" smtClean="0">
              <a:solidFill>
                <a:schemeClr val="bg1"/>
              </a:solidFill>
            </a:endParaRPr>
          </a:p>
          <a:p>
            <a:r>
              <a:rPr lang="en-US" sz="2400" b="1" dirty="0" smtClean="0">
                <a:solidFill>
                  <a:schemeClr val="bg1"/>
                </a:solidFill>
              </a:rPr>
              <a:t>Terrorism							80%</a:t>
            </a:r>
          </a:p>
          <a:p>
            <a:endParaRPr lang="en-US" sz="800" b="1" dirty="0" smtClean="0">
              <a:solidFill>
                <a:schemeClr val="bg1"/>
              </a:solidFill>
            </a:endParaRPr>
          </a:p>
          <a:p>
            <a:r>
              <a:rPr lang="en-US" sz="2400" b="1" dirty="0" smtClean="0">
                <a:solidFill>
                  <a:schemeClr val="bg1"/>
                </a:solidFill>
              </a:rPr>
              <a:t>Transnational organized crime				80%</a:t>
            </a:r>
            <a:endParaRPr lang="en-US" sz="2400" b="1" dirty="0">
              <a:solidFill>
                <a:schemeClr val="bg1"/>
              </a:solidFill>
            </a:endParaRPr>
          </a:p>
        </p:txBody>
      </p:sp>
      <p:sp>
        <p:nvSpPr>
          <p:cNvPr id="5" name="Title 1"/>
          <p:cNvSpPr>
            <a:spLocks noGrp="1"/>
          </p:cNvSpPr>
          <p:nvPr>
            <p:ph type="title"/>
          </p:nvPr>
        </p:nvSpPr>
        <p:spPr>
          <a:xfrm>
            <a:off x="457200" y="0"/>
            <a:ext cx="8229600" cy="1143000"/>
          </a:xfrm>
        </p:spPr>
        <p:txBody>
          <a:bodyPr>
            <a:normAutofit/>
          </a:bodyPr>
          <a:lstStyle/>
          <a:p>
            <a:r>
              <a:rPr lang="en-US" b="1" dirty="0" smtClean="0">
                <a:solidFill>
                  <a:schemeClr val="bg1"/>
                </a:solidFill>
              </a:rPr>
              <a:t>Utility of Open Sources</a:t>
            </a:r>
            <a:endParaRPr lang="en-US" b="1" i="1" dirty="0">
              <a:solidFill>
                <a:schemeClr val="bg1"/>
              </a:solidFill>
            </a:endParaRPr>
          </a:p>
        </p:txBody>
      </p:sp>
    </p:spTree>
    <p:extLst>
      <p:ext uri="{BB962C8B-B14F-4D97-AF65-F5344CB8AC3E}">
        <p14:creationId xmlns:p14="http://schemas.microsoft.com/office/powerpoint/2010/main" val="285887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85750"/>
            <a:ext cx="8458200" cy="6343650"/>
          </a:xfrm>
          <a:prstGeom prst="rect">
            <a:avLst/>
          </a:prstGeom>
        </p:spPr>
      </p:pic>
    </p:spTree>
    <p:extLst>
      <p:ext uri="{BB962C8B-B14F-4D97-AF65-F5344CB8AC3E}">
        <p14:creationId xmlns:p14="http://schemas.microsoft.com/office/powerpoint/2010/main" val="245315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71563"/>
            <a:ext cx="7022836" cy="5557837"/>
          </a:xfrm>
          <a:prstGeom prst="rect">
            <a:avLst/>
          </a:prstGeom>
        </p:spPr>
      </p:pic>
      <p:sp>
        <p:nvSpPr>
          <p:cNvPr id="3" name="TextBox 2"/>
          <p:cNvSpPr txBox="1"/>
          <p:nvPr/>
        </p:nvSpPr>
        <p:spPr>
          <a:xfrm>
            <a:off x="228600" y="144959"/>
            <a:ext cx="8763000" cy="769441"/>
          </a:xfrm>
          <a:prstGeom prst="rect">
            <a:avLst/>
          </a:prstGeom>
          <a:noFill/>
        </p:spPr>
        <p:txBody>
          <a:bodyPr wrap="square" rtlCol="0">
            <a:spAutoFit/>
          </a:bodyPr>
          <a:lstStyle/>
          <a:p>
            <a:pPr algn="ctr"/>
            <a:r>
              <a:rPr lang="en-US" sz="4400" b="1" dirty="0" smtClean="0">
                <a:solidFill>
                  <a:schemeClr val="bg1"/>
                </a:solidFill>
              </a:rPr>
              <a:t>Fragmented Knowledge</a:t>
            </a:r>
            <a:endParaRPr lang="en-US" sz="4400" b="1" dirty="0">
              <a:solidFill>
                <a:schemeClr val="bg1"/>
              </a:solidFill>
            </a:endParaRPr>
          </a:p>
        </p:txBody>
      </p:sp>
      <p:sp>
        <p:nvSpPr>
          <p:cNvPr id="5" name="Oval 4"/>
          <p:cNvSpPr/>
          <p:nvPr/>
        </p:nvSpPr>
        <p:spPr>
          <a:xfrm>
            <a:off x="6781800" y="1071563"/>
            <a:ext cx="2057400" cy="2133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705600" y="2783681"/>
            <a:ext cx="2057400" cy="2133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781800" y="4495800"/>
            <a:ext cx="2057400" cy="2133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858000" y="1905000"/>
            <a:ext cx="1905000" cy="461665"/>
          </a:xfrm>
          <a:prstGeom prst="rect">
            <a:avLst/>
          </a:prstGeom>
          <a:noFill/>
        </p:spPr>
        <p:txBody>
          <a:bodyPr wrap="square" rtlCol="0">
            <a:spAutoFit/>
          </a:bodyPr>
          <a:lstStyle/>
          <a:p>
            <a:pPr algn="ctr"/>
            <a:r>
              <a:rPr lang="en-US" sz="2400" b="1" dirty="0" smtClean="0"/>
              <a:t>Humanities</a:t>
            </a:r>
            <a:endParaRPr lang="en-US" sz="2400" b="1" dirty="0"/>
          </a:p>
        </p:txBody>
      </p:sp>
      <p:sp>
        <p:nvSpPr>
          <p:cNvPr id="9" name="TextBox 8"/>
          <p:cNvSpPr txBox="1"/>
          <p:nvPr/>
        </p:nvSpPr>
        <p:spPr>
          <a:xfrm>
            <a:off x="6819900" y="3421797"/>
            <a:ext cx="1828800" cy="830997"/>
          </a:xfrm>
          <a:prstGeom prst="rect">
            <a:avLst/>
          </a:prstGeom>
          <a:noFill/>
        </p:spPr>
        <p:txBody>
          <a:bodyPr wrap="square" rtlCol="0">
            <a:spAutoFit/>
          </a:bodyPr>
          <a:lstStyle/>
          <a:p>
            <a:pPr algn="ctr"/>
            <a:r>
              <a:rPr lang="en-US" sz="2400" b="1" dirty="0" smtClean="0"/>
              <a:t>Religion &amp; Spirituality</a:t>
            </a:r>
            <a:endParaRPr lang="en-US" sz="2400" b="1" dirty="0"/>
          </a:p>
        </p:txBody>
      </p:sp>
      <p:sp>
        <p:nvSpPr>
          <p:cNvPr id="10" name="TextBox 9"/>
          <p:cNvSpPr txBox="1"/>
          <p:nvPr/>
        </p:nvSpPr>
        <p:spPr>
          <a:xfrm>
            <a:off x="6972300" y="5257800"/>
            <a:ext cx="1676400" cy="461665"/>
          </a:xfrm>
          <a:prstGeom prst="rect">
            <a:avLst/>
          </a:prstGeom>
          <a:noFill/>
        </p:spPr>
        <p:txBody>
          <a:bodyPr wrap="square" rtlCol="0">
            <a:spAutoFit/>
          </a:bodyPr>
          <a:lstStyle/>
          <a:p>
            <a:r>
              <a:rPr lang="en-US" sz="2400" b="1" dirty="0" smtClean="0"/>
              <a:t>Philosophy</a:t>
            </a:r>
            <a:endParaRPr lang="en-US" sz="2400" b="1" dirty="0"/>
          </a:p>
        </p:txBody>
      </p:sp>
      <p:sp>
        <p:nvSpPr>
          <p:cNvPr id="11" name="TextBox 10"/>
          <p:cNvSpPr txBox="1"/>
          <p:nvPr/>
        </p:nvSpPr>
        <p:spPr>
          <a:xfrm>
            <a:off x="533400" y="1075836"/>
            <a:ext cx="2209800" cy="646331"/>
          </a:xfrm>
          <a:prstGeom prst="rect">
            <a:avLst/>
          </a:prstGeom>
          <a:solidFill>
            <a:schemeClr val="bg1"/>
          </a:solidFill>
        </p:spPr>
        <p:txBody>
          <a:bodyPr wrap="square" rtlCol="0">
            <a:spAutoFit/>
          </a:bodyPr>
          <a:lstStyle/>
          <a:p>
            <a:r>
              <a:rPr lang="en-US" dirty="0" smtClean="0"/>
              <a:t>Fragmented Scientific Paradigms</a:t>
            </a:r>
          </a:p>
        </p:txBody>
      </p:sp>
    </p:spTree>
    <p:extLst>
      <p:ext uri="{BB962C8B-B14F-4D97-AF65-F5344CB8AC3E}">
        <p14:creationId xmlns:p14="http://schemas.microsoft.com/office/powerpoint/2010/main" val="245315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1450"/>
            <a:ext cx="8610600" cy="6457950"/>
          </a:xfrm>
          <a:prstGeom prst="rect">
            <a:avLst/>
          </a:prstGeom>
        </p:spPr>
      </p:pic>
    </p:spTree>
    <p:extLst>
      <p:ext uri="{BB962C8B-B14F-4D97-AF65-F5344CB8AC3E}">
        <p14:creationId xmlns:p14="http://schemas.microsoft.com/office/powerpoint/2010/main" val="1685516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28600" y="76200"/>
            <a:ext cx="8763000" cy="769441"/>
          </a:xfrm>
          <a:prstGeom prst="rect">
            <a:avLst/>
          </a:prstGeom>
          <a:noFill/>
        </p:spPr>
        <p:txBody>
          <a:bodyPr wrap="square" rtlCol="0">
            <a:spAutoFit/>
          </a:bodyPr>
          <a:lstStyle/>
          <a:p>
            <a:pPr algn="ctr"/>
            <a:r>
              <a:rPr lang="en-US" sz="4400" b="1" dirty="0" smtClean="0">
                <a:solidFill>
                  <a:schemeClr val="bg1"/>
                </a:solidFill>
              </a:rPr>
              <a:t>No Tools – We Asked for This in 1985</a:t>
            </a:r>
            <a:endParaRPr lang="en-US" sz="4400" b="1"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14400"/>
            <a:ext cx="8686800" cy="5772150"/>
          </a:xfrm>
          <a:prstGeom prst="rect">
            <a:avLst/>
          </a:prstGeom>
        </p:spPr>
      </p:pic>
    </p:spTree>
    <p:extLst>
      <p:ext uri="{BB962C8B-B14F-4D97-AF65-F5344CB8AC3E}">
        <p14:creationId xmlns:p14="http://schemas.microsoft.com/office/powerpoint/2010/main" val="8540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28600" y="76200"/>
            <a:ext cx="8763000" cy="769441"/>
          </a:xfrm>
          <a:prstGeom prst="rect">
            <a:avLst/>
          </a:prstGeom>
          <a:noFill/>
        </p:spPr>
        <p:txBody>
          <a:bodyPr wrap="square" rtlCol="0">
            <a:spAutoFit/>
          </a:bodyPr>
          <a:lstStyle/>
          <a:p>
            <a:pPr algn="ctr"/>
            <a:r>
              <a:rPr lang="en-US" sz="4400" b="1" dirty="0" smtClean="0">
                <a:solidFill>
                  <a:schemeClr val="bg1"/>
                </a:solidFill>
              </a:rPr>
              <a:t>No Organizational Intelligence</a:t>
            </a:r>
            <a:endParaRPr lang="en-US" sz="44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8529440" cy="5638800"/>
          </a:xfrm>
          <a:prstGeom prst="rect">
            <a:avLst/>
          </a:prstGeom>
        </p:spPr>
      </p:pic>
    </p:spTree>
    <p:extLst>
      <p:ext uri="{BB962C8B-B14F-4D97-AF65-F5344CB8AC3E}">
        <p14:creationId xmlns:p14="http://schemas.microsoft.com/office/powerpoint/2010/main" val="189834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245315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245315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317219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314789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85750"/>
            <a:ext cx="8458200" cy="6343650"/>
          </a:xfrm>
          <a:prstGeom prst="rect">
            <a:avLst/>
          </a:prstGeom>
        </p:spPr>
      </p:pic>
    </p:spTree>
    <p:extLst>
      <p:ext uri="{BB962C8B-B14F-4D97-AF65-F5344CB8AC3E}">
        <p14:creationId xmlns:p14="http://schemas.microsoft.com/office/powerpoint/2010/main" val="314789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314789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304800"/>
            <a:ext cx="8432800" cy="6324600"/>
          </a:xfrm>
          <a:prstGeom prst="rect">
            <a:avLst/>
          </a:prstGeom>
        </p:spPr>
      </p:pic>
    </p:spTree>
    <p:extLst>
      <p:ext uri="{BB962C8B-B14F-4D97-AF65-F5344CB8AC3E}">
        <p14:creationId xmlns:p14="http://schemas.microsoft.com/office/powerpoint/2010/main" val="314789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314789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04800" y="228600"/>
            <a:ext cx="8534400" cy="6361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228600"/>
            <a:ext cx="8686800" cy="769441"/>
          </a:xfrm>
          <a:prstGeom prst="rect">
            <a:avLst/>
          </a:prstGeom>
          <a:noFill/>
        </p:spPr>
        <p:txBody>
          <a:bodyPr wrap="square" rtlCol="0">
            <a:spAutoFit/>
          </a:bodyPr>
          <a:lstStyle/>
          <a:p>
            <a:pPr algn="ctr"/>
            <a:r>
              <a:rPr lang="en-US" sz="4400" b="1" dirty="0" smtClean="0">
                <a:solidFill>
                  <a:srgbClr val="FF0000"/>
                </a:solidFill>
              </a:rPr>
              <a:t>Ten High-Level Threats to Humanity</a:t>
            </a:r>
            <a:endParaRPr lang="en-US" sz="4400" b="1" dirty="0">
              <a:solidFill>
                <a:srgbClr val="FF0000"/>
              </a:solidFill>
            </a:endParaRPr>
          </a:p>
        </p:txBody>
      </p:sp>
      <p:grpSp>
        <p:nvGrpSpPr>
          <p:cNvPr id="6" name="Group 5"/>
          <p:cNvGrpSpPr/>
          <p:nvPr/>
        </p:nvGrpSpPr>
        <p:grpSpPr>
          <a:xfrm>
            <a:off x="381000" y="1516082"/>
            <a:ext cx="8610600" cy="3978236"/>
            <a:chOff x="381000" y="1694795"/>
            <a:chExt cx="8610600" cy="3978236"/>
          </a:xfrm>
        </p:grpSpPr>
        <p:sp>
          <p:nvSpPr>
            <p:cNvPr id="3" name="TextBox 2"/>
            <p:cNvSpPr txBox="1"/>
            <p:nvPr/>
          </p:nvSpPr>
          <p:spPr>
            <a:xfrm>
              <a:off x="381000" y="1694795"/>
              <a:ext cx="4800600" cy="3970318"/>
            </a:xfrm>
            <a:prstGeom prst="rect">
              <a:avLst/>
            </a:prstGeom>
            <a:noFill/>
          </p:spPr>
          <p:txBody>
            <a:bodyPr wrap="square" rtlCol="0">
              <a:spAutoFit/>
            </a:bodyPr>
            <a:lstStyle/>
            <a:p>
              <a:r>
                <a:rPr lang="en-US" sz="2800" b="1" dirty="0" smtClean="0">
                  <a:solidFill>
                    <a:srgbClr val="FF0000"/>
                  </a:solidFill>
                </a:rPr>
                <a:t>01 Poverty</a:t>
              </a:r>
            </a:p>
            <a:p>
              <a:endParaRPr lang="en-US" sz="2800" b="1" dirty="0">
                <a:solidFill>
                  <a:srgbClr val="FF0000"/>
                </a:solidFill>
              </a:endParaRPr>
            </a:p>
            <a:p>
              <a:r>
                <a:rPr lang="en-US" sz="2800" b="1" dirty="0" smtClean="0">
                  <a:solidFill>
                    <a:srgbClr val="FF0000"/>
                  </a:solidFill>
                </a:rPr>
                <a:t>02 Infectious Disease</a:t>
              </a:r>
            </a:p>
            <a:p>
              <a:endParaRPr lang="en-US" sz="2800" b="1" dirty="0">
                <a:solidFill>
                  <a:srgbClr val="FF0000"/>
                </a:solidFill>
              </a:endParaRPr>
            </a:p>
            <a:p>
              <a:r>
                <a:rPr lang="en-US" sz="2800" b="1" dirty="0" smtClean="0">
                  <a:solidFill>
                    <a:srgbClr val="FF0000"/>
                  </a:solidFill>
                </a:rPr>
                <a:t>03 Environmental Degradation</a:t>
              </a:r>
            </a:p>
            <a:p>
              <a:endParaRPr lang="en-US" sz="2800" b="1" dirty="0">
                <a:solidFill>
                  <a:srgbClr val="FF0000"/>
                </a:solidFill>
              </a:endParaRPr>
            </a:p>
            <a:p>
              <a:r>
                <a:rPr lang="en-US" sz="2800" b="1" dirty="0" smtClean="0">
                  <a:solidFill>
                    <a:srgbClr val="FF0000"/>
                  </a:solidFill>
                </a:rPr>
                <a:t>04 Inter-State Conflict</a:t>
              </a:r>
            </a:p>
            <a:p>
              <a:endParaRPr lang="en-US" sz="2800" b="1" dirty="0">
                <a:solidFill>
                  <a:srgbClr val="FF0000"/>
                </a:solidFill>
              </a:endParaRPr>
            </a:p>
            <a:p>
              <a:r>
                <a:rPr lang="en-US" sz="2800" b="1" dirty="0" smtClean="0">
                  <a:solidFill>
                    <a:srgbClr val="FF0000"/>
                  </a:solidFill>
                </a:rPr>
                <a:t>05 Civil War</a:t>
              </a:r>
              <a:endParaRPr lang="en-US" sz="2800" b="1" dirty="0">
                <a:solidFill>
                  <a:srgbClr val="FF0000"/>
                </a:solidFill>
              </a:endParaRPr>
            </a:p>
          </p:txBody>
        </p:sp>
        <p:sp>
          <p:nvSpPr>
            <p:cNvPr id="5" name="TextBox 4"/>
            <p:cNvSpPr txBox="1"/>
            <p:nvPr/>
          </p:nvSpPr>
          <p:spPr>
            <a:xfrm>
              <a:off x="5181600" y="1702713"/>
              <a:ext cx="3810000" cy="3970318"/>
            </a:xfrm>
            <a:prstGeom prst="rect">
              <a:avLst/>
            </a:prstGeom>
            <a:noFill/>
          </p:spPr>
          <p:txBody>
            <a:bodyPr wrap="square" rtlCol="0">
              <a:spAutoFit/>
            </a:bodyPr>
            <a:lstStyle/>
            <a:p>
              <a:r>
                <a:rPr lang="en-US" sz="2800" b="1" dirty="0" smtClean="0">
                  <a:solidFill>
                    <a:srgbClr val="FF0000"/>
                  </a:solidFill>
                </a:rPr>
                <a:t>06 Genocide</a:t>
              </a:r>
            </a:p>
            <a:p>
              <a:endParaRPr lang="en-US" sz="2800" b="1" dirty="0">
                <a:solidFill>
                  <a:srgbClr val="FF0000"/>
                </a:solidFill>
              </a:endParaRPr>
            </a:p>
            <a:p>
              <a:r>
                <a:rPr lang="en-US" sz="2800" b="1" dirty="0" smtClean="0">
                  <a:solidFill>
                    <a:srgbClr val="FF0000"/>
                  </a:solidFill>
                </a:rPr>
                <a:t>07 Other Atrocities</a:t>
              </a:r>
            </a:p>
            <a:p>
              <a:endParaRPr lang="en-US" sz="2800" b="1" dirty="0">
                <a:solidFill>
                  <a:srgbClr val="FF0000"/>
                </a:solidFill>
              </a:endParaRPr>
            </a:p>
            <a:p>
              <a:r>
                <a:rPr lang="en-US" sz="2800" b="1" dirty="0" smtClean="0">
                  <a:solidFill>
                    <a:srgbClr val="FF0000"/>
                  </a:solidFill>
                </a:rPr>
                <a:t>08 Proliferation</a:t>
              </a:r>
            </a:p>
            <a:p>
              <a:endParaRPr lang="en-US" sz="2800" b="1" dirty="0">
                <a:solidFill>
                  <a:srgbClr val="FF0000"/>
                </a:solidFill>
              </a:endParaRPr>
            </a:p>
            <a:p>
              <a:r>
                <a:rPr lang="en-US" sz="2800" b="1" dirty="0" smtClean="0">
                  <a:solidFill>
                    <a:srgbClr val="FF0000"/>
                  </a:solidFill>
                </a:rPr>
                <a:t>09 Terrorism</a:t>
              </a:r>
            </a:p>
            <a:p>
              <a:endParaRPr lang="en-US" sz="2800" b="1" dirty="0">
                <a:solidFill>
                  <a:srgbClr val="FF0000"/>
                </a:solidFill>
              </a:endParaRPr>
            </a:p>
            <a:p>
              <a:r>
                <a:rPr lang="en-US" sz="2800" b="1" dirty="0" smtClean="0">
                  <a:solidFill>
                    <a:srgbClr val="FF0000"/>
                  </a:solidFill>
                </a:rPr>
                <a:t>10 Transnational Crime</a:t>
              </a:r>
              <a:endParaRPr lang="en-US" sz="2800" b="1" dirty="0">
                <a:solidFill>
                  <a:srgbClr val="FF0000"/>
                </a:solidFill>
              </a:endParaRPr>
            </a:p>
          </p:txBody>
        </p:sp>
      </p:grpSp>
      <p:sp>
        <p:nvSpPr>
          <p:cNvPr id="7" name="TextBox 6"/>
          <p:cNvSpPr txBox="1"/>
          <p:nvPr/>
        </p:nvSpPr>
        <p:spPr>
          <a:xfrm>
            <a:off x="1066800" y="5791200"/>
            <a:ext cx="7010400" cy="646331"/>
          </a:xfrm>
          <a:prstGeom prst="rect">
            <a:avLst/>
          </a:prstGeom>
          <a:noFill/>
        </p:spPr>
        <p:txBody>
          <a:bodyPr wrap="square" rtlCol="0">
            <a:spAutoFit/>
          </a:bodyPr>
          <a:lstStyle/>
          <a:p>
            <a:r>
              <a:rPr lang="en-US" b="1" dirty="0" smtClean="0">
                <a:solidFill>
                  <a:srgbClr val="FF0000"/>
                </a:solidFill>
              </a:rPr>
              <a:t>High-Level Panel on Threats, Challenges, &amp; Change, </a:t>
            </a:r>
            <a:r>
              <a:rPr lang="en-US" b="1" i="1" dirty="0" smtClean="0">
                <a:solidFill>
                  <a:srgbClr val="FF0000"/>
                </a:solidFill>
              </a:rPr>
              <a:t>A More Secure World: Our Shared Responsibility</a:t>
            </a:r>
            <a:r>
              <a:rPr lang="en-US" b="1" dirty="0" smtClean="0">
                <a:solidFill>
                  <a:srgbClr val="FF0000"/>
                </a:solidFill>
              </a:rPr>
              <a:t> (United Nations, December 2004) </a:t>
            </a:r>
            <a:endParaRPr lang="en-US" b="1" dirty="0">
              <a:solidFill>
                <a:srgbClr val="FF0000"/>
              </a:solidFill>
            </a:endParaRPr>
          </a:p>
        </p:txBody>
      </p:sp>
    </p:spTree>
    <p:extLst>
      <p:ext uri="{BB962C8B-B14F-4D97-AF65-F5344CB8AC3E}">
        <p14:creationId xmlns:p14="http://schemas.microsoft.com/office/powerpoint/2010/main" val="1839382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
            <a:ext cx="5486400" cy="5486400"/>
          </a:xfrm>
          <a:prstGeom prst="rect">
            <a:avLst/>
          </a:prstGeom>
        </p:spPr>
      </p:pic>
      <p:sp>
        <p:nvSpPr>
          <p:cNvPr id="3" name="TextBox 2"/>
          <p:cNvSpPr txBox="1"/>
          <p:nvPr/>
        </p:nvSpPr>
        <p:spPr>
          <a:xfrm>
            <a:off x="6400800" y="830282"/>
            <a:ext cx="2286000" cy="3970318"/>
          </a:xfrm>
          <a:prstGeom prst="rect">
            <a:avLst/>
          </a:prstGeom>
          <a:noFill/>
        </p:spPr>
        <p:txBody>
          <a:bodyPr wrap="square" rtlCol="0">
            <a:spAutoFit/>
          </a:bodyPr>
          <a:lstStyle/>
          <a:p>
            <a:r>
              <a:rPr lang="en-US" sz="2800" b="1" dirty="0" smtClean="0">
                <a:solidFill>
                  <a:schemeClr val="bg1"/>
                </a:solidFill>
              </a:rPr>
              <a:t>We do not lack for information.</a:t>
            </a:r>
          </a:p>
          <a:p>
            <a:endParaRPr lang="en-US" sz="2800" b="1" dirty="0" smtClean="0">
              <a:solidFill>
                <a:schemeClr val="bg1"/>
              </a:solidFill>
            </a:endParaRPr>
          </a:p>
          <a:p>
            <a:r>
              <a:rPr lang="en-US" sz="2800" b="1" dirty="0" smtClean="0">
                <a:solidFill>
                  <a:schemeClr val="bg1"/>
                </a:solidFill>
              </a:rPr>
              <a:t>- - - - - - - - - - -</a:t>
            </a:r>
          </a:p>
          <a:p>
            <a:endParaRPr lang="en-US" sz="2800" b="1" dirty="0" smtClean="0">
              <a:solidFill>
                <a:schemeClr val="bg1"/>
              </a:solidFill>
            </a:endParaRPr>
          </a:p>
          <a:p>
            <a:r>
              <a:rPr lang="en-US" sz="2800" b="1" dirty="0" smtClean="0">
                <a:solidFill>
                  <a:schemeClr val="bg1"/>
                </a:solidFill>
              </a:rPr>
              <a:t>We lack for integrity and compassion</a:t>
            </a:r>
            <a:r>
              <a:rPr lang="en-US" b="1" dirty="0" smtClean="0">
                <a:solidFill>
                  <a:schemeClr val="bg1"/>
                </a:solidFill>
              </a:rPr>
              <a:t>.</a:t>
            </a:r>
            <a:endParaRPr lang="en-US" b="1" dirty="0">
              <a:solidFill>
                <a:schemeClr val="bg1"/>
              </a:solidFill>
            </a:endParaRPr>
          </a:p>
        </p:txBody>
      </p:sp>
      <p:sp>
        <p:nvSpPr>
          <p:cNvPr id="5" name="TextBox 4"/>
          <p:cNvSpPr txBox="1"/>
          <p:nvPr/>
        </p:nvSpPr>
        <p:spPr>
          <a:xfrm>
            <a:off x="228600" y="5943600"/>
            <a:ext cx="8534400" cy="830997"/>
          </a:xfrm>
          <a:prstGeom prst="rect">
            <a:avLst/>
          </a:prstGeom>
          <a:noFill/>
        </p:spPr>
        <p:txBody>
          <a:bodyPr wrap="square" rtlCol="0">
            <a:spAutoFit/>
          </a:bodyPr>
          <a:lstStyle/>
          <a:p>
            <a:pPr algn="ctr"/>
            <a:r>
              <a:rPr lang="en-US" sz="2400" b="1" dirty="0" smtClean="0">
                <a:solidFill>
                  <a:schemeClr val="bg1"/>
                </a:solidFill>
              </a:rPr>
              <a:t>Always On, Always Free: Phi Beta Iota the Public Intelligence Blog</a:t>
            </a:r>
          </a:p>
          <a:p>
            <a:pPr algn="ctr"/>
            <a:r>
              <a:rPr lang="en-US" sz="2400" b="1" i="1" dirty="0" smtClean="0">
                <a:solidFill>
                  <a:schemeClr val="bg1"/>
                </a:solidFill>
              </a:rPr>
              <a:t>The truth at any cost lowers all others costs.</a:t>
            </a:r>
            <a:endParaRPr lang="en-US" sz="2400" b="1" i="1" dirty="0">
              <a:solidFill>
                <a:schemeClr val="bg1"/>
              </a:solidFill>
            </a:endParaRPr>
          </a:p>
        </p:txBody>
      </p:sp>
    </p:spTree>
    <p:extLst>
      <p:ext uri="{BB962C8B-B14F-4D97-AF65-F5344CB8AC3E}">
        <p14:creationId xmlns:p14="http://schemas.microsoft.com/office/powerpoint/2010/main" val="314789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28600" y="228600"/>
            <a:ext cx="8610600" cy="6400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1000" y="1066800"/>
            <a:ext cx="8229600" cy="5715000"/>
          </a:xfrm>
        </p:spPr>
        <p:txBody>
          <a:bodyPr>
            <a:normAutofit fontScale="85000" lnSpcReduction="10000"/>
          </a:bodyPr>
          <a:lstStyle/>
          <a:p>
            <a:pPr marL="0" indent="0">
              <a:buNone/>
            </a:pPr>
            <a:r>
              <a:rPr lang="en-US" b="1" dirty="0" smtClean="0">
                <a:solidFill>
                  <a:srgbClr val="7030A0"/>
                </a:solidFill>
              </a:rPr>
              <a:t>01  Agriculture</a:t>
            </a:r>
          </a:p>
          <a:p>
            <a:pPr marL="0" indent="0">
              <a:buNone/>
            </a:pPr>
            <a:r>
              <a:rPr lang="en-US" b="1" dirty="0" smtClean="0">
                <a:solidFill>
                  <a:srgbClr val="7030A0"/>
                </a:solidFill>
              </a:rPr>
              <a:t>       02  Diplomacy</a:t>
            </a:r>
          </a:p>
          <a:p>
            <a:pPr marL="0" indent="0">
              <a:buNone/>
            </a:pPr>
            <a:r>
              <a:rPr lang="en-US" b="1" dirty="0">
                <a:solidFill>
                  <a:srgbClr val="7030A0"/>
                </a:solidFill>
              </a:rPr>
              <a:t> </a:t>
            </a:r>
            <a:r>
              <a:rPr lang="en-US" b="1" dirty="0" smtClean="0">
                <a:solidFill>
                  <a:srgbClr val="7030A0"/>
                </a:solidFill>
              </a:rPr>
              <a:t>             03  Economy</a:t>
            </a:r>
          </a:p>
          <a:p>
            <a:pPr marL="0" indent="0">
              <a:buNone/>
            </a:pPr>
            <a:r>
              <a:rPr lang="en-US" b="1" dirty="0">
                <a:solidFill>
                  <a:srgbClr val="7030A0"/>
                </a:solidFill>
              </a:rPr>
              <a:t> </a:t>
            </a:r>
            <a:r>
              <a:rPr lang="en-US" b="1" dirty="0" smtClean="0">
                <a:solidFill>
                  <a:srgbClr val="7030A0"/>
                </a:solidFill>
              </a:rPr>
              <a:t>                    04  Education</a:t>
            </a:r>
          </a:p>
          <a:p>
            <a:pPr marL="0" indent="0">
              <a:buNone/>
            </a:pPr>
            <a:r>
              <a:rPr lang="en-US" b="1" dirty="0">
                <a:solidFill>
                  <a:srgbClr val="7030A0"/>
                </a:solidFill>
              </a:rPr>
              <a:t> </a:t>
            </a:r>
            <a:r>
              <a:rPr lang="en-US" b="1" dirty="0" smtClean="0">
                <a:solidFill>
                  <a:srgbClr val="7030A0"/>
                </a:solidFill>
              </a:rPr>
              <a:t>                           05  Energy</a:t>
            </a:r>
          </a:p>
          <a:p>
            <a:pPr marL="0" indent="0">
              <a:buNone/>
            </a:pPr>
            <a:r>
              <a:rPr lang="en-US" b="1" dirty="0">
                <a:solidFill>
                  <a:srgbClr val="7030A0"/>
                </a:solidFill>
              </a:rPr>
              <a:t> </a:t>
            </a:r>
            <a:r>
              <a:rPr lang="en-US" b="1" dirty="0" smtClean="0">
                <a:solidFill>
                  <a:srgbClr val="7030A0"/>
                </a:solidFill>
              </a:rPr>
              <a:t>                                  06  Family</a:t>
            </a:r>
          </a:p>
          <a:p>
            <a:pPr marL="0" indent="0">
              <a:buNone/>
            </a:pPr>
            <a:r>
              <a:rPr lang="en-US" b="1" dirty="0">
                <a:solidFill>
                  <a:srgbClr val="7030A0"/>
                </a:solidFill>
              </a:rPr>
              <a:t> </a:t>
            </a:r>
            <a:r>
              <a:rPr lang="en-US" b="1" dirty="0" smtClean="0">
                <a:solidFill>
                  <a:srgbClr val="7030A0"/>
                </a:solidFill>
              </a:rPr>
              <a:t>                                         07  Health</a:t>
            </a:r>
          </a:p>
          <a:p>
            <a:pPr marL="0" indent="0">
              <a:buNone/>
            </a:pPr>
            <a:r>
              <a:rPr lang="en-US" b="1" dirty="0">
                <a:solidFill>
                  <a:srgbClr val="7030A0"/>
                </a:solidFill>
              </a:rPr>
              <a:t> </a:t>
            </a:r>
            <a:r>
              <a:rPr lang="en-US" b="1" dirty="0" smtClean="0">
                <a:solidFill>
                  <a:srgbClr val="7030A0"/>
                </a:solidFill>
              </a:rPr>
              <a:t>                                                08  Immigration</a:t>
            </a:r>
          </a:p>
          <a:p>
            <a:pPr marL="0" indent="0">
              <a:buNone/>
            </a:pPr>
            <a:r>
              <a:rPr lang="en-US" b="1" dirty="0">
                <a:solidFill>
                  <a:srgbClr val="7030A0"/>
                </a:solidFill>
              </a:rPr>
              <a:t> </a:t>
            </a:r>
            <a:r>
              <a:rPr lang="en-US" b="1" dirty="0" smtClean="0">
                <a:solidFill>
                  <a:srgbClr val="7030A0"/>
                </a:solidFill>
              </a:rPr>
              <a:t>                                                       09  Justice</a:t>
            </a:r>
          </a:p>
          <a:p>
            <a:pPr marL="0" indent="0">
              <a:buNone/>
            </a:pPr>
            <a:r>
              <a:rPr lang="en-US" b="1" dirty="0">
                <a:solidFill>
                  <a:srgbClr val="7030A0"/>
                </a:solidFill>
              </a:rPr>
              <a:t>	</a:t>
            </a:r>
            <a:r>
              <a:rPr lang="en-US" b="1" dirty="0" smtClean="0">
                <a:solidFill>
                  <a:srgbClr val="7030A0"/>
                </a:solidFill>
              </a:rPr>
              <a:t>				</a:t>
            </a:r>
            <a:r>
              <a:rPr lang="en-US" b="1" dirty="0">
                <a:solidFill>
                  <a:srgbClr val="7030A0"/>
                </a:solidFill>
              </a:rPr>
              <a:t> </a:t>
            </a:r>
            <a:r>
              <a:rPr lang="en-US" b="1" dirty="0" smtClean="0">
                <a:solidFill>
                  <a:srgbClr val="7030A0"/>
                </a:solidFill>
              </a:rPr>
              <a:t>        10  Security</a:t>
            </a:r>
          </a:p>
          <a:p>
            <a:pPr marL="0" indent="0">
              <a:buNone/>
            </a:pPr>
            <a:r>
              <a:rPr lang="en-US" b="1" dirty="0">
                <a:solidFill>
                  <a:srgbClr val="7030A0"/>
                </a:solidFill>
              </a:rPr>
              <a:t> </a:t>
            </a:r>
            <a:r>
              <a:rPr lang="en-US" b="1" dirty="0" smtClean="0">
                <a:solidFill>
                  <a:srgbClr val="7030A0"/>
                </a:solidFill>
              </a:rPr>
              <a:t>                                                                         11  Society</a:t>
            </a:r>
          </a:p>
          <a:p>
            <a:pPr marL="0" indent="0">
              <a:buNone/>
            </a:pPr>
            <a:r>
              <a:rPr lang="en-US" b="1" dirty="0">
                <a:solidFill>
                  <a:srgbClr val="7030A0"/>
                </a:solidFill>
              </a:rPr>
              <a:t> </a:t>
            </a:r>
            <a:r>
              <a:rPr lang="en-US" b="1" dirty="0" smtClean="0">
                <a:solidFill>
                  <a:srgbClr val="7030A0"/>
                </a:solidFill>
              </a:rPr>
              <a:t>                                                                                12  Water</a:t>
            </a:r>
          </a:p>
        </p:txBody>
      </p:sp>
      <p:sp>
        <p:nvSpPr>
          <p:cNvPr id="5" name="TextBox 4"/>
          <p:cNvSpPr txBox="1"/>
          <p:nvPr/>
        </p:nvSpPr>
        <p:spPr>
          <a:xfrm>
            <a:off x="228600" y="228600"/>
            <a:ext cx="8686800" cy="769441"/>
          </a:xfrm>
          <a:prstGeom prst="rect">
            <a:avLst/>
          </a:prstGeom>
          <a:noFill/>
        </p:spPr>
        <p:txBody>
          <a:bodyPr wrap="square" rtlCol="0">
            <a:spAutoFit/>
          </a:bodyPr>
          <a:lstStyle/>
          <a:p>
            <a:pPr algn="ctr"/>
            <a:r>
              <a:rPr lang="en-US" sz="4400" b="1" dirty="0" smtClean="0">
                <a:solidFill>
                  <a:srgbClr val="7030A0"/>
                </a:solidFill>
              </a:rPr>
              <a:t>Twelve Core National Policies</a:t>
            </a:r>
            <a:endParaRPr lang="en-US" sz="4400" b="1" dirty="0">
              <a:solidFill>
                <a:srgbClr val="7030A0"/>
              </a:solidFill>
            </a:endParaRPr>
          </a:p>
        </p:txBody>
      </p:sp>
    </p:spTree>
    <p:extLst>
      <p:ext uri="{BB962C8B-B14F-4D97-AF65-F5344CB8AC3E}">
        <p14:creationId xmlns:p14="http://schemas.microsoft.com/office/powerpoint/2010/main" val="150692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457200" y="0"/>
            <a:ext cx="8229600" cy="1143000"/>
          </a:xfrm>
        </p:spPr>
        <p:txBody>
          <a:bodyPr>
            <a:normAutofit fontScale="90000"/>
          </a:bodyPr>
          <a:lstStyle/>
          <a:p>
            <a:r>
              <a:rPr lang="en-US" b="1" dirty="0" smtClean="0">
                <a:solidFill>
                  <a:schemeClr val="bg1"/>
                </a:solidFill>
              </a:rPr>
              <a:t>Preliminary Holistic Analytic Model</a:t>
            </a:r>
            <a:endParaRPr lang="en-US" b="1" dirty="0">
              <a:solidFill>
                <a:schemeClr val="bg1"/>
              </a:solidFill>
            </a:endParaRPr>
          </a:p>
        </p:txBody>
      </p:sp>
      <p:grpSp>
        <p:nvGrpSpPr>
          <p:cNvPr id="7" name="Group 6"/>
          <p:cNvGrpSpPr/>
          <p:nvPr/>
        </p:nvGrpSpPr>
        <p:grpSpPr>
          <a:xfrm>
            <a:off x="609600" y="1066800"/>
            <a:ext cx="8077200" cy="5562600"/>
            <a:chOff x="609600" y="800100"/>
            <a:chExt cx="8077200" cy="6057900"/>
          </a:xfrm>
        </p:grpSpPr>
        <p:pic>
          <p:nvPicPr>
            <p:cNvPr id="8" name="Picture 2" descr="C:\Users\RobertSteele\Documents\Files OLD\Conferences\2009 October Denmark\Steele Figure 11 Strategic Analytic Mat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0100"/>
              <a:ext cx="8077200" cy="60579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362200" y="2133600"/>
              <a:ext cx="4800600" cy="1143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362200" y="2286000"/>
              <a:ext cx="4800600" cy="830997"/>
            </a:xfrm>
            <a:prstGeom prst="rect">
              <a:avLst/>
            </a:prstGeom>
            <a:noFill/>
          </p:spPr>
          <p:txBody>
            <a:bodyPr wrap="square" rtlCol="0">
              <a:spAutoFit/>
            </a:bodyPr>
            <a:lstStyle/>
            <a:p>
              <a:pPr algn="ctr"/>
              <a:r>
                <a:rPr lang="en-US" sz="2400" b="1" dirty="0" smtClean="0"/>
                <a:t>Core Gaps in Holistic Analysis</a:t>
              </a:r>
            </a:p>
            <a:p>
              <a:pPr algn="ctr"/>
              <a:r>
                <a:rPr lang="en-US" sz="2400" b="1" dirty="0" smtClean="0"/>
                <a:t>Essential to Future-Proofing</a:t>
              </a:r>
              <a:endParaRPr lang="en-US" sz="2400" b="1" dirty="0"/>
            </a:p>
          </p:txBody>
        </p:sp>
        <p:sp>
          <p:nvSpPr>
            <p:cNvPr id="11" name="TextBox 10"/>
            <p:cNvSpPr txBox="1"/>
            <p:nvPr/>
          </p:nvSpPr>
          <p:spPr>
            <a:xfrm>
              <a:off x="4191000" y="4267200"/>
              <a:ext cx="1371600" cy="646331"/>
            </a:xfrm>
            <a:prstGeom prst="rect">
              <a:avLst/>
            </a:prstGeom>
            <a:solidFill>
              <a:srgbClr val="FF0000"/>
            </a:solidFill>
          </p:spPr>
          <p:txBody>
            <a:bodyPr wrap="square" rtlCol="0">
              <a:spAutoFit/>
            </a:bodyPr>
            <a:lstStyle/>
            <a:p>
              <a:r>
                <a:rPr lang="en-US" b="1" dirty="0" smtClean="0">
                  <a:solidFill>
                    <a:srgbClr val="FFFF00"/>
                  </a:solidFill>
                </a:rPr>
                <a:t>What US IC Focuses On..</a:t>
              </a:r>
              <a:endParaRPr lang="en-US" b="1" dirty="0">
                <a:solidFill>
                  <a:srgbClr val="FFFF00"/>
                </a:solidFill>
              </a:endParaRPr>
            </a:p>
          </p:txBody>
        </p:sp>
        <p:cxnSp>
          <p:nvCxnSpPr>
            <p:cNvPr id="12" name="Straight Arrow Connector 11"/>
            <p:cNvCxnSpPr/>
            <p:nvPr/>
          </p:nvCxnSpPr>
          <p:spPr>
            <a:xfrm flipV="1">
              <a:off x="5562600" y="3962400"/>
              <a:ext cx="457200" cy="6279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62600" y="4590365"/>
              <a:ext cx="457200" cy="9722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67600" y="4572000"/>
              <a:ext cx="1066800" cy="400110"/>
            </a:xfrm>
            <a:prstGeom prst="rect">
              <a:avLst/>
            </a:prstGeom>
            <a:solidFill>
              <a:schemeClr val="bg1"/>
            </a:solidFill>
          </p:spPr>
          <p:txBody>
            <a:bodyPr wrap="square" rtlCol="0">
              <a:spAutoFit/>
            </a:bodyPr>
            <a:lstStyle/>
            <a:p>
              <a:r>
                <a:rPr lang="en-US" sz="2000" dirty="0" smtClean="0"/>
                <a:t>Nigeria</a:t>
              </a:r>
              <a:endParaRPr lang="en-US" sz="2000" dirty="0"/>
            </a:p>
          </p:txBody>
        </p:sp>
        <p:cxnSp>
          <p:nvCxnSpPr>
            <p:cNvPr id="15" name="Straight Connector 14"/>
            <p:cNvCxnSpPr/>
            <p:nvPr/>
          </p:nvCxnSpPr>
          <p:spPr>
            <a:xfrm>
              <a:off x="7467600" y="4572000"/>
              <a:ext cx="0" cy="4861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936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457200" y="914400"/>
            <a:ext cx="8305800" cy="5715000"/>
          </a:xfrm>
          <a:prstGeom prst="rect">
            <a:avLst/>
          </a:prstGeom>
        </p:spPr>
      </p:pic>
      <p:sp>
        <p:nvSpPr>
          <p:cNvPr id="5" name="Title 1"/>
          <p:cNvSpPr>
            <a:spLocks noGrp="1"/>
          </p:cNvSpPr>
          <p:nvPr>
            <p:ph type="title"/>
          </p:nvPr>
        </p:nvSpPr>
        <p:spPr>
          <a:xfrm>
            <a:off x="457200" y="-76200"/>
            <a:ext cx="8229600" cy="1143000"/>
          </a:xfrm>
        </p:spPr>
        <p:txBody>
          <a:bodyPr/>
          <a:lstStyle/>
          <a:p>
            <a:r>
              <a:rPr lang="en-US" b="1" dirty="0" smtClean="0">
                <a:solidFill>
                  <a:schemeClr val="bg1"/>
                </a:solidFill>
              </a:rPr>
              <a:t>Whole Systems Analytics</a:t>
            </a:r>
            <a:endParaRPr lang="en-US" b="1" dirty="0">
              <a:solidFill>
                <a:schemeClr val="bg1"/>
              </a:solidFill>
            </a:endParaRPr>
          </a:p>
        </p:txBody>
      </p:sp>
    </p:spTree>
    <p:extLst>
      <p:ext uri="{BB962C8B-B14F-4D97-AF65-F5344CB8AC3E}">
        <p14:creationId xmlns:p14="http://schemas.microsoft.com/office/powerpoint/2010/main" val="326800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27 Herring Triang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839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144959"/>
            <a:ext cx="9144000" cy="769441"/>
          </a:xfrm>
          <a:prstGeom prst="rect">
            <a:avLst/>
          </a:prstGeom>
          <a:noFill/>
        </p:spPr>
        <p:txBody>
          <a:bodyPr wrap="square" rtlCol="0">
            <a:spAutoFit/>
          </a:bodyPr>
          <a:lstStyle/>
          <a:p>
            <a:pPr algn="ctr"/>
            <a:r>
              <a:rPr lang="en-US" sz="4400" b="1" dirty="0" smtClean="0">
                <a:solidFill>
                  <a:schemeClr val="bg1"/>
                </a:solidFill>
              </a:rPr>
              <a:t>What Form Might Intelligence </a:t>
            </a:r>
            <a:r>
              <a:rPr lang="en-US" sz="4400" b="1" dirty="0" smtClean="0">
                <a:solidFill>
                  <a:schemeClr val="bg1"/>
                </a:solidFill>
              </a:rPr>
              <a:t>Take</a:t>
            </a:r>
            <a:r>
              <a:rPr lang="en-US" sz="4400" b="1" dirty="0" smtClean="0">
                <a:solidFill>
                  <a:schemeClr val="bg1"/>
                </a:solidFill>
              </a:rPr>
              <a:t>?</a:t>
            </a:r>
            <a:endParaRPr lang="en-US" sz="4400" b="1" dirty="0">
              <a:solidFill>
                <a:schemeClr val="bg1"/>
              </a:solidFill>
            </a:endParaRPr>
          </a:p>
        </p:txBody>
      </p:sp>
    </p:spTree>
    <p:extLst>
      <p:ext uri="{BB962C8B-B14F-4D97-AF65-F5344CB8AC3E}">
        <p14:creationId xmlns:p14="http://schemas.microsoft.com/office/powerpoint/2010/main" val="285239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600200" y="1676400"/>
            <a:ext cx="6705600" cy="4870450"/>
            <a:chOff x="1600200" y="1676400"/>
            <a:chExt cx="6705600" cy="4870450"/>
          </a:xfrm>
        </p:grpSpPr>
        <p:graphicFrame>
          <p:nvGraphicFramePr>
            <p:cNvPr id="6" name="Object 3"/>
            <p:cNvGraphicFramePr>
              <a:graphicFrameLocks noChangeAspect="1"/>
            </p:cNvGraphicFramePr>
            <p:nvPr>
              <p:extLst>
                <p:ext uri="{D42A27DB-BD31-4B8C-83A1-F6EECF244321}">
                  <p14:modId xmlns:p14="http://schemas.microsoft.com/office/powerpoint/2010/main" val="1194736346"/>
                </p:ext>
              </p:extLst>
            </p:nvPr>
          </p:nvGraphicFramePr>
          <p:xfrm>
            <a:off x="1600200" y="1676400"/>
            <a:ext cx="6096000" cy="4870450"/>
          </p:xfrm>
          <a:graphic>
            <a:graphicData uri="http://schemas.openxmlformats.org/presentationml/2006/ole">
              <mc:AlternateContent xmlns:mc="http://schemas.openxmlformats.org/markup-compatibility/2006">
                <mc:Choice xmlns:v="urn:schemas-microsoft-com:vml" Requires="v">
                  <p:oleObj spid="_x0000_s1033" name="Clip" r:id="rId4" imgW="3709440" imgH="2963520" progId="MS_ClipArt_Gallery.2">
                    <p:embed/>
                  </p:oleObj>
                </mc:Choice>
                <mc:Fallback>
                  <p:oleObj name="Clip" r:id="rId4" imgW="3709440" imgH="29635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76400"/>
                          <a:ext cx="6096000" cy="487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4"/>
            <p:cNvSpPr txBox="1">
              <a:spLocks noChangeArrowheads="1"/>
            </p:cNvSpPr>
            <p:nvPr/>
          </p:nvSpPr>
          <p:spPr bwMode="auto">
            <a:xfrm>
              <a:off x="1981200" y="1981200"/>
              <a:ext cx="25908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altLang="en-US" sz="2400" b="1" dirty="0">
                  <a:solidFill>
                    <a:schemeClr val="bg1"/>
                  </a:solidFill>
                </a:rPr>
                <a:t>Collection</a:t>
              </a:r>
            </a:p>
            <a:p>
              <a:pPr>
                <a:spcBef>
                  <a:spcPct val="10000"/>
                </a:spcBef>
                <a:buFontTx/>
                <a:buChar char="•"/>
              </a:pPr>
              <a:r>
                <a:rPr lang="en-US" altLang="en-US" sz="2400" b="1" dirty="0">
                  <a:solidFill>
                    <a:schemeClr val="bg1"/>
                  </a:solidFill>
                </a:rPr>
                <a:t>  Human</a:t>
              </a:r>
            </a:p>
            <a:p>
              <a:pPr>
                <a:spcBef>
                  <a:spcPct val="10000"/>
                </a:spcBef>
                <a:buFontTx/>
                <a:buChar char="•"/>
              </a:pPr>
              <a:r>
                <a:rPr lang="en-US" altLang="en-US" sz="2400" b="1" dirty="0">
                  <a:solidFill>
                    <a:schemeClr val="bg1"/>
                  </a:solidFill>
                </a:rPr>
                <a:t>  Technical</a:t>
              </a:r>
            </a:p>
          </p:txBody>
        </p:sp>
        <p:sp>
          <p:nvSpPr>
            <p:cNvPr id="8" name="Text Box 5"/>
            <p:cNvSpPr txBox="1">
              <a:spLocks noChangeArrowheads="1"/>
            </p:cNvSpPr>
            <p:nvPr/>
          </p:nvSpPr>
          <p:spPr bwMode="auto">
            <a:xfrm>
              <a:off x="1905000" y="4876800"/>
              <a:ext cx="22098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altLang="en-US" sz="2400" b="1" dirty="0"/>
                <a:t>Analysis</a:t>
              </a:r>
            </a:p>
            <a:p>
              <a:pPr>
                <a:spcBef>
                  <a:spcPct val="10000"/>
                </a:spcBef>
                <a:buFontTx/>
                <a:buChar char="•"/>
              </a:pPr>
              <a:r>
                <a:rPr lang="en-US" altLang="en-US" sz="2400" b="1" dirty="0"/>
                <a:t>  Current</a:t>
              </a:r>
            </a:p>
            <a:p>
              <a:pPr>
                <a:spcBef>
                  <a:spcPct val="10000"/>
                </a:spcBef>
                <a:buFontTx/>
                <a:buChar char="•"/>
              </a:pPr>
              <a:r>
                <a:rPr lang="en-US" altLang="en-US" sz="2400" b="1" dirty="0"/>
                <a:t>  Estimative</a:t>
              </a:r>
            </a:p>
          </p:txBody>
        </p:sp>
        <p:sp>
          <p:nvSpPr>
            <p:cNvPr id="9" name="Text Box 6"/>
            <p:cNvSpPr txBox="1">
              <a:spLocks noChangeArrowheads="1"/>
            </p:cNvSpPr>
            <p:nvPr/>
          </p:nvSpPr>
          <p:spPr bwMode="auto">
            <a:xfrm>
              <a:off x="5257800" y="1905000"/>
              <a:ext cx="23622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altLang="en-US" sz="2400" b="1" dirty="0">
                  <a:solidFill>
                    <a:schemeClr val="bg1"/>
                  </a:solidFill>
                </a:rPr>
                <a:t>Covert Action</a:t>
              </a:r>
            </a:p>
            <a:p>
              <a:pPr>
                <a:spcBef>
                  <a:spcPct val="10000"/>
                </a:spcBef>
                <a:buFontTx/>
                <a:buChar char="•"/>
              </a:pPr>
              <a:r>
                <a:rPr lang="en-US" altLang="en-US" sz="2400" b="1" dirty="0">
                  <a:solidFill>
                    <a:schemeClr val="bg1"/>
                  </a:solidFill>
                </a:rPr>
                <a:t>  Black Ops</a:t>
              </a:r>
            </a:p>
            <a:p>
              <a:pPr>
                <a:spcBef>
                  <a:spcPct val="10000"/>
                </a:spcBef>
                <a:buFontTx/>
                <a:buChar char="•"/>
              </a:pPr>
              <a:r>
                <a:rPr lang="en-US" altLang="en-US" sz="2400" b="1" dirty="0">
                  <a:solidFill>
                    <a:schemeClr val="bg1"/>
                  </a:solidFill>
                </a:rPr>
                <a:t>  Mind Ops</a:t>
              </a:r>
              <a:endParaRPr lang="en-US" altLang="en-US" sz="2400" b="1" dirty="0"/>
            </a:p>
          </p:txBody>
        </p:sp>
        <p:sp>
          <p:nvSpPr>
            <p:cNvPr id="10" name="Text Box 7"/>
            <p:cNvSpPr txBox="1">
              <a:spLocks noChangeArrowheads="1"/>
            </p:cNvSpPr>
            <p:nvPr/>
          </p:nvSpPr>
          <p:spPr bwMode="auto">
            <a:xfrm>
              <a:off x="5638800" y="4648200"/>
              <a:ext cx="26670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altLang="en-US" sz="2400" b="1" dirty="0">
                  <a:solidFill>
                    <a:schemeClr val="bg1"/>
                  </a:solidFill>
                </a:rPr>
                <a:t>Counter-intelligence</a:t>
              </a:r>
            </a:p>
            <a:p>
              <a:pPr>
                <a:spcBef>
                  <a:spcPct val="10000"/>
                </a:spcBef>
                <a:buFontTx/>
                <a:buChar char="•"/>
              </a:pPr>
              <a:r>
                <a:rPr lang="en-US" altLang="en-US" sz="2400" b="1" dirty="0">
                  <a:solidFill>
                    <a:schemeClr val="bg1"/>
                  </a:solidFill>
                </a:rPr>
                <a:t>  Defensive</a:t>
              </a:r>
            </a:p>
            <a:p>
              <a:pPr>
                <a:spcBef>
                  <a:spcPct val="10000"/>
                </a:spcBef>
                <a:buFontTx/>
                <a:buChar char="•"/>
              </a:pPr>
              <a:r>
                <a:rPr lang="en-US" altLang="en-US" sz="2400" b="1" dirty="0">
                  <a:solidFill>
                    <a:schemeClr val="bg1"/>
                  </a:solidFill>
                </a:rPr>
                <a:t>  Offensive</a:t>
              </a:r>
            </a:p>
          </p:txBody>
        </p:sp>
        <p:sp>
          <p:nvSpPr>
            <p:cNvPr id="11" name="Text Box 8"/>
            <p:cNvSpPr txBox="1">
              <a:spLocks noChangeArrowheads="1"/>
            </p:cNvSpPr>
            <p:nvPr/>
          </p:nvSpPr>
          <p:spPr bwMode="auto">
            <a:xfrm>
              <a:off x="3733800" y="3581400"/>
              <a:ext cx="32004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altLang="en-US" sz="2400" b="1" dirty="0"/>
                <a:t>Leadership</a:t>
              </a:r>
            </a:p>
            <a:p>
              <a:pPr>
                <a:spcBef>
                  <a:spcPct val="10000"/>
                </a:spcBef>
                <a:buFontTx/>
                <a:buChar char="•"/>
              </a:pPr>
              <a:r>
                <a:rPr lang="en-US" altLang="en-US" sz="2400" b="1" dirty="0"/>
                <a:t>  Mindset</a:t>
              </a:r>
            </a:p>
            <a:p>
              <a:pPr>
                <a:spcBef>
                  <a:spcPct val="10000"/>
                </a:spcBef>
                <a:buFontTx/>
                <a:buChar char="•"/>
              </a:pPr>
              <a:r>
                <a:rPr lang="en-US" altLang="en-US" sz="2400" b="1" dirty="0"/>
                <a:t>  Courage</a:t>
              </a:r>
            </a:p>
          </p:txBody>
        </p:sp>
      </p:grpSp>
      <p:sp>
        <p:nvSpPr>
          <p:cNvPr id="3" name="TextBox 2"/>
          <p:cNvSpPr txBox="1"/>
          <p:nvPr/>
        </p:nvSpPr>
        <p:spPr>
          <a:xfrm>
            <a:off x="762000" y="381000"/>
            <a:ext cx="7696200" cy="769441"/>
          </a:xfrm>
          <a:prstGeom prst="rect">
            <a:avLst/>
          </a:prstGeom>
          <a:noFill/>
        </p:spPr>
        <p:txBody>
          <a:bodyPr wrap="square" rtlCol="0">
            <a:spAutoFit/>
          </a:bodyPr>
          <a:lstStyle/>
          <a:p>
            <a:r>
              <a:rPr lang="en-US" sz="4400" b="1" dirty="0" smtClean="0">
                <a:solidFill>
                  <a:schemeClr val="bg1"/>
                </a:solidFill>
              </a:rPr>
              <a:t>First &amp; Second Era Intelligence</a:t>
            </a:r>
            <a:endParaRPr lang="en-US" sz="4400" b="1" dirty="0">
              <a:solidFill>
                <a:schemeClr val="bg1"/>
              </a:solidFill>
            </a:endParaRPr>
          </a:p>
        </p:txBody>
      </p:sp>
    </p:spTree>
    <p:extLst>
      <p:ext uri="{BB962C8B-B14F-4D97-AF65-F5344CB8AC3E}">
        <p14:creationId xmlns:p14="http://schemas.microsoft.com/office/powerpoint/2010/main" val="323634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246059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1394</Words>
  <Application>Microsoft Office PowerPoint</Application>
  <PresentationFormat>On-screen Show (4:3)</PresentationFormat>
  <Paragraphs>219</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Microsoft Clip Gallery</vt:lpstr>
      <vt:lpstr>PowerPoint Presentation</vt:lpstr>
      <vt:lpstr>PowerPoint Presentation</vt:lpstr>
      <vt:lpstr>PowerPoint Presentation</vt:lpstr>
      <vt:lpstr>PowerPoint Presentation</vt:lpstr>
      <vt:lpstr>Preliminary Holistic Analytic Model</vt:lpstr>
      <vt:lpstr>Whole Systems Analytics</vt:lpstr>
      <vt:lpstr>PowerPoint Presentation</vt:lpstr>
      <vt:lpstr>PowerPoint Presentation</vt:lpstr>
      <vt:lpstr>PowerPoint Presentation</vt:lpstr>
      <vt:lpstr>PowerPoint Presentation</vt:lpstr>
      <vt:lpstr>PowerPoint Presentation</vt:lpstr>
      <vt:lpstr>PowerPoint Presentation</vt:lpstr>
      <vt:lpstr>Why Is Intelligence So Feeble Part I? Money, Sex, &amp; Spotlight Trump Secrets</vt:lpstr>
      <vt:lpstr>Why Is Intelligence So Feeble Part II? Secrecy &amp; Technology Displaced Integrity &amp; Decision-Support</vt:lpstr>
      <vt:lpstr>PowerPoint Presentation</vt:lpstr>
      <vt:lpstr>PowerPoint Presentation</vt:lpstr>
      <vt:lpstr>Utility of Open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25</cp:revision>
  <dcterms:created xsi:type="dcterms:W3CDTF">2014-02-04T17:08:56Z</dcterms:created>
  <dcterms:modified xsi:type="dcterms:W3CDTF">2014-02-04T22:35:25Z</dcterms:modified>
</cp:coreProperties>
</file>