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60" r:id="rId4"/>
    <p:sldId id="258" r:id="rId5"/>
    <p:sldId id="259" r:id="rId6"/>
    <p:sldId id="261" r:id="rId7"/>
    <p:sldId id="262" r:id="rId8"/>
    <p:sldId id="273" r:id="rId9"/>
    <p:sldId id="274" r:id="rId10"/>
    <p:sldId id="275" r:id="rId11"/>
    <p:sldId id="263" r:id="rId12"/>
    <p:sldId id="264" r:id="rId13"/>
    <p:sldId id="265" r:id="rId14"/>
    <p:sldId id="271" r:id="rId15"/>
    <p:sldId id="267" r:id="rId16"/>
    <p:sldId id="270" r:id="rId17"/>
    <p:sldId id="278" r:id="rId18"/>
    <p:sldId id="272" r:id="rId19"/>
    <p:sldId id="277" r:id="rId20"/>
    <p:sldId id="268" r:id="rId21"/>
    <p:sldId id="269" r:id="rId22"/>
    <p:sldId id="279" r:id="rId23"/>
    <p:sldId id="281" r:id="rId24"/>
    <p:sldId id="280" r:id="rId25"/>
    <p:sldId id="276" r:id="rId26"/>
    <p:sldId id="282" r:id="rId27"/>
    <p:sldId id="283" r:id="rId28"/>
    <p:sldId id="284" r:id="rId29"/>
    <p:sldId id="288" r:id="rId30"/>
    <p:sldId id="285" r:id="rId31"/>
    <p:sldId id="286" r:id="rId32"/>
    <p:sldId id="2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E78C47"/>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1258" y="-67"/>
      </p:cViewPr>
      <p:guideLst>
        <p:guide orient="horz" pos="2160"/>
        <p:guide pos="2880"/>
      </p:guideLst>
    </p:cSldViewPr>
  </p:slideViewPr>
  <p:notesTextViewPr>
    <p:cViewPr>
      <p:scale>
        <a:sx n="1" d="1"/>
        <a:sy n="1" d="1"/>
      </p:scale>
      <p:origin x="0" y="0"/>
    </p:cViewPr>
  </p:notesTextViewPr>
  <p:sorterViewPr>
    <p:cViewPr>
      <p:scale>
        <a:sx n="100" d="100"/>
        <a:sy n="100" d="100"/>
      </p:scale>
      <p:origin x="0" y="486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960854092526666E-2"/>
          <c:y val="0.16759776536312848"/>
          <c:w val="0.46708185053380774"/>
          <c:h val="0.73324022346368711"/>
        </c:manualLayout>
      </c:layout>
      <c:pieChart>
        <c:varyColors val="1"/>
        <c:ser>
          <c:idx val="0"/>
          <c:order val="0"/>
          <c:tx>
            <c:strRef>
              <c:f>Sheet1!$A$2</c:f>
              <c:strCache>
                <c:ptCount val="1"/>
                <c:pt idx="0">
                  <c:v>War</c:v>
                </c:pt>
              </c:strCache>
            </c:strRef>
          </c:tx>
          <c:spPr>
            <a:solidFill>
              <a:srgbClr val="FF0000"/>
            </a:solidFill>
            <a:ln w="12693">
              <a:solidFill>
                <a:schemeClr val="tx1"/>
              </a:solidFill>
              <a:prstDash val="solid"/>
            </a:ln>
          </c:spPr>
          <c:explosion val="5"/>
          <c:dPt>
            <c:idx val="0"/>
            <c:bubble3D val="0"/>
          </c:dPt>
          <c:dPt>
            <c:idx val="1"/>
            <c:bubble3D val="0"/>
            <c:spPr>
              <a:solidFill>
                <a:srgbClr val="FF9900"/>
              </a:solidFill>
              <a:ln w="12693">
                <a:solidFill>
                  <a:schemeClr val="tx1"/>
                </a:solidFill>
                <a:prstDash val="solid"/>
              </a:ln>
            </c:spPr>
          </c:dPt>
          <c:dPt>
            <c:idx val="2"/>
            <c:bubble3D val="0"/>
            <c:spPr>
              <a:solidFill>
                <a:srgbClr val="FFFF00"/>
              </a:solidFill>
              <a:ln w="12693">
                <a:solidFill>
                  <a:schemeClr val="tx1"/>
                </a:solidFill>
                <a:prstDash val="solid"/>
              </a:ln>
            </c:spPr>
          </c:dPt>
          <c:dPt>
            <c:idx val="3"/>
            <c:bubble3D val="0"/>
            <c:spPr>
              <a:solidFill>
                <a:srgbClr val="800000"/>
              </a:solidFill>
              <a:ln w="12693">
                <a:solidFill>
                  <a:schemeClr val="tx1"/>
                </a:solidFill>
                <a:prstDash val="solid"/>
              </a:ln>
            </c:spPr>
          </c:dPt>
          <c:dLbls>
            <c:numFmt formatCode="0%" sourceLinked="0"/>
            <c:spPr>
              <a:noFill/>
              <a:ln w="25386">
                <a:noFill/>
              </a:ln>
            </c:spPr>
            <c:txPr>
              <a:bodyPr/>
              <a:lstStyle/>
              <a:p>
                <a:pPr>
                  <a:defRPr sz="1774" b="1" i="0" u="none" strike="noStrike" baseline="0">
                    <a:solidFill>
                      <a:schemeClr val="tx1"/>
                    </a:solidFill>
                    <a:latin typeface="Times New Roman"/>
                    <a:ea typeface="Times New Roman"/>
                    <a:cs typeface="Times New Roman"/>
                  </a:defRPr>
                </a:pPr>
                <a:endParaRPr lang="en-US"/>
              </a:p>
            </c:txPr>
            <c:showLegendKey val="0"/>
            <c:showVal val="0"/>
            <c:showCatName val="0"/>
            <c:showSerName val="0"/>
            <c:showPercent val="1"/>
            <c:showBubbleSize val="0"/>
            <c:showLeaderLines val="0"/>
          </c:dLbls>
          <c:cat>
            <c:strRef>
              <c:f>Sheet1!$B$1:$E$1</c:f>
              <c:strCache>
                <c:ptCount val="4"/>
                <c:pt idx="0">
                  <c:v>State vs State</c:v>
                </c:pt>
                <c:pt idx="1">
                  <c:v>State vs Nation</c:v>
                </c:pt>
                <c:pt idx="2">
                  <c:v>Inter-Ethnic Tribal</c:v>
                </c:pt>
                <c:pt idx="3">
                  <c:v>Poverty, Infectious Disease, Environmental Degradation, Other Non-State Threats</c:v>
                </c:pt>
              </c:strCache>
            </c:strRef>
          </c:cat>
          <c:val>
            <c:numRef>
              <c:f>Sheet1!$B$2:$E$2</c:f>
              <c:numCache>
                <c:formatCode>General</c:formatCode>
                <c:ptCount val="4"/>
                <c:pt idx="0">
                  <c:v>10</c:v>
                </c:pt>
                <c:pt idx="1">
                  <c:v>50</c:v>
                </c:pt>
                <c:pt idx="2">
                  <c:v>25</c:v>
                </c:pt>
                <c:pt idx="3">
                  <c:v>15</c:v>
                </c:pt>
              </c:numCache>
            </c:numRef>
          </c:val>
        </c:ser>
        <c:ser>
          <c:idx val="1"/>
          <c:order val="1"/>
          <c:tx>
            <c:strRef>
              <c:f>Sheet1!$A$3</c:f>
              <c:strCache>
                <c:ptCount val="1"/>
              </c:strCache>
            </c:strRef>
          </c:tx>
          <c:spPr>
            <a:solidFill>
              <a:schemeClr val="accent2"/>
            </a:solidFill>
            <a:ln w="12693">
              <a:solidFill>
                <a:schemeClr val="tx1"/>
              </a:solidFill>
              <a:prstDash val="solid"/>
            </a:ln>
          </c:spPr>
          <c:explosion val="5"/>
          <c:dPt>
            <c:idx val="0"/>
            <c:bubble3D val="0"/>
            <c:spPr>
              <a:solidFill>
                <a:schemeClr val="accent1"/>
              </a:solidFill>
              <a:ln w="12693">
                <a:solidFill>
                  <a:schemeClr val="tx1"/>
                </a:solidFill>
                <a:prstDash val="solid"/>
              </a:ln>
            </c:spPr>
          </c:dPt>
          <c:dPt>
            <c:idx val="1"/>
            <c:bubble3D val="0"/>
          </c:dPt>
          <c:dPt>
            <c:idx val="2"/>
            <c:bubble3D val="0"/>
            <c:spPr>
              <a:solidFill>
                <a:schemeClr val="hlink"/>
              </a:solidFill>
              <a:ln w="12693">
                <a:solidFill>
                  <a:schemeClr val="tx1"/>
                </a:solidFill>
                <a:prstDash val="solid"/>
              </a:ln>
            </c:spPr>
          </c:dPt>
          <c:dPt>
            <c:idx val="3"/>
            <c:bubble3D val="0"/>
            <c:spPr>
              <a:solidFill>
                <a:schemeClr val="folHlink"/>
              </a:solidFill>
              <a:ln w="12693">
                <a:solidFill>
                  <a:schemeClr val="tx1"/>
                </a:solidFill>
                <a:prstDash val="solid"/>
              </a:ln>
            </c:spPr>
          </c:dPt>
          <c:dLbls>
            <c:numFmt formatCode="0%" sourceLinked="0"/>
            <c:spPr>
              <a:noFill/>
              <a:ln w="25386">
                <a:noFill/>
              </a:ln>
            </c:spPr>
            <c:txPr>
              <a:bodyPr/>
              <a:lstStyle/>
              <a:p>
                <a:pPr>
                  <a:defRPr sz="1774" b="1" i="0" u="none" strike="noStrike" baseline="0">
                    <a:solidFill>
                      <a:schemeClr val="tx1"/>
                    </a:solidFill>
                    <a:latin typeface="Times New Roman"/>
                    <a:ea typeface="Times New Roman"/>
                    <a:cs typeface="Times New Roman"/>
                  </a:defRPr>
                </a:pPr>
                <a:endParaRPr lang="en-US"/>
              </a:p>
            </c:txPr>
            <c:showLegendKey val="0"/>
            <c:showVal val="0"/>
            <c:showCatName val="0"/>
            <c:showSerName val="0"/>
            <c:showPercent val="1"/>
            <c:showBubbleSize val="0"/>
            <c:showLeaderLines val="0"/>
          </c:dLbls>
          <c:cat>
            <c:strRef>
              <c:f>Sheet1!$B$1:$E$1</c:f>
              <c:strCache>
                <c:ptCount val="4"/>
                <c:pt idx="0">
                  <c:v>State vs State</c:v>
                </c:pt>
                <c:pt idx="1">
                  <c:v>State vs Nation</c:v>
                </c:pt>
                <c:pt idx="2">
                  <c:v>Inter-Ethnic Tribal</c:v>
                </c:pt>
                <c:pt idx="3">
                  <c:v>Poverty, Infectious Disease, Environmental Degradation, Other Non-State Threats</c:v>
                </c:pt>
              </c:strCache>
            </c:strRef>
          </c:cat>
          <c:val>
            <c:numRef>
              <c:f>Sheet1!$B$3:$E$3</c:f>
              <c:numCache>
                <c:formatCode>General</c:formatCode>
                <c:ptCount val="4"/>
              </c:numCache>
            </c:numRef>
          </c:val>
        </c:ser>
        <c:ser>
          <c:idx val="2"/>
          <c:order val="2"/>
          <c:tx>
            <c:strRef>
              <c:f>Sheet1!$A$4</c:f>
              <c:strCache>
                <c:ptCount val="1"/>
              </c:strCache>
            </c:strRef>
          </c:tx>
          <c:spPr>
            <a:solidFill>
              <a:schemeClr val="hlink"/>
            </a:solidFill>
            <a:ln w="12693">
              <a:solidFill>
                <a:schemeClr val="tx1"/>
              </a:solidFill>
              <a:prstDash val="solid"/>
            </a:ln>
          </c:spPr>
          <c:explosion val="5"/>
          <c:dPt>
            <c:idx val="0"/>
            <c:bubble3D val="0"/>
            <c:spPr>
              <a:solidFill>
                <a:schemeClr val="accent1"/>
              </a:solidFill>
              <a:ln w="12693">
                <a:solidFill>
                  <a:schemeClr val="tx1"/>
                </a:solidFill>
                <a:prstDash val="solid"/>
              </a:ln>
            </c:spPr>
          </c:dPt>
          <c:dPt>
            <c:idx val="1"/>
            <c:bubble3D val="0"/>
            <c:spPr>
              <a:solidFill>
                <a:schemeClr val="accent2"/>
              </a:solidFill>
              <a:ln w="12693">
                <a:solidFill>
                  <a:schemeClr val="tx1"/>
                </a:solidFill>
                <a:prstDash val="solid"/>
              </a:ln>
            </c:spPr>
          </c:dPt>
          <c:dPt>
            <c:idx val="2"/>
            <c:bubble3D val="0"/>
          </c:dPt>
          <c:dPt>
            <c:idx val="3"/>
            <c:bubble3D val="0"/>
            <c:spPr>
              <a:solidFill>
                <a:schemeClr val="folHlink"/>
              </a:solidFill>
              <a:ln w="12693">
                <a:solidFill>
                  <a:schemeClr val="tx1"/>
                </a:solidFill>
                <a:prstDash val="solid"/>
              </a:ln>
            </c:spPr>
          </c:dPt>
          <c:dLbls>
            <c:numFmt formatCode="0%" sourceLinked="0"/>
            <c:spPr>
              <a:noFill/>
              <a:ln w="25386">
                <a:noFill/>
              </a:ln>
            </c:spPr>
            <c:txPr>
              <a:bodyPr/>
              <a:lstStyle/>
              <a:p>
                <a:pPr>
                  <a:defRPr sz="1774" b="1" i="0" u="none" strike="noStrike" baseline="0">
                    <a:solidFill>
                      <a:schemeClr val="tx1"/>
                    </a:solidFill>
                    <a:latin typeface="Times New Roman"/>
                    <a:ea typeface="Times New Roman"/>
                    <a:cs typeface="Times New Roman"/>
                  </a:defRPr>
                </a:pPr>
                <a:endParaRPr lang="en-US"/>
              </a:p>
            </c:txPr>
            <c:showLegendKey val="0"/>
            <c:showVal val="0"/>
            <c:showCatName val="0"/>
            <c:showSerName val="0"/>
            <c:showPercent val="1"/>
            <c:showBubbleSize val="0"/>
            <c:showLeaderLines val="0"/>
          </c:dLbls>
          <c:cat>
            <c:strRef>
              <c:f>Sheet1!$B$1:$E$1</c:f>
              <c:strCache>
                <c:ptCount val="4"/>
                <c:pt idx="0">
                  <c:v>State vs State</c:v>
                </c:pt>
                <c:pt idx="1">
                  <c:v>State vs Nation</c:v>
                </c:pt>
                <c:pt idx="2">
                  <c:v>Inter-Ethnic Tribal</c:v>
                </c:pt>
                <c:pt idx="3">
                  <c:v>Poverty, Infectious Disease, Environmental Degradation, Other Non-State Threats</c:v>
                </c:pt>
              </c:strCache>
            </c:strRef>
          </c:cat>
          <c:val>
            <c:numRef>
              <c:f>Sheet1!$B$4:$E$4</c:f>
              <c:numCache>
                <c:formatCode>General</c:formatCode>
                <c:ptCount val="4"/>
              </c:numCache>
            </c:numRef>
          </c:val>
        </c:ser>
        <c:dLbls>
          <c:showLegendKey val="0"/>
          <c:showVal val="0"/>
          <c:showCatName val="0"/>
          <c:showSerName val="0"/>
          <c:showPercent val="1"/>
          <c:showBubbleSize val="0"/>
          <c:showLeaderLines val="0"/>
        </c:dLbls>
        <c:firstSliceAng val="0"/>
      </c:pieChart>
      <c:spPr>
        <a:noFill/>
        <a:ln w="25386">
          <a:noFill/>
        </a:ln>
      </c:spPr>
    </c:plotArea>
    <c:legend>
      <c:legendPos val="r"/>
      <c:layout>
        <c:manualLayout>
          <c:xMode val="edge"/>
          <c:yMode val="edge"/>
          <c:x val="0.57918149466192159"/>
          <c:y val="0.16480446927374301"/>
          <c:w val="0.41370106761565828"/>
          <c:h val="0.74581005586592186"/>
        </c:manualLayout>
      </c:layout>
      <c:overlay val="0"/>
      <c:spPr>
        <a:noFill/>
        <a:ln w="3173">
          <a:solidFill>
            <a:schemeClr val="tx1"/>
          </a:solidFill>
          <a:prstDash val="solid"/>
        </a:ln>
      </c:spPr>
      <c:txPr>
        <a:bodyPr/>
        <a:lstStyle/>
        <a:p>
          <a:pPr>
            <a:defRPr sz="1859" b="1" i="0" u="none" strike="noStrike" baseline="0">
              <a:solidFill>
                <a:schemeClr val="tx1"/>
              </a:solidFill>
              <a:latin typeface="Times New Roman"/>
              <a:ea typeface="Times New Roman"/>
              <a:cs typeface="Times New Roman"/>
            </a:defRPr>
          </a:pPr>
          <a:endParaRPr lang="en-US"/>
        </a:p>
      </c:txPr>
    </c:legend>
    <c:plotVisOnly val="1"/>
    <c:dispBlanksAs val="zero"/>
    <c:showDLblsOverMax val="0"/>
  </c:chart>
  <c:spPr>
    <a:noFill/>
    <a:ln>
      <a:noFill/>
    </a:ln>
  </c:spPr>
  <c:txPr>
    <a:bodyPr/>
    <a:lstStyle/>
    <a:p>
      <a:pPr>
        <a:defRPr sz="1774"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0A875E-C9A0-4356-8659-888CA8D1FFE2}" type="datetimeFigureOut">
              <a:rPr lang="en-US" smtClean="0"/>
              <a:t>2014-04-10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103FD1-CDEE-46E0-9E38-BF95CA0146C7}" type="slidenum">
              <a:rPr lang="en-US" smtClean="0"/>
              <a:t>‹#›</a:t>
            </a:fld>
            <a:endParaRPr lang="en-US"/>
          </a:p>
        </p:txBody>
      </p:sp>
    </p:spTree>
    <p:extLst>
      <p:ext uri="{BB962C8B-B14F-4D97-AF65-F5344CB8AC3E}">
        <p14:creationId xmlns:p14="http://schemas.microsoft.com/office/powerpoint/2010/main" val="3050666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DE40B4-E9DD-4F62-A065-D9B05575EC3F}" type="slidenum">
              <a:rPr lang="en-US" altLang="en-US"/>
              <a:pPr/>
              <a:t>8</a:t>
            </a:fld>
            <a:endParaRPr lang="en-US" altLang="en-US"/>
          </a:p>
        </p:txBody>
      </p:sp>
      <p:sp>
        <p:nvSpPr>
          <p:cNvPr id="394242" name="Rectangle 1026"/>
          <p:cNvSpPr>
            <a:spLocks noGrp="1" noRot="1" noChangeAspect="1" noChangeArrowheads="1" noTextEdit="1"/>
          </p:cNvSpPr>
          <p:nvPr>
            <p:ph type="sldImg"/>
          </p:nvPr>
        </p:nvSpPr>
        <p:spPr>
          <a:ln/>
        </p:spPr>
      </p:sp>
      <p:sp>
        <p:nvSpPr>
          <p:cNvPr id="394243" name="Rectangle 1027"/>
          <p:cNvSpPr>
            <a:spLocks noGrp="1" noChangeArrowheads="1"/>
          </p:cNvSpPr>
          <p:nvPr>
            <p:ph type="body" idx="1"/>
          </p:nvPr>
        </p:nvSpPr>
        <p:spPr/>
        <p:txBody>
          <a:bodyPr/>
          <a:lstStyle/>
          <a:p>
            <a:r>
              <a:rPr lang="en-US" altLang="en-US" sz="2000"/>
              <a:t>This is the reality that our Pentagon is not ready to deal with.  We have a world that is largely unstable and at war with itself.</a:t>
            </a:r>
          </a:p>
          <a:p>
            <a:r>
              <a:rPr lang="en-US" altLang="en-US" sz="2000"/>
              <a:t>In 2002 there were 23 conflicts killing over 1000 people a year, 79 killing under 1000 a year, and 175 violent political conflicts internal to a specific country.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6D01D1-22D2-4404-8502-EA65547C701B}" type="slidenum">
              <a:rPr lang="en-US" altLang="en-US"/>
              <a:pPr/>
              <a:t>9</a:t>
            </a:fld>
            <a:endParaRPr lang="en-US" altLang="en-US"/>
          </a:p>
        </p:txBody>
      </p:sp>
      <p:sp>
        <p:nvSpPr>
          <p:cNvPr id="397314" name="Rectangle 1026"/>
          <p:cNvSpPr>
            <a:spLocks noGrp="1" noRot="1" noChangeAspect="1" noChangeArrowheads="1" noTextEdit="1"/>
          </p:cNvSpPr>
          <p:nvPr>
            <p:ph type="sldImg"/>
          </p:nvPr>
        </p:nvSpPr>
        <p:spPr>
          <a:ln/>
        </p:spPr>
      </p:sp>
      <p:sp>
        <p:nvSpPr>
          <p:cNvPr id="397315" name="Rectangle 1027"/>
          <p:cNvSpPr>
            <a:spLocks noGrp="1" noChangeArrowheads="1"/>
          </p:cNvSpPr>
          <p:nvPr>
            <p:ph type="body" idx="1"/>
          </p:nvPr>
        </p:nvSpPr>
        <p:spPr/>
        <p:txBody>
          <a:bodyPr/>
          <a:lstStyle/>
          <a:p>
            <a:r>
              <a:rPr lang="en-US" altLang="en-US" sz="2000"/>
              <a:t>The instability of the world is relevant to our homeland security because it spawns migrations, criminal activity, and disease as well as terrorism.</a:t>
            </a:r>
          </a:p>
          <a:p>
            <a:r>
              <a:rPr lang="en-US" altLang="en-US" sz="2000"/>
              <a:t>There are 32 complex emergencies involving over 20 countries that are considered to be “failed states.”  We have millions of refugees, millions of starving people, millions of people subject to plagues and epidemics.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8A3A0D-AA16-41F2-929C-44EFDAD22159}" type="slidenum">
              <a:rPr lang="en-US" altLang="en-US"/>
              <a:pPr/>
              <a:t>10</a:t>
            </a:fld>
            <a:endParaRPr lang="en-US" altLang="en-US"/>
          </a:p>
        </p:txBody>
      </p:sp>
      <p:sp>
        <p:nvSpPr>
          <p:cNvPr id="398338" name="Rectangle 1026"/>
          <p:cNvSpPr>
            <a:spLocks noGrp="1" noRot="1" noChangeAspect="1" noChangeArrowheads="1" noTextEdit="1"/>
          </p:cNvSpPr>
          <p:nvPr>
            <p:ph type="sldImg"/>
          </p:nvPr>
        </p:nvSpPr>
        <p:spPr>
          <a:ln/>
        </p:spPr>
      </p:sp>
      <p:sp>
        <p:nvSpPr>
          <p:cNvPr id="398339" name="Rectangle 1027"/>
          <p:cNvSpPr>
            <a:spLocks noGrp="1" noChangeArrowheads="1"/>
          </p:cNvSpPr>
          <p:nvPr>
            <p:ph type="body" idx="1"/>
          </p:nvPr>
        </p:nvSpPr>
        <p:spPr/>
        <p:txBody>
          <a:bodyPr/>
          <a:lstStyle/>
          <a:p>
            <a:r>
              <a:rPr lang="en-US" altLang="en-US" sz="2000"/>
              <a:t>At the same time, we are very vulnerable at home.  We built our great society on the assumption that there might be occasional acts of God, but never on the assumption that suicidal terrorists would be willing to blow up tunnels, bridges, pipelines, apartment buildings, dams, or banking centers.</a:t>
            </a:r>
          </a:p>
          <a:p>
            <a:r>
              <a:rPr lang="en-US" altLang="en-US" sz="2000"/>
              <a:t>Our economy, our data, our public health are all hostage to the possibility of suicidal terrorists.  Our existing national security capabilities are simply not effective against this threat.  </a:t>
            </a:r>
            <a:r>
              <a:rPr lang="en-US" altLang="en-US" sz="2000" i="1"/>
              <a:t>There is nothing in the current homeland security program that actually makes America any safer!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B878E8-7E5D-4870-83AE-401B69D6F472}" type="slidenum">
              <a:rPr lang="en-US" altLang="en-US"/>
              <a:pPr/>
              <a:t>14</a:t>
            </a:fld>
            <a:endParaRPr lang="en-US" altLang="en-US"/>
          </a:p>
        </p:txBody>
      </p:sp>
      <p:sp>
        <p:nvSpPr>
          <p:cNvPr id="401410" name="Rectangle 1026"/>
          <p:cNvSpPr>
            <a:spLocks noGrp="1" noRot="1" noChangeAspect="1" noChangeArrowheads="1" noTextEdit="1"/>
          </p:cNvSpPr>
          <p:nvPr>
            <p:ph type="sldImg"/>
          </p:nvPr>
        </p:nvSpPr>
        <p:spPr>
          <a:ln/>
        </p:spPr>
      </p:sp>
      <p:sp>
        <p:nvSpPr>
          <p:cNvPr id="401411" name="Rectangle 1027"/>
          <p:cNvSpPr>
            <a:spLocks noGrp="1" noChangeArrowheads="1"/>
          </p:cNvSpPr>
          <p:nvPr>
            <p:ph type="body" idx="1"/>
          </p:nvPr>
        </p:nvSpPr>
        <p:spPr/>
        <p:txBody>
          <a:bodyPr/>
          <a:lstStyle/>
          <a:p>
            <a:r>
              <a:rPr lang="en-US" altLang="en-US" sz="2000"/>
              <a:t>When you evaluate the Pentagon and what we have today in our national security structure, against the real-world threats, you quickly establish that our capabilities are helpful only 10% of the time.</a:t>
            </a:r>
          </a:p>
          <a:p>
            <a:r>
              <a:rPr lang="en-US" altLang="en-US" sz="2000"/>
              <a:t>The other 90% of the time we are forced, for lack of mature and considered advance planning, to jury-rig very expensive and always inadequate responses.</a:t>
            </a:r>
          </a:p>
          <a:p>
            <a:r>
              <a:rPr lang="en-US" altLang="en-US" sz="2000"/>
              <a:t>We need a strong national security program, but it must be a smart program that is relevant to the full range of real world threats.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64B7D7-616D-4DAE-8000-EB8E378E9220}" type="slidenum">
              <a:rPr lang="en-US" altLang="en-US"/>
              <a:pPr/>
              <a:t>15</a:t>
            </a:fld>
            <a:endParaRPr lang="en-US" altLang="en-US"/>
          </a:p>
        </p:txBody>
      </p:sp>
      <p:sp>
        <p:nvSpPr>
          <p:cNvPr id="395266" name="Rectangle 1026"/>
          <p:cNvSpPr>
            <a:spLocks noGrp="1" noRot="1" noChangeAspect="1" noChangeArrowheads="1" noTextEdit="1"/>
          </p:cNvSpPr>
          <p:nvPr>
            <p:ph type="sldImg"/>
          </p:nvPr>
        </p:nvSpPr>
        <p:spPr>
          <a:ln/>
        </p:spPr>
      </p:sp>
      <p:sp>
        <p:nvSpPr>
          <p:cNvPr id="395267" name="Rectangle 1027"/>
          <p:cNvSpPr>
            <a:spLocks noGrp="1" noChangeArrowheads="1"/>
          </p:cNvSpPr>
          <p:nvPr>
            <p:ph type="body" idx="1"/>
          </p:nvPr>
        </p:nvSpPr>
        <p:spPr/>
        <p:txBody>
          <a:bodyPr/>
          <a:lstStyle/>
          <a:p>
            <a:r>
              <a:rPr lang="en-US" altLang="en-US" sz="2000"/>
              <a:t>It gets worse.  Everyone knows about the Holocaust against those of the Jewish faith during World War II.</a:t>
            </a:r>
          </a:p>
          <a:p>
            <a:r>
              <a:rPr lang="en-US" altLang="en-US" sz="2000"/>
              <a:t>What most people do not realize is that there have been over 70 genocides in history, and that there are 18 genocides taking place today as we gather here to consider national security and the future of America.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1B31CF-3347-4A02-B094-ABFC67B706DF}" type="slidenum">
              <a:rPr lang="en-US" altLang="en-US"/>
              <a:pPr/>
              <a:t>20</a:t>
            </a:fld>
            <a:endParaRPr lang="en-US" altLang="en-US"/>
          </a:p>
        </p:txBody>
      </p:sp>
      <p:sp>
        <p:nvSpPr>
          <p:cNvPr id="396290" name="Rectangle 1026"/>
          <p:cNvSpPr>
            <a:spLocks noGrp="1" noRot="1" noChangeAspect="1" noChangeArrowheads="1" noTextEdit="1"/>
          </p:cNvSpPr>
          <p:nvPr>
            <p:ph type="sldImg"/>
          </p:nvPr>
        </p:nvSpPr>
        <p:spPr>
          <a:ln/>
        </p:spPr>
      </p:sp>
      <p:sp>
        <p:nvSpPr>
          <p:cNvPr id="396291" name="Rectangle 1027"/>
          <p:cNvSpPr>
            <a:spLocks noGrp="1" noChangeArrowheads="1"/>
          </p:cNvSpPr>
          <p:nvPr>
            <p:ph type="body" idx="1"/>
          </p:nvPr>
        </p:nvSpPr>
        <p:spPr/>
        <p:txBody>
          <a:bodyPr/>
          <a:lstStyle/>
          <a:p>
            <a:r>
              <a:rPr lang="en-US" altLang="en-US" sz="2000"/>
              <a:t>These ethnic conflicts tend to coincide with conditions of severe deprivation.  </a:t>
            </a:r>
          </a:p>
          <a:p>
            <a:r>
              <a:rPr lang="en-US" altLang="en-US" sz="2000"/>
              <a:t>Note the red line---some of the worst water scarcity and some of the worst ethnic conflicts are along the Russian borders with both the Islamic states of Central Asia, and the Chinese state.</a:t>
            </a:r>
          </a:p>
          <a:p>
            <a:r>
              <a:rPr lang="en-US" altLang="en-US" sz="2000"/>
              <a:t>Water scarcity is a national security threat that does not receive enough attention.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27C42F-A81C-445D-9583-A3E9409D363F}" type="datetimeFigureOut">
              <a:rPr lang="en-US" smtClean="0"/>
              <a:t>2014-04-10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F4C95-D869-43F3-99EB-CAFBCE40ADFF}" type="slidenum">
              <a:rPr lang="en-US" smtClean="0"/>
              <a:t>‹#›</a:t>
            </a:fld>
            <a:endParaRPr lang="en-US"/>
          </a:p>
        </p:txBody>
      </p:sp>
    </p:spTree>
    <p:extLst>
      <p:ext uri="{BB962C8B-B14F-4D97-AF65-F5344CB8AC3E}">
        <p14:creationId xmlns:p14="http://schemas.microsoft.com/office/powerpoint/2010/main" val="3779865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27C42F-A81C-445D-9583-A3E9409D363F}" type="datetimeFigureOut">
              <a:rPr lang="en-US" smtClean="0"/>
              <a:t>2014-04-10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F4C95-D869-43F3-99EB-CAFBCE40ADFF}" type="slidenum">
              <a:rPr lang="en-US" smtClean="0"/>
              <a:t>‹#›</a:t>
            </a:fld>
            <a:endParaRPr lang="en-US"/>
          </a:p>
        </p:txBody>
      </p:sp>
    </p:spTree>
    <p:extLst>
      <p:ext uri="{BB962C8B-B14F-4D97-AF65-F5344CB8AC3E}">
        <p14:creationId xmlns:p14="http://schemas.microsoft.com/office/powerpoint/2010/main" val="2389993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27C42F-A81C-445D-9583-A3E9409D363F}" type="datetimeFigureOut">
              <a:rPr lang="en-US" smtClean="0"/>
              <a:t>2014-04-10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F4C95-D869-43F3-99EB-CAFBCE40ADFF}" type="slidenum">
              <a:rPr lang="en-US" smtClean="0"/>
              <a:t>‹#›</a:t>
            </a:fld>
            <a:endParaRPr lang="en-US"/>
          </a:p>
        </p:txBody>
      </p:sp>
    </p:spTree>
    <p:extLst>
      <p:ext uri="{BB962C8B-B14F-4D97-AF65-F5344CB8AC3E}">
        <p14:creationId xmlns:p14="http://schemas.microsoft.com/office/powerpoint/2010/main" val="1902631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840B30C1-5DF9-4D1B-B1A0-E375C376245D}" type="slidenum">
              <a:rPr lang="en-US" altLang="en-US"/>
              <a:pPr/>
              <a:t>‹#›</a:t>
            </a:fld>
            <a:endParaRPr lang="en-US" altLang="en-US"/>
          </a:p>
        </p:txBody>
      </p:sp>
    </p:spTree>
    <p:extLst>
      <p:ext uri="{BB962C8B-B14F-4D97-AF65-F5344CB8AC3E}">
        <p14:creationId xmlns:p14="http://schemas.microsoft.com/office/powerpoint/2010/main" val="826200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E1FDCF22-136D-4870-8EAF-9AAD8C54D090}" type="slidenum">
              <a:rPr lang="en-US" altLang="en-US"/>
              <a:pPr/>
              <a:t>‹#›</a:t>
            </a:fld>
            <a:endParaRPr lang="en-US" altLang="en-US"/>
          </a:p>
        </p:txBody>
      </p:sp>
    </p:spTree>
    <p:extLst>
      <p:ext uri="{BB962C8B-B14F-4D97-AF65-F5344CB8AC3E}">
        <p14:creationId xmlns:p14="http://schemas.microsoft.com/office/powerpoint/2010/main" val="2159202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27C42F-A81C-445D-9583-A3E9409D363F}" type="datetimeFigureOut">
              <a:rPr lang="en-US" smtClean="0"/>
              <a:t>2014-04-10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F4C95-D869-43F3-99EB-CAFBCE40ADFF}" type="slidenum">
              <a:rPr lang="en-US" smtClean="0"/>
              <a:t>‹#›</a:t>
            </a:fld>
            <a:endParaRPr lang="en-US"/>
          </a:p>
        </p:txBody>
      </p:sp>
    </p:spTree>
    <p:extLst>
      <p:ext uri="{BB962C8B-B14F-4D97-AF65-F5344CB8AC3E}">
        <p14:creationId xmlns:p14="http://schemas.microsoft.com/office/powerpoint/2010/main" val="184797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27C42F-A81C-445D-9583-A3E9409D363F}" type="datetimeFigureOut">
              <a:rPr lang="en-US" smtClean="0"/>
              <a:t>2014-04-10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F4C95-D869-43F3-99EB-CAFBCE40ADFF}" type="slidenum">
              <a:rPr lang="en-US" smtClean="0"/>
              <a:t>‹#›</a:t>
            </a:fld>
            <a:endParaRPr lang="en-US"/>
          </a:p>
        </p:txBody>
      </p:sp>
    </p:spTree>
    <p:extLst>
      <p:ext uri="{BB962C8B-B14F-4D97-AF65-F5344CB8AC3E}">
        <p14:creationId xmlns:p14="http://schemas.microsoft.com/office/powerpoint/2010/main" val="698717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27C42F-A81C-445D-9583-A3E9409D363F}" type="datetimeFigureOut">
              <a:rPr lang="en-US" smtClean="0"/>
              <a:t>2014-04-10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9F4C95-D869-43F3-99EB-CAFBCE40ADFF}" type="slidenum">
              <a:rPr lang="en-US" smtClean="0"/>
              <a:t>‹#›</a:t>
            </a:fld>
            <a:endParaRPr lang="en-US"/>
          </a:p>
        </p:txBody>
      </p:sp>
    </p:spTree>
    <p:extLst>
      <p:ext uri="{BB962C8B-B14F-4D97-AF65-F5344CB8AC3E}">
        <p14:creationId xmlns:p14="http://schemas.microsoft.com/office/powerpoint/2010/main" val="2487721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27C42F-A81C-445D-9583-A3E9409D363F}" type="datetimeFigureOut">
              <a:rPr lang="en-US" smtClean="0"/>
              <a:t>2014-04-10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9F4C95-D869-43F3-99EB-CAFBCE40ADFF}" type="slidenum">
              <a:rPr lang="en-US" smtClean="0"/>
              <a:t>‹#›</a:t>
            </a:fld>
            <a:endParaRPr lang="en-US"/>
          </a:p>
        </p:txBody>
      </p:sp>
    </p:spTree>
    <p:extLst>
      <p:ext uri="{BB962C8B-B14F-4D97-AF65-F5344CB8AC3E}">
        <p14:creationId xmlns:p14="http://schemas.microsoft.com/office/powerpoint/2010/main" val="3422722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27C42F-A81C-445D-9583-A3E9409D363F}" type="datetimeFigureOut">
              <a:rPr lang="en-US" smtClean="0"/>
              <a:t>2014-04-10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9F4C95-D869-43F3-99EB-CAFBCE40ADFF}" type="slidenum">
              <a:rPr lang="en-US" smtClean="0"/>
              <a:t>‹#›</a:t>
            </a:fld>
            <a:endParaRPr lang="en-US"/>
          </a:p>
        </p:txBody>
      </p:sp>
    </p:spTree>
    <p:extLst>
      <p:ext uri="{BB962C8B-B14F-4D97-AF65-F5344CB8AC3E}">
        <p14:creationId xmlns:p14="http://schemas.microsoft.com/office/powerpoint/2010/main" val="1106625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27C42F-A81C-445D-9583-A3E9409D363F}" type="datetimeFigureOut">
              <a:rPr lang="en-US" smtClean="0"/>
              <a:t>2014-04-10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9F4C95-D869-43F3-99EB-CAFBCE40ADFF}" type="slidenum">
              <a:rPr lang="en-US" smtClean="0"/>
              <a:t>‹#›</a:t>
            </a:fld>
            <a:endParaRPr lang="en-US"/>
          </a:p>
        </p:txBody>
      </p:sp>
    </p:spTree>
    <p:extLst>
      <p:ext uri="{BB962C8B-B14F-4D97-AF65-F5344CB8AC3E}">
        <p14:creationId xmlns:p14="http://schemas.microsoft.com/office/powerpoint/2010/main" val="4260678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27C42F-A81C-445D-9583-A3E9409D363F}" type="datetimeFigureOut">
              <a:rPr lang="en-US" smtClean="0"/>
              <a:t>2014-04-10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9F4C95-D869-43F3-99EB-CAFBCE40ADFF}" type="slidenum">
              <a:rPr lang="en-US" smtClean="0"/>
              <a:t>‹#›</a:t>
            </a:fld>
            <a:endParaRPr lang="en-US"/>
          </a:p>
        </p:txBody>
      </p:sp>
    </p:spTree>
    <p:extLst>
      <p:ext uri="{BB962C8B-B14F-4D97-AF65-F5344CB8AC3E}">
        <p14:creationId xmlns:p14="http://schemas.microsoft.com/office/powerpoint/2010/main" val="4038099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27C42F-A81C-445D-9583-A3E9409D363F}" type="datetimeFigureOut">
              <a:rPr lang="en-US" smtClean="0"/>
              <a:t>2014-04-10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9F4C95-D869-43F3-99EB-CAFBCE40ADFF}" type="slidenum">
              <a:rPr lang="en-US" smtClean="0"/>
              <a:t>‹#›</a:t>
            </a:fld>
            <a:endParaRPr lang="en-US"/>
          </a:p>
        </p:txBody>
      </p:sp>
    </p:spTree>
    <p:extLst>
      <p:ext uri="{BB962C8B-B14F-4D97-AF65-F5344CB8AC3E}">
        <p14:creationId xmlns:p14="http://schemas.microsoft.com/office/powerpoint/2010/main" val="1350225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27C42F-A81C-445D-9583-A3E9409D363F}" type="datetimeFigureOut">
              <a:rPr lang="en-US" smtClean="0"/>
              <a:t>2014-04-10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9F4C95-D869-43F3-99EB-CAFBCE40ADFF}" type="slidenum">
              <a:rPr lang="en-US" smtClean="0"/>
              <a:t>‹#›</a:t>
            </a:fld>
            <a:endParaRPr lang="en-US"/>
          </a:p>
        </p:txBody>
      </p:sp>
    </p:spTree>
    <p:extLst>
      <p:ext uri="{BB962C8B-B14F-4D97-AF65-F5344CB8AC3E}">
        <p14:creationId xmlns:p14="http://schemas.microsoft.com/office/powerpoint/2010/main" val="741294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6.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www.phibetaiota.net/" TargetMode="External"/><Relationship Id="rId2" Type="http://schemas.openxmlformats.org/officeDocument/2006/relationships/image" Target="../media/image48.png"/><Relationship Id="rId1" Type="http://schemas.openxmlformats.org/officeDocument/2006/relationships/slideLayout" Target="../slideLayouts/slideLayout6.xml"/><Relationship Id="rId4" Type="http://schemas.openxmlformats.org/officeDocument/2006/relationships/image" Target="../media/image49.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2.xml"/><Relationship Id="rId7" Type="http://schemas.openxmlformats.org/officeDocument/2006/relationships/image" Target="../media/image13.png"/><Relationship Id="rId12" Type="http://schemas.openxmlformats.org/officeDocument/2006/relationships/image" Target="../media/image9.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2.png"/><Relationship Id="rId11" Type="http://schemas.openxmlformats.org/officeDocument/2006/relationships/oleObject" Target="../embeddings/oleObject1.bin"/><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Somalia Mass Gra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355325"/>
            <a:ext cx="7162800" cy="45312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4429307" cy="4114800"/>
          </a:xfrm>
          <a:prstGeom prst="rect">
            <a:avLst/>
          </a:prstGeom>
        </p:spPr>
      </p:pic>
      <p:pic>
        <p:nvPicPr>
          <p:cNvPr id="1032" name="Picture 8" descr="https://encrypted-tbn1.gstatic.com/images?q=tbn:ANd9GcSRSKAeM0YNLiuI5aI_KHqrb9zshkUV-KHd3cWjlBiKiWAyEp9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307" y="-14243"/>
            <a:ext cx="4714694" cy="313741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oston-martial-law10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68216"/>
            <a:ext cx="4429306" cy="29897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83097" y="1672679"/>
            <a:ext cx="2463110" cy="769441"/>
          </a:xfrm>
          <a:prstGeom prst="rect">
            <a:avLst/>
          </a:prstGeom>
          <a:solidFill>
            <a:srgbClr val="FFFF00"/>
          </a:solidFill>
          <a:ln w="57150">
            <a:solidFill>
              <a:srgbClr val="FF0000"/>
            </a:solidFill>
          </a:ln>
        </p:spPr>
        <p:txBody>
          <a:bodyPr wrap="none" rtlCol="0">
            <a:spAutoFit/>
          </a:bodyPr>
          <a:lstStyle/>
          <a:p>
            <a:r>
              <a:rPr lang="en-US" sz="4400" b="1" dirty="0" smtClean="0"/>
              <a:t>Post-9/11</a:t>
            </a:r>
            <a:endParaRPr lang="en-US" sz="4400" b="1" dirty="0"/>
          </a:p>
        </p:txBody>
      </p:sp>
      <p:sp>
        <p:nvSpPr>
          <p:cNvPr id="13" name="TextBox 12"/>
          <p:cNvSpPr txBox="1"/>
          <p:nvPr/>
        </p:nvSpPr>
        <p:spPr>
          <a:xfrm>
            <a:off x="4777422" y="3136772"/>
            <a:ext cx="3985578" cy="769441"/>
          </a:xfrm>
          <a:prstGeom prst="rect">
            <a:avLst/>
          </a:prstGeom>
          <a:solidFill>
            <a:srgbClr val="FFFF00"/>
          </a:solidFill>
          <a:ln w="57150">
            <a:solidFill>
              <a:srgbClr val="FF0000"/>
            </a:solidFill>
          </a:ln>
        </p:spPr>
        <p:txBody>
          <a:bodyPr wrap="none" rtlCol="0">
            <a:spAutoFit/>
          </a:bodyPr>
          <a:lstStyle/>
          <a:p>
            <a:r>
              <a:rPr lang="en-US" sz="4400" b="1" dirty="0" smtClean="0"/>
              <a:t>Modern Conflict</a:t>
            </a:r>
            <a:endParaRPr lang="en-US" sz="4400" b="1" dirty="0"/>
          </a:p>
        </p:txBody>
      </p:sp>
      <p:sp>
        <p:nvSpPr>
          <p:cNvPr id="8" name="TextBox 7"/>
          <p:cNvSpPr txBox="1"/>
          <p:nvPr/>
        </p:nvSpPr>
        <p:spPr>
          <a:xfrm>
            <a:off x="-4274" y="6488668"/>
            <a:ext cx="9144000" cy="369332"/>
          </a:xfrm>
          <a:prstGeom prst="rect">
            <a:avLst/>
          </a:prstGeom>
          <a:solidFill>
            <a:srgbClr val="FFFF00"/>
          </a:solidFill>
          <a:ln w="57150">
            <a:solidFill>
              <a:srgbClr val="FF0000"/>
            </a:solidFill>
          </a:ln>
        </p:spPr>
        <p:txBody>
          <a:bodyPr wrap="square" rtlCol="0">
            <a:spAutoFit/>
          </a:bodyPr>
          <a:lstStyle/>
          <a:p>
            <a:pPr algn="ctr"/>
            <a:r>
              <a:rPr lang="en-US" b="1" dirty="0" smtClean="0"/>
              <a:t>Robert David STEELE </a:t>
            </a:r>
            <a:r>
              <a:rPr lang="en-US" b="1" dirty="0" err="1" smtClean="0"/>
              <a:t>Vivas</a:t>
            </a:r>
            <a:r>
              <a:rPr lang="en-US" b="1" dirty="0" smtClean="0"/>
              <a:t>  </a:t>
            </a:r>
            <a:endParaRPr lang="en-US" b="1" dirty="0"/>
          </a:p>
        </p:txBody>
      </p:sp>
    </p:spTree>
    <p:extLst>
      <p:ext uri="{BB962C8B-B14F-4D97-AF65-F5344CB8AC3E}">
        <p14:creationId xmlns:p14="http://schemas.microsoft.com/office/powerpoint/2010/main" val="1876315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600200"/>
          </a:xfrm>
          <a:prstGeom prst="rect">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4"/>
          <p:cNvSpPr>
            <a:spLocks noGrp="1"/>
          </p:cNvSpPr>
          <p:nvPr>
            <p:ph type="sldNum" sz="quarter" idx="12"/>
          </p:nvPr>
        </p:nvSpPr>
        <p:spPr/>
        <p:txBody>
          <a:bodyPr/>
          <a:lstStyle/>
          <a:p>
            <a:fld id="{A88A1DDC-01A1-4949-819E-3E427DFBD2EF}" type="slidenum">
              <a:rPr lang="en-US" altLang="en-US"/>
              <a:pPr/>
              <a:t>10</a:t>
            </a:fld>
            <a:endParaRPr lang="en-US" altLang="en-US"/>
          </a:p>
        </p:txBody>
      </p:sp>
      <p:grpSp>
        <p:nvGrpSpPr>
          <p:cNvPr id="20482" name="Group 2"/>
          <p:cNvGrpSpPr>
            <a:grpSpLocks/>
          </p:cNvGrpSpPr>
          <p:nvPr/>
        </p:nvGrpSpPr>
        <p:grpSpPr bwMode="auto">
          <a:xfrm>
            <a:off x="609600" y="76200"/>
            <a:ext cx="8001000" cy="6705600"/>
            <a:chOff x="384" y="48"/>
            <a:chExt cx="5040" cy="3840"/>
          </a:xfrm>
        </p:grpSpPr>
        <p:sp>
          <p:nvSpPr>
            <p:cNvPr id="20483" name="AutoShape 3"/>
            <p:cNvSpPr>
              <a:spLocks noChangeArrowheads="1"/>
            </p:cNvSpPr>
            <p:nvPr/>
          </p:nvSpPr>
          <p:spPr bwMode="auto">
            <a:xfrm>
              <a:off x="384" y="48"/>
              <a:ext cx="5040" cy="3840"/>
            </a:xfrm>
            <a:prstGeom prst="triangle">
              <a:avLst>
                <a:gd name="adj" fmla="val 50000"/>
              </a:avLst>
            </a:prstGeom>
            <a:solidFill>
              <a:srgbClr val="EAEAEA"/>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4" name="Line 4"/>
            <p:cNvSpPr>
              <a:spLocks noChangeShapeType="1"/>
            </p:cNvSpPr>
            <p:nvPr/>
          </p:nvSpPr>
          <p:spPr bwMode="auto">
            <a:xfrm>
              <a:off x="768" y="3360"/>
              <a:ext cx="4368" cy="0"/>
            </a:xfrm>
            <a:prstGeom prst="line">
              <a:avLst/>
            </a:prstGeom>
            <a:no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5" name="Text Box 5"/>
            <p:cNvSpPr txBox="1">
              <a:spLocks noChangeArrowheads="1"/>
            </p:cNvSpPr>
            <p:nvPr/>
          </p:nvSpPr>
          <p:spPr bwMode="auto">
            <a:xfrm>
              <a:off x="864" y="3360"/>
              <a:ext cx="4272" cy="518"/>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t>PHYSICAL INFRASTRUCTURE</a:t>
              </a:r>
            </a:p>
            <a:p>
              <a:pPr algn="ctr"/>
              <a:r>
                <a:rPr lang="en-US" altLang="en-US" sz="2400" b="1"/>
                <a:t>Tunnels, Pipelines, Bridges, Dams, Towers</a:t>
              </a:r>
              <a:endParaRPr lang="en-US" altLang="en-US" sz="2400"/>
            </a:p>
          </p:txBody>
        </p:sp>
        <p:sp>
          <p:nvSpPr>
            <p:cNvPr id="20486" name="Line 6"/>
            <p:cNvSpPr>
              <a:spLocks noChangeShapeType="1"/>
            </p:cNvSpPr>
            <p:nvPr/>
          </p:nvSpPr>
          <p:spPr bwMode="auto">
            <a:xfrm>
              <a:off x="1104" y="2784"/>
              <a:ext cx="3648" cy="0"/>
            </a:xfrm>
            <a:prstGeom prst="line">
              <a:avLst/>
            </a:prstGeom>
            <a:no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7" name="Text Box 7"/>
            <p:cNvSpPr txBox="1">
              <a:spLocks noChangeArrowheads="1"/>
            </p:cNvSpPr>
            <p:nvPr/>
          </p:nvSpPr>
          <p:spPr bwMode="auto">
            <a:xfrm>
              <a:off x="1104" y="2832"/>
              <a:ext cx="3696" cy="518"/>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t>ELECTRONIC INFRASTRUCTURE</a:t>
              </a:r>
            </a:p>
            <a:p>
              <a:pPr algn="ctr"/>
              <a:r>
                <a:rPr lang="en-US" altLang="en-US" sz="2400" b="1"/>
                <a:t>Power, Financial, Comms, Transportation</a:t>
              </a:r>
              <a:endParaRPr lang="en-US" altLang="en-US" sz="2400"/>
            </a:p>
          </p:txBody>
        </p:sp>
        <p:sp>
          <p:nvSpPr>
            <p:cNvPr id="20488" name="Text Box 8"/>
            <p:cNvSpPr txBox="1">
              <a:spLocks noChangeArrowheads="1"/>
            </p:cNvSpPr>
            <p:nvPr/>
          </p:nvSpPr>
          <p:spPr bwMode="auto">
            <a:xfrm>
              <a:off x="1104" y="2256"/>
              <a:ext cx="3552" cy="518"/>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t>MILITARY ACHILLES’ HEELS</a:t>
              </a:r>
            </a:p>
            <a:p>
              <a:pPr algn="ctr"/>
              <a:r>
                <a:rPr lang="en-US" altLang="en-US" sz="2400" b="1"/>
                <a:t>Off-base power, down-links, antennas</a:t>
              </a:r>
              <a:endParaRPr lang="en-US" altLang="en-US" sz="2400"/>
            </a:p>
          </p:txBody>
        </p:sp>
        <p:sp>
          <p:nvSpPr>
            <p:cNvPr id="20489" name="Line 9"/>
            <p:cNvSpPr>
              <a:spLocks noChangeShapeType="1"/>
            </p:cNvSpPr>
            <p:nvPr/>
          </p:nvSpPr>
          <p:spPr bwMode="auto">
            <a:xfrm>
              <a:off x="1488" y="2160"/>
              <a:ext cx="2832" cy="0"/>
            </a:xfrm>
            <a:prstGeom prst="line">
              <a:avLst/>
            </a:prstGeom>
            <a:no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0" name="Line 10"/>
            <p:cNvSpPr>
              <a:spLocks noChangeShapeType="1"/>
            </p:cNvSpPr>
            <p:nvPr/>
          </p:nvSpPr>
          <p:spPr bwMode="auto">
            <a:xfrm>
              <a:off x="2256" y="1056"/>
              <a:ext cx="1296" cy="0"/>
            </a:xfrm>
            <a:prstGeom prst="line">
              <a:avLst/>
            </a:prstGeom>
            <a:no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1" name="Line 11"/>
            <p:cNvSpPr>
              <a:spLocks noChangeShapeType="1"/>
            </p:cNvSpPr>
            <p:nvPr/>
          </p:nvSpPr>
          <p:spPr bwMode="auto">
            <a:xfrm>
              <a:off x="1872" y="1632"/>
              <a:ext cx="2064" cy="0"/>
            </a:xfrm>
            <a:prstGeom prst="line">
              <a:avLst/>
            </a:prstGeom>
            <a:no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2" name="Text Box 12"/>
            <p:cNvSpPr txBox="1">
              <a:spLocks noChangeArrowheads="1"/>
            </p:cNvSpPr>
            <p:nvPr/>
          </p:nvSpPr>
          <p:spPr bwMode="auto">
            <a:xfrm>
              <a:off x="1824" y="1632"/>
              <a:ext cx="2256" cy="518"/>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t>ECONOMIC BLAHS</a:t>
              </a:r>
            </a:p>
            <a:p>
              <a:pPr algn="ctr"/>
              <a:r>
                <a:rPr lang="en-US" altLang="en-US" sz="2400" b="1"/>
                <a:t>No Fly No Spend No Hire</a:t>
              </a:r>
              <a:endParaRPr lang="en-US" altLang="en-US" sz="2400"/>
            </a:p>
          </p:txBody>
        </p:sp>
        <p:sp>
          <p:nvSpPr>
            <p:cNvPr id="20493" name="Text Box 13"/>
            <p:cNvSpPr txBox="1">
              <a:spLocks noChangeArrowheads="1"/>
            </p:cNvSpPr>
            <p:nvPr/>
          </p:nvSpPr>
          <p:spPr bwMode="auto">
            <a:xfrm>
              <a:off x="1776" y="1104"/>
              <a:ext cx="2208" cy="523"/>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dirty="0" smtClean="0"/>
                <a:t>CYBER/DATA</a:t>
              </a:r>
              <a:endParaRPr lang="en-US" altLang="en-US" sz="2400" b="1" dirty="0"/>
            </a:p>
            <a:p>
              <a:pPr algn="ctr"/>
              <a:r>
                <a:rPr lang="en-US" altLang="en-US" sz="2400" b="1" dirty="0"/>
                <a:t>Corruption</a:t>
              </a:r>
              <a:endParaRPr lang="en-US" altLang="en-US" sz="2400" dirty="0"/>
            </a:p>
          </p:txBody>
        </p:sp>
        <p:sp>
          <p:nvSpPr>
            <p:cNvPr id="20494" name="Text Box 14"/>
            <p:cNvSpPr txBox="1">
              <a:spLocks noChangeArrowheads="1"/>
            </p:cNvSpPr>
            <p:nvPr/>
          </p:nvSpPr>
          <p:spPr bwMode="auto">
            <a:xfrm>
              <a:off x="2352" y="478"/>
              <a:ext cx="1152" cy="617"/>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dirty="0"/>
                <a:t>Public </a:t>
              </a:r>
              <a:r>
                <a:rPr lang="en-US" altLang="en-US" sz="2000" b="1" dirty="0" smtClean="0"/>
                <a:t>Education &amp; Health</a:t>
              </a:r>
              <a:endParaRPr lang="en-US" altLang="en-US" sz="2000" dirty="0"/>
            </a:p>
          </p:txBody>
        </p:sp>
      </p:grpSp>
      <p:sp>
        <p:nvSpPr>
          <p:cNvPr id="3" name="TextBox 2"/>
          <p:cNvSpPr txBox="1"/>
          <p:nvPr/>
        </p:nvSpPr>
        <p:spPr>
          <a:xfrm>
            <a:off x="381000" y="0"/>
            <a:ext cx="3726405" cy="769441"/>
          </a:xfrm>
          <a:prstGeom prst="rect">
            <a:avLst/>
          </a:prstGeom>
          <a:noFill/>
        </p:spPr>
        <p:txBody>
          <a:bodyPr wrap="none" rtlCol="0">
            <a:spAutoFit/>
          </a:bodyPr>
          <a:lstStyle/>
          <a:p>
            <a:r>
              <a:rPr lang="en-US" sz="4400" b="1" dirty="0" smtClean="0"/>
              <a:t>US Home Front</a:t>
            </a:r>
            <a:endParaRPr lang="en-US" sz="4400" b="1" dirty="0"/>
          </a:p>
        </p:txBody>
      </p:sp>
      <p:sp>
        <p:nvSpPr>
          <p:cNvPr id="21" name="TextBox 20"/>
          <p:cNvSpPr txBox="1"/>
          <p:nvPr/>
        </p:nvSpPr>
        <p:spPr>
          <a:xfrm>
            <a:off x="5181600" y="0"/>
            <a:ext cx="3554691" cy="769441"/>
          </a:xfrm>
          <a:prstGeom prst="rect">
            <a:avLst/>
          </a:prstGeom>
          <a:noFill/>
        </p:spPr>
        <p:txBody>
          <a:bodyPr wrap="none" rtlCol="0">
            <a:spAutoFit/>
          </a:bodyPr>
          <a:lstStyle/>
          <a:p>
            <a:r>
              <a:rPr lang="en-US" sz="4400" b="1" dirty="0" smtClean="0"/>
              <a:t>Vulnerabilities</a:t>
            </a:r>
            <a:endParaRPr lang="en-US" sz="4400" b="1" dirty="0"/>
          </a:p>
        </p:txBody>
      </p:sp>
      <p:sp>
        <p:nvSpPr>
          <p:cNvPr id="4" name="TextBox 3"/>
          <p:cNvSpPr txBox="1"/>
          <p:nvPr/>
        </p:nvSpPr>
        <p:spPr>
          <a:xfrm>
            <a:off x="828910" y="685800"/>
            <a:ext cx="2830583" cy="830997"/>
          </a:xfrm>
          <a:prstGeom prst="rect">
            <a:avLst/>
          </a:prstGeom>
          <a:noFill/>
        </p:spPr>
        <p:txBody>
          <a:bodyPr wrap="none" rtlCol="0">
            <a:spAutoFit/>
          </a:bodyPr>
          <a:lstStyle/>
          <a:p>
            <a:pPr algn="ctr"/>
            <a:r>
              <a:rPr lang="en-US" sz="2400" b="1" i="1" dirty="0" smtClean="0"/>
              <a:t>Singleton Individuals</a:t>
            </a:r>
          </a:p>
          <a:p>
            <a:pPr algn="ctr"/>
            <a:r>
              <a:rPr lang="en-US" sz="2400" b="1" i="1" dirty="0" smtClean="0"/>
              <a:t>Shock &amp; Disrupt</a:t>
            </a:r>
            <a:endParaRPr lang="en-US" sz="2400" b="1" i="1" dirty="0"/>
          </a:p>
        </p:txBody>
      </p:sp>
      <p:sp>
        <p:nvSpPr>
          <p:cNvPr id="23" name="TextBox 22"/>
          <p:cNvSpPr txBox="1"/>
          <p:nvPr/>
        </p:nvSpPr>
        <p:spPr>
          <a:xfrm>
            <a:off x="5638956" y="685800"/>
            <a:ext cx="3350148" cy="830997"/>
          </a:xfrm>
          <a:prstGeom prst="rect">
            <a:avLst/>
          </a:prstGeom>
          <a:noFill/>
        </p:spPr>
        <p:txBody>
          <a:bodyPr wrap="none" rtlCol="0">
            <a:spAutoFit/>
          </a:bodyPr>
          <a:lstStyle/>
          <a:p>
            <a:r>
              <a:rPr lang="en-US" sz="2400" b="1" i="1" dirty="0" smtClean="0"/>
              <a:t>If Washington Refuses to</a:t>
            </a:r>
          </a:p>
          <a:p>
            <a:r>
              <a:rPr lang="en-US" sz="2400" b="1" i="1" dirty="0" smtClean="0"/>
              <a:t>Listen, What Then?</a:t>
            </a:r>
            <a:endParaRPr lang="en-US" sz="2400" b="1" i="1" dirty="0"/>
          </a:p>
        </p:txBody>
      </p:sp>
      <p:grpSp>
        <p:nvGrpSpPr>
          <p:cNvPr id="7" name="Group 6"/>
          <p:cNvGrpSpPr/>
          <p:nvPr/>
        </p:nvGrpSpPr>
        <p:grpSpPr>
          <a:xfrm>
            <a:off x="152400" y="1897451"/>
            <a:ext cx="1752600" cy="2438400"/>
            <a:chOff x="152400" y="1897451"/>
            <a:chExt cx="1752600" cy="2438400"/>
          </a:xfrm>
        </p:grpSpPr>
        <p:sp>
          <p:nvSpPr>
            <p:cNvPr id="5" name="Cloud Callout 4"/>
            <p:cNvSpPr/>
            <p:nvPr/>
          </p:nvSpPr>
          <p:spPr>
            <a:xfrm>
              <a:off x="152400" y="1897451"/>
              <a:ext cx="1752600" cy="2438400"/>
            </a:xfrm>
            <a:prstGeom prst="cloudCallout">
              <a:avLst>
                <a:gd name="adj1" fmla="val 41427"/>
                <a:gd name="adj2" fmla="val 70561"/>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55374" y="2348299"/>
              <a:ext cx="1346651" cy="1477328"/>
            </a:xfrm>
            <a:prstGeom prst="rect">
              <a:avLst/>
            </a:prstGeom>
            <a:noFill/>
          </p:spPr>
          <p:txBody>
            <a:bodyPr wrap="none" rtlCol="0">
              <a:spAutoFit/>
            </a:bodyPr>
            <a:lstStyle/>
            <a:p>
              <a:pPr algn="ctr"/>
              <a:r>
                <a:rPr lang="en-US" b="1" i="1" dirty="0" smtClean="0"/>
                <a:t>War College</a:t>
              </a:r>
            </a:p>
            <a:p>
              <a:pPr algn="ctr"/>
              <a:r>
                <a:rPr lang="en-US" b="1" i="1" dirty="0" smtClean="0"/>
                <a:t>Papers </a:t>
              </a:r>
            </a:p>
            <a:p>
              <a:pPr algn="ctr"/>
              <a:r>
                <a:rPr lang="en-US" b="1" i="1" dirty="0" smtClean="0"/>
                <a:t>Nailed</a:t>
              </a:r>
            </a:p>
            <a:p>
              <a:pPr algn="ctr"/>
              <a:r>
                <a:rPr lang="en-US" b="1" i="1" dirty="0" smtClean="0"/>
                <a:t>These in </a:t>
              </a:r>
            </a:p>
            <a:p>
              <a:pPr algn="ctr"/>
              <a:r>
                <a:rPr lang="en-US" b="1" i="1" dirty="0" smtClean="0"/>
                <a:t>1990-1994</a:t>
              </a:r>
              <a:endParaRPr lang="en-US" b="1" i="1" dirty="0"/>
            </a:p>
          </p:txBody>
        </p:sp>
      </p:grpSp>
      <p:sp>
        <p:nvSpPr>
          <p:cNvPr id="28" name="Cloud Callout 27"/>
          <p:cNvSpPr/>
          <p:nvPr/>
        </p:nvSpPr>
        <p:spPr>
          <a:xfrm>
            <a:off x="6983691" y="1815905"/>
            <a:ext cx="1752600" cy="2438400"/>
          </a:xfrm>
          <a:prstGeom prst="cloudCallout">
            <a:avLst>
              <a:gd name="adj1" fmla="val -106064"/>
              <a:gd name="adj2" fmla="val -27876"/>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7391400" y="2209800"/>
            <a:ext cx="1295400" cy="1754326"/>
          </a:xfrm>
          <a:prstGeom prst="rect">
            <a:avLst/>
          </a:prstGeom>
          <a:noFill/>
        </p:spPr>
        <p:txBody>
          <a:bodyPr wrap="square" rtlCol="0">
            <a:spAutoFit/>
          </a:bodyPr>
          <a:lstStyle/>
          <a:p>
            <a:r>
              <a:rPr lang="en-US" b="1" i="1" dirty="0" smtClean="0"/>
              <a:t>I wrote the warning letter to White House in 1994. </a:t>
            </a:r>
            <a:endParaRPr lang="en-US" b="1" i="1" dirty="0"/>
          </a:p>
        </p:txBody>
      </p:sp>
    </p:spTree>
    <p:extLst>
      <p:ext uri="{BB962C8B-B14F-4D97-AF65-F5344CB8AC3E}">
        <p14:creationId xmlns:p14="http://schemas.microsoft.com/office/powerpoint/2010/main" val="503327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066800"/>
            <a:ext cx="9144000" cy="6858000"/>
          </a:xfrm>
          <a:prstGeom prst="rect">
            <a:avLst/>
          </a:prstGeom>
        </p:spPr>
      </p:pic>
      <p:sp>
        <p:nvSpPr>
          <p:cNvPr id="2" name="Title 1"/>
          <p:cNvSpPr>
            <a:spLocks noGrp="1"/>
          </p:cNvSpPr>
          <p:nvPr>
            <p:ph type="title"/>
          </p:nvPr>
        </p:nvSpPr>
        <p:spPr>
          <a:xfrm>
            <a:off x="0" y="0"/>
            <a:ext cx="9296400" cy="1417638"/>
          </a:xfrm>
          <a:solidFill>
            <a:srgbClr val="FFFF00"/>
          </a:solidFill>
          <a:ln w="57150">
            <a:solidFill>
              <a:srgbClr val="FF0000"/>
            </a:solidFill>
          </a:ln>
        </p:spPr>
        <p:txBody>
          <a:bodyPr/>
          <a:lstStyle/>
          <a:p>
            <a:r>
              <a:rPr lang="en-US" b="1" dirty="0" smtClean="0"/>
              <a:t>What Changed About the Threat?</a:t>
            </a:r>
            <a:endParaRPr lang="en-US" b="1" dirty="0"/>
          </a:p>
        </p:txBody>
      </p:sp>
    </p:spTree>
    <p:extLst>
      <p:ext uri="{BB962C8B-B14F-4D97-AF65-F5344CB8AC3E}">
        <p14:creationId xmlns:p14="http://schemas.microsoft.com/office/powerpoint/2010/main" val="885340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FFFF00"/>
          </a:solidFill>
          <a:ln w="57150">
            <a:solidFill>
              <a:srgbClr val="FF0000"/>
            </a:solidFill>
          </a:ln>
        </p:spPr>
        <p:txBody>
          <a:bodyPr/>
          <a:lstStyle/>
          <a:p>
            <a:r>
              <a:rPr lang="en-US" b="1" dirty="0" smtClean="0"/>
              <a:t>How Do You Address the Threat?</a:t>
            </a:r>
            <a:endParaRPr lang="en-US" b="1" dirty="0"/>
          </a:p>
        </p:txBody>
      </p:sp>
      <p:sp>
        <p:nvSpPr>
          <p:cNvPr id="3" name="Content Placeholder 2"/>
          <p:cNvSpPr>
            <a:spLocks noGrp="1"/>
          </p:cNvSpPr>
          <p:nvPr>
            <p:ph idx="1"/>
          </p:nvPr>
        </p:nvSpPr>
        <p:spPr>
          <a:xfrm>
            <a:off x="4572000" y="1600200"/>
            <a:ext cx="4114800" cy="4525963"/>
          </a:xfrm>
        </p:spPr>
        <p:txBody>
          <a:bodyPr>
            <a:noAutofit/>
          </a:bodyPr>
          <a:lstStyle/>
          <a:p>
            <a:pPr marL="0" indent="0">
              <a:buNone/>
            </a:pPr>
            <a:r>
              <a:rPr lang="en-US" sz="2400" i="1" dirty="0" smtClean="0"/>
              <a:t>I am constantly being asked for a bottom-line defense number.  I don’t know of any logical way to arrive at such a figure without </a:t>
            </a:r>
            <a:r>
              <a:rPr lang="en-US" sz="2400" i="1" u="sng" dirty="0" smtClean="0"/>
              <a:t>analyzing the threat</a:t>
            </a:r>
            <a:r>
              <a:rPr lang="en-US" sz="2400" i="1" dirty="0" smtClean="0"/>
              <a:t>; without determining what </a:t>
            </a:r>
            <a:r>
              <a:rPr lang="en-US" sz="2400" i="1" u="sng" dirty="0" smtClean="0"/>
              <a:t>changes in our strategy </a:t>
            </a:r>
            <a:r>
              <a:rPr lang="en-US" sz="2400" i="1" dirty="0" smtClean="0"/>
              <a:t>should be made in light of the changes in the threat; and then determining </a:t>
            </a:r>
            <a:r>
              <a:rPr lang="en-US" sz="2400" i="1" u="sng" dirty="0" smtClean="0"/>
              <a:t>what force structure</a:t>
            </a:r>
            <a:r>
              <a:rPr lang="en-US" sz="2400" i="1" dirty="0" smtClean="0"/>
              <a:t> and weapons program we need to carry out this revised strategy.</a:t>
            </a:r>
            <a:endParaRPr lang="en-US" sz="2400" i="1" dirty="0"/>
          </a:p>
        </p:txBody>
      </p:sp>
      <p:pic>
        <p:nvPicPr>
          <p:cNvPr id="5122" name="Picture 2" descr="http://scottishrite.org/wp-content/themes/sr/images/HallOfHonor/NUN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3581400" cy="49559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5105400"/>
            <a:ext cx="3428887" cy="1200329"/>
          </a:xfrm>
          <a:prstGeom prst="rect">
            <a:avLst/>
          </a:prstGeom>
          <a:solidFill>
            <a:srgbClr val="FFFF00"/>
          </a:solidFill>
          <a:ln w="38100">
            <a:solidFill>
              <a:srgbClr val="FF0000"/>
            </a:solidFill>
          </a:ln>
        </p:spPr>
        <p:txBody>
          <a:bodyPr wrap="none" rtlCol="0">
            <a:spAutoFit/>
          </a:bodyPr>
          <a:lstStyle/>
          <a:p>
            <a:pPr algn="ctr"/>
            <a:r>
              <a:rPr lang="en-US" dirty="0" smtClean="0"/>
              <a:t>Senator Sam Nunn (D-GA)</a:t>
            </a:r>
          </a:p>
          <a:p>
            <a:pPr algn="ctr"/>
            <a:r>
              <a:rPr lang="en-US" dirty="0" smtClean="0"/>
              <a:t>Chairman</a:t>
            </a:r>
          </a:p>
          <a:p>
            <a:pPr algn="ctr"/>
            <a:r>
              <a:rPr lang="en-US" dirty="0" smtClean="0"/>
              <a:t>Senate Armed Services Committee</a:t>
            </a:r>
          </a:p>
          <a:p>
            <a:pPr algn="ctr"/>
            <a:r>
              <a:rPr lang="en-US" dirty="0" smtClean="0"/>
              <a:t>3 Jan 1987 to 3 Jan 1995</a:t>
            </a:r>
            <a:endParaRPr lang="en-US" dirty="0"/>
          </a:p>
        </p:txBody>
      </p:sp>
    </p:spTree>
    <p:extLst>
      <p:ext uri="{BB962C8B-B14F-4D97-AF65-F5344CB8AC3E}">
        <p14:creationId xmlns:p14="http://schemas.microsoft.com/office/powerpoint/2010/main" val="3779364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FFFF00"/>
          </a:solidFill>
          <a:ln w="57150">
            <a:solidFill>
              <a:srgbClr val="FF0000"/>
            </a:solidFill>
          </a:ln>
        </p:spPr>
        <p:txBody>
          <a:bodyPr/>
          <a:lstStyle/>
          <a:p>
            <a:r>
              <a:rPr lang="en-US" b="1" dirty="0" smtClean="0"/>
              <a:t>What Is the Total Threat Picture?</a:t>
            </a:r>
            <a:endParaRPr lang="en-US" b="1" dirty="0"/>
          </a:p>
        </p:txBody>
      </p:sp>
      <p:pic>
        <p:nvPicPr>
          <p:cNvPr id="6146" name="Picture 2" descr="http://ecx.images-amazon.com/images/I/41GNBDMPWG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3309214" cy="5029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038600" y="1600200"/>
            <a:ext cx="4876800" cy="5093702"/>
          </a:xfrm>
          <a:prstGeom prst="rect">
            <a:avLst/>
          </a:prstGeom>
          <a:noFill/>
        </p:spPr>
        <p:txBody>
          <a:bodyPr wrap="square" rtlCol="0">
            <a:spAutoFit/>
          </a:bodyPr>
          <a:lstStyle/>
          <a:p>
            <a:r>
              <a:rPr lang="en-US" sz="2400" b="1" u="sng" dirty="0" smtClean="0"/>
              <a:t>Threats to Humanity </a:t>
            </a:r>
            <a:r>
              <a:rPr lang="en-US" sz="2400" b="1" u="sng" dirty="0"/>
              <a:t>(</a:t>
            </a:r>
            <a:r>
              <a:rPr lang="en-US" sz="2400" b="1" u="sng" dirty="0" smtClean="0"/>
              <a:t>Priority Order)</a:t>
            </a:r>
          </a:p>
          <a:p>
            <a:endParaRPr lang="en-US" sz="900" dirty="0"/>
          </a:p>
          <a:p>
            <a:r>
              <a:rPr lang="en-US" sz="2400" dirty="0" smtClean="0"/>
              <a:t>01 Poverty</a:t>
            </a:r>
          </a:p>
          <a:p>
            <a:r>
              <a:rPr lang="en-US" sz="2400" dirty="0" smtClean="0"/>
              <a:t>02 Infectious Disease</a:t>
            </a:r>
          </a:p>
          <a:p>
            <a:r>
              <a:rPr lang="en-US" sz="2400" dirty="0" smtClean="0"/>
              <a:t>03 Environmental Degradation</a:t>
            </a:r>
          </a:p>
          <a:p>
            <a:r>
              <a:rPr lang="en-US" sz="2400" dirty="0" smtClean="0"/>
              <a:t>04 Inter-State Conflict</a:t>
            </a:r>
          </a:p>
          <a:p>
            <a:r>
              <a:rPr lang="en-US" sz="2400" dirty="0" smtClean="0"/>
              <a:t>05 Civil War</a:t>
            </a:r>
          </a:p>
          <a:p>
            <a:r>
              <a:rPr lang="en-US" sz="2400" dirty="0" smtClean="0"/>
              <a:t>06 Genocide</a:t>
            </a:r>
          </a:p>
          <a:p>
            <a:r>
              <a:rPr lang="en-US" sz="2400" dirty="0" smtClean="0"/>
              <a:t>07 Other Atrocities</a:t>
            </a:r>
          </a:p>
          <a:p>
            <a:r>
              <a:rPr lang="en-US" sz="2400" dirty="0" smtClean="0"/>
              <a:t>08 Proliferation</a:t>
            </a:r>
          </a:p>
          <a:p>
            <a:r>
              <a:rPr lang="en-US" sz="2400" dirty="0" smtClean="0"/>
              <a:t>09 Terrorism</a:t>
            </a:r>
          </a:p>
          <a:p>
            <a:r>
              <a:rPr lang="en-US" sz="2400" dirty="0" smtClean="0"/>
              <a:t>10 Transnational Crime</a:t>
            </a:r>
          </a:p>
          <a:p>
            <a:endParaRPr lang="en-US" sz="2400" dirty="0"/>
          </a:p>
          <a:p>
            <a:r>
              <a:rPr lang="en-US" sz="1400" i="1" dirty="0" smtClean="0"/>
              <a:t>Per </a:t>
            </a:r>
            <a:r>
              <a:rPr lang="en-US" sz="1400" i="1" dirty="0" err="1" smtClean="0"/>
              <a:t>LtGen</a:t>
            </a:r>
            <a:r>
              <a:rPr lang="en-US" sz="1400" i="1" dirty="0" smtClean="0"/>
              <a:t> Dr. Brent Scowcroft, USAF (Ret) &amp; other members of the UN High Level Panel on Threats, Challenges, &amp; Change, 2004. </a:t>
            </a:r>
            <a:endParaRPr lang="en-US" sz="1400" i="1" dirty="0"/>
          </a:p>
        </p:txBody>
      </p:sp>
    </p:spTree>
    <p:extLst>
      <p:ext uri="{BB962C8B-B14F-4D97-AF65-F5344CB8AC3E}">
        <p14:creationId xmlns:p14="http://schemas.microsoft.com/office/powerpoint/2010/main" val="3348849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026"/>
          <p:cNvGraphicFramePr>
            <a:graphicFrameLocks noGrp="1" noChangeAspect="1"/>
          </p:cNvGraphicFramePr>
          <p:nvPr>
            <p:ph type="chart" idx="1"/>
            <p:extLst>
              <p:ext uri="{D42A27DB-BD31-4B8C-83A1-F6EECF244321}">
                <p14:modId xmlns:p14="http://schemas.microsoft.com/office/powerpoint/2010/main" val="3063564557"/>
              </p:ext>
            </p:extLst>
          </p:nvPr>
        </p:nvGraphicFramePr>
        <p:xfrm>
          <a:off x="279400" y="1574800"/>
          <a:ext cx="8618538" cy="5457825"/>
        </p:xfrm>
        <a:graphic>
          <a:graphicData uri="http://schemas.openxmlformats.org/drawingml/2006/chart">
            <c:chart xmlns:c="http://schemas.openxmlformats.org/drawingml/2006/chart" xmlns:r="http://schemas.openxmlformats.org/officeDocument/2006/relationships" r:id="rId3"/>
          </a:graphicData>
        </a:graphic>
      </p:graphicFrame>
      <p:sp>
        <p:nvSpPr>
          <p:cNvPr id="217091" name="Text Box 1027"/>
          <p:cNvSpPr txBox="1">
            <a:spLocks noChangeArrowheads="1"/>
          </p:cNvSpPr>
          <p:nvPr/>
        </p:nvSpPr>
        <p:spPr bwMode="auto">
          <a:xfrm>
            <a:off x="0" y="0"/>
            <a:ext cx="9067800" cy="1431925"/>
          </a:xfrm>
          <a:prstGeom prst="rect">
            <a:avLst/>
          </a:prstGeom>
          <a:solidFill>
            <a:srgbClr val="FFFF00"/>
          </a:solidFill>
          <a:ln w="57150">
            <a:solidFill>
              <a:srgbClr val="FF0000"/>
            </a:solidFill>
          </a:ln>
          <a:effectLst/>
        </p:spPr>
        <p:txBody>
          <a:bodyPr>
            <a:spAutoFit/>
          </a:bodyPr>
          <a:lstStyle/>
          <a:p>
            <a:pPr algn="ctr"/>
            <a:r>
              <a:rPr lang="en-US" altLang="en-US" sz="4400" b="1" dirty="0"/>
              <a:t>Taxpayer Dollars Focused </a:t>
            </a:r>
          </a:p>
          <a:p>
            <a:pPr algn="ctr"/>
            <a:r>
              <a:rPr lang="en-US" altLang="en-US" sz="4400" b="1" dirty="0"/>
              <a:t>on Just </a:t>
            </a:r>
            <a:r>
              <a:rPr lang="en-US" altLang="en-US" sz="4400" b="1" i="1" u="sng" dirty="0"/>
              <a:t>10%</a:t>
            </a:r>
            <a:r>
              <a:rPr lang="en-US" altLang="en-US" sz="4400" b="1" dirty="0"/>
              <a:t> of the Threat</a:t>
            </a:r>
          </a:p>
        </p:txBody>
      </p:sp>
    </p:spTree>
    <p:extLst>
      <p:ext uri="{BB962C8B-B14F-4D97-AF65-F5344CB8AC3E}">
        <p14:creationId xmlns:p14="http://schemas.microsoft.com/office/powerpoint/2010/main" val="3860977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clipArt" sz="half" idx="1"/>
          </p:nvPr>
        </p:nvSpPr>
        <p:spPr>
          <a:xfrm>
            <a:off x="304800" y="1981200"/>
            <a:ext cx="5181600" cy="4114800"/>
          </a:xfrm>
        </p:spPr>
      </p:sp>
      <p:pic>
        <p:nvPicPr>
          <p:cNvPr id="215043" name="Picture 3" descr="C:\My Documents\AAARCHIVE\My Documents\HTML Stash\World_pol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4500"/>
            <a:ext cx="9144000" cy="4514850"/>
          </a:xfrm>
          <a:prstGeom prst="rect">
            <a:avLst/>
          </a:prstGeom>
          <a:noFill/>
          <a:extLst>
            <a:ext uri="{909E8E84-426E-40DD-AFC4-6F175D3DCCD1}">
              <a14:hiddenFill xmlns:a14="http://schemas.microsoft.com/office/drawing/2010/main">
                <a:solidFill>
                  <a:srgbClr val="FFFFFF"/>
                </a:solidFill>
              </a14:hiddenFill>
            </a:ext>
          </a:extLst>
        </p:spPr>
      </p:pic>
      <p:sp>
        <p:nvSpPr>
          <p:cNvPr id="215045" name="Text Box 5"/>
          <p:cNvSpPr txBox="1">
            <a:spLocks noChangeArrowheads="1"/>
          </p:cNvSpPr>
          <p:nvPr/>
        </p:nvSpPr>
        <p:spPr bwMode="auto">
          <a:xfrm>
            <a:off x="304800" y="6248400"/>
            <a:ext cx="2590800"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t>Source: Dr. Greg Stanton</a:t>
            </a:r>
            <a:endParaRPr lang="en-US" altLang="en-US" sz="2400"/>
          </a:p>
        </p:txBody>
      </p:sp>
      <p:grpSp>
        <p:nvGrpSpPr>
          <p:cNvPr id="215046" name="Group 6"/>
          <p:cNvGrpSpPr>
            <a:grpSpLocks/>
          </p:cNvGrpSpPr>
          <p:nvPr/>
        </p:nvGrpSpPr>
        <p:grpSpPr bwMode="auto">
          <a:xfrm>
            <a:off x="2032000" y="2838450"/>
            <a:ext cx="5486400" cy="1885950"/>
            <a:chOff x="1280" y="1788"/>
            <a:chExt cx="3456" cy="1188"/>
          </a:xfrm>
        </p:grpSpPr>
        <p:sp>
          <p:nvSpPr>
            <p:cNvPr id="215047" name="Line 7"/>
            <p:cNvSpPr>
              <a:spLocks noChangeShapeType="1"/>
            </p:cNvSpPr>
            <p:nvPr/>
          </p:nvSpPr>
          <p:spPr bwMode="auto">
            <a:xfrm flipH="1">
              <a:off x="1280" y="2256"/>
              <a:ext cx="236" cy="144"/>
            </a:xfrm>
            <a:prstGeom prst="line">
              <a:avLst/>
            </a:prstGeom>
            <a:noFill/>
            <a:ln w="5715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48" name="AutoShape 8"/>
            <p:cNvSpPr>
              <a:spLocks noChangeArrowheads="1"/>
            </p:cNvSpPr>
            <p:nvPr/>
          </p:nvSpPr>
          <p:spPr bwMode="auto">
            <a:xfrm>
              <a:off x="1359" y="2304"/>
              <a:ext cx="314" cy="96"/>
            </a:xfrm>
            <a:prstGeom prst="triangle">
              <a:avLst>
                <a:gd name="adj" fmla="val 50000"/>
              </a:avLst>
            </a:prstGeom>
            <a:solidFill>
              <a:srgbClr val="FFFF00"/>
            </a:solidFill>
            <a:ln w="12700" cap="sq">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49" name="Freeform 9"/>
            <p:cNvSpPr>
              <a:spLocks/>
            </p:cNvSpPr>
            <p:nvPr/>
          </p:nvSpPr>
          <p:spPr bwMode="auto">
            <a:xfrm>
              <a:off x="1681" y="2445"/>
              <a:ext cx="316" cy="305"/>
            </a:xfrm>
            <a:custGeom>
              <a:avLst/>
              <a:gdLst>
                <a:gd name="T0" fmla="*/ 125 w 193"/>
                <a:gd name="T1" fmla="*/ 0 h 305"/>
                <a:gd name="T2" fmla="*/ 34 w 193"/>
                <a:gd name="T3" fmla="*/ 90 h 305"/>
                <a:gd name="T4" fmla="*/ 23 w 193"/>
                <a:gd name="T5" fmla="*/ 124 h 305"/>
                <a:gd name="T6" fmla="*/ 0 w 193"/>
                <a:gd name="T7" fmla="*/ 158 h 305"/>
                <a:gd name="T8" fmla="*/ 193 w 193"/>
                <a:gd name="T9" fmla="*/ 305 h 305"/>
              </a:gdLst>
              <a:ahLst/>
              <a:cxnLst>
                <a:cxn ang="0">
                  <a:pos x="T0" y="T1"/>
                </a:cxn>
                <a:cxn ang="0">
                  <a:pos x="T2" y="T3"/>
                </a:cxn>
                <a:cxn ang="0">
                  <a:pos x="T4" y="T5"/>
                </a:cxn>
                <a:cxn ang="0">
                  <a:pos x="T6" y="T7"/>
                </a:cxn>
                <a:cxn ang="0">
                  <a:pos x="T8" y="T9"/>
                </a:cxn>
              </a:cxnLst>
              <a:rect l="0" t="0" r="r" b="b"/>
              <a:pathLst>
                <a:path w="193" h="305">
                  <a:moveTo>
                    <a:pt x="125" y="0"/>
                  </a:moveTo>
                  <a:cubicBezTo>
                    <a:pt x="92" y="33"/>
                    <a:pt x="73" y="65"/>
                    <a:pt x="34" y="90"/>
                  </a:cubicBezTo>
                  <a:cubicBezTo>
                    <a:pt x="30" y="101"/>
                    <a:pt x="28" y="113"/>
                    <a:pt x="23" y="124"/>
                  </a:cubicBezTo>
                  <a:cubicBezTo>
                    <a:pt x="17" y="136"/>
                    <a:pt x="0" y="144"/>
                    <a:pt x="0" y="158"/>
                  </a:cubicBezTo>
                  <a:cubicBezTo>
                    <a:pt x="0" y="283"/>
                    <a:pt x="116" y="268"/>
                    <a:pt x="193" y="305"/>
                  </a:cubicBezTo>
                </a:path>
              </a:pathLst>
            </a:custGeom>
            <a:noFill/>
            <a:ln w="57150" cap="sq"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50" name="Freeform 10"/>
            <p:cNvSpPr>
              <a:spLocks/>
            </p:cNvSpPr>
            <p:nvPr/>
          </p:nvSpPr>
          <p:spPr bwMode="auto">
            <a:xfrm>
              <a:off x="1570" y="2547"/>
              <a:ext cx="260" cy="249"/>
            </a:xfrm>
            <a:custGeom>
              <a:avLst/>
              <a:gdLst>
                <a:gd name="T0" fmla="*/ 12 w 159"/>
                <a:gd name="T1" fmla="*/ 0 h 249"/>
                <a:gd name="T2" fmla="*/ 23 w 159"/>
                <a:gd name="T3" fmla="*/ 34 h 249"/>
                <a:gd name="T4" fmla="*/ 0 w 159"/>
                <a:gd name="T5" fmla="*/ 102 h 249"/>
                <a:gd name="T6" fmla="*/ 23 w 159"/>
                <a:gd name="T7" fmla="*/ 181 h 249"/>
                <a:gd name="T8" fmla="*/ 159 w 159"/>
                <a:gd name="T9" fmla="*/ 249 h 249"/>
              </a:gdLst>
              <a:ahLst/>
              <a:cxnLst>
                <a:cxn ang="0">
                  <a:pos x="T0" y="T1"/>
                </a:cxn>
                <a:cxn ang="0">
                  <a:pos x="T2" y="T3"/>
                </a:cxn>
                <a:cxn ang="0">
                  <a:pos x="T4" y="T5"/>
                </a:cxn>
                <a:cxn ang="0">
                  <a:pos x="T6" y="T7"/>
                </a:cxn>
                <a:cxn ang="0">
                  <a:pos x="T8" y="T9"/>
                </a:cxn>
              </a:cxnLst>
              <a:rect l="0" t="0" r="r" b="b"/>
              <a:pathLst>
                <a:path w="159" h="249">
                  <a:moveTo>
                    <a:pt x="12" y="0"/>
                  </a:moveTo>
                  <a:cubicBezTo>
                    <a:pt x="16" y="11"/>
                    <a:pt x="24" y="22"/>
                    <a:pt x="23" y="34"/>
                  </a:cubicBezTo>
                  <a:cubicBezTo>
                    <a:pt x="20" y="58"/>
                    <a:pt x="0" y="102"/>
                    <a:pt x="0" y="102"/>
                  </a:cubicBezTo>
                  <a:cubicBezTo>
                    <a:pt x="7" y="129"/>
                    <a:pt x="4" y="162"/>
                    <a:pt x="23" y="181"/>
                  </a:cubicBezTo>
                  <a:cubicBezTo>
                    <a:pt x="72" y="230"/>
                    <a:pt x="105" y="221"/>
                    <a:pt x="159" y="249"/>
                  </a:cubicBezTo>
                </a:path>
              </a:pathLst>
            </a:custGeom>
            <a:noFill/>
            <a:ln w="57150" cap="sq"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51" name="Oval 11"/>
            <p:cNvSpPr>
              <a:spLocks noChangeArrowheads="1"/>
            </p:cNvSpPr>
            <p:nvPr/>
          </p:nvSpPr>
          <p:spPr bwMode="auto">
            <a:xfrm>
              <a:off x="1673" y="2448"/>
              <a:ext cx="78" cy="48"/>
            </a:xfrm>
            <a:prstGeom prst="ellipse">
              <a:avLst/>
            </a:prstGeom>
            <a:solidFill>
              <a:schemeClr val="accent1"/>
            </a:solidFill>
            <a:ln w="12700" cap="sq">
              <a:solidFill>
                <a:srgbClr val="FF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52" name="Freeform 12"/>
            <p:cNvSpPr>
              <a:spLocks/>
            </p:cNvSpPr>
            <p:nvPr/>
          </p:nvSpPr>
          <p:spPr bwMode="auto">
            <a:xfrm>
              <a:off x="4441" y="1902"/>
              <a:ext cx="279" cy="271"/>
            </a:xfrm>
            <a:custGeom>
              <a:avLst/>
              <a:gdLst>
                <a:gd name="T0" fmla="*/ 170 w 170"/>
                <a:gd name="T1" fmla="*/ 0 h 271"/>
                <a:gd name="T2" fmla="*/ 57 w 170"/>
                <a:gd name="T3" fmla="*/ 124 h 271"/>
                <a:gd name="T4" fmla="*/ 34 w 170"/>
                <a:gd name="T5" fmla="*/ 158 h 271"/>
                <a:gd name="T6" fmla="*/ 11 w 170"/>
                <a:gd name="T7" fmla="*/ 237 h 271"/>
                <a:gd name="T8" fmla="*/ 0 w 170"/>
                <a:gd name="T9" fmla="*/ 271 h 271"/>
              </a:gdLst>
              <a:ahLst/>
              <a:cxnLst>
                <a:cxn ang="0">
                  <a:pos x="T0" y="T1"/>
                </a:cxn>
                <a:cxn ang="0">
                  <a:pos x="T2" y="T3"/>
                </a:cxn>
                <a:cxn ang="0">
                  <a:pos x="T4" y="T5"/>
                </a:cxn>
                <a:cxn ang="0">
                  <a:pos x="T6" y="T7"/>
                </a:cxn>
                <a:cxn ang="0">
                  <a:pos x="T8" y="T9"/>
                </a:cxn>
              </a:cxnLst>
              <a:rect l="0" t="0" r="r" b="b"/>
              <a:pathLst>
                <a:path w="170" h="271">
                  <a:moveTo>
                    <a:pt x="170" y="0"/>
                  </a:moveTo>
                  <a:cubicBezTo>
                    <a:pt x="113" y="57"/>
                    <a:pt x="107" y="48"/>
                    <a:pt x="57" y="124"/>
                  </a:cubicBezTo>
                  <a:cubicBezTo>
                    <a:pt x="49" y="135"/>
                    <a:pt x="34" y="158"/>
                    <a:pt x="34" y="158"/>
                  </a:cubicBezTo>
                  <a:cubicBezTo>
                    <a:pt x="8" y="240"/>
                    <a:pt x="40" y="138"/>
                    <a:pt x="11" y="237"/>
                  </a:cubicBezTo>
                  <a:cubicBezTo>
                    <a:pt x="8" y="248"/>
                    <a:pt x="0" y="271"/>
                    <a:pt x="0" y="271"/>
                  </a:cubicBezTo>
                </a:path>
              </a:pathLst>
            </a:custGeom>
            <a:noFill/>
            <a:ln w="57150" cap="sq"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53" name="Freeform 13"/>
            <p:cNvSpPr>
              <a:spLocks/>
            </p:cNvSpPr>
            <p:nvPr/>
          </p:nvSpPr>
          <p:spPr bwMode="auto">
            <a:xfrm>
              <a:off x="3941" y="1902"/>
              <a:ext cx="353" cy="384"/>
            </a:xfrm>
            <a:custGeom>
              <a:avLst/>
              <a:gdLst>
                <a:gd name="T0" fmla="*/ 0 w 216"/>
                <a:gd name="T1" fmla="*/ 0 h 384"/>
                <a:gd name="T2" fmla="*/ 68 w 216"/>
                <a:gd name="T3" fmla="*/ 45 h 384"/>
                <a:gd name="T4" fmla="*/ 80 w 216"/>
                <a:gd name="T5" fmla="*/ 79 h 384"/>
                <a:gd name="T6" fmla="*/ 114 w 216"/>
                <a:gd name="T7" fmla="*/ 147 h 384"/>
                <a:gd name="T8" fmla="*/ 159 w 216"/>
                <a:gd name="T9" fmla="*/ 215 h 384"/>
                <a:gd name="T10" fmla="*/ 182 w 216"/>
                <a:gd name="T11" fmla="*/ 249 h 384"/>
                <a:gd name="T12" fmla="*/ 170 w 216"/>
                <a:gd name="T13" fmla="*/ 384 h 384"/>
                <a:gd name="T14" fmla="*/ 159 w 216"/>
                <a:gd name="T15" fmla="*/ 316 h 384"/>
                <a:gd name="T16" fmla="*/ 193 w 216"/>
                <a:gd name="T17" fmla="*/ 316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384">
                  <a:moveTo>
                    <a:pt x="0" y="0"/>
                  </a:moveTo>
                  <a:cubicBezTo>
                    <a:pt x="23" y="15"/>
                    <a:pt x="45" y="30"/>
                    <a:pt x="68" y="45"/>
                  </a:cubicBezTo>
                  <a:cubicBezTo>
                    <a:pt x="78" y="52"/>
                    <a:pt x="75" y="68"/>
                    <a:pt x="80" y="79"/>
                  </a:cubicBezTo>
                  <a:cubicBezTo>
                    <a:pt x="91" y="102"/>
                    <a:pt x="102" y="125"/>
                    <a:pt x="114" y="147"/>
                  </a:cubicBezTo>
                  <a:cubicBezTo>
                    <a:pt x="127" y="171"/>
                    <a:pt x="144" y="192"/>
                    <a:pt x="159" y="215"/>
                  </a:cubicBezTo>
                  <a:cubicBezTo>
                    <a:pt x="167" y="226"/>
                    <a:pt x="182" y="249"/>
                    <a:pt x="182" y="249"/>
                  </a:cubicBezTo>
                  <a:cubicBezTo>
                    <a:pt x="208" y="328"/>
                    <a:pt x="216" y="315"/>
                    <a:pt x="170" y="384"/>
                  </a:cubicBezTo>
                  <a:cubicBezTo>
                    <a:pt x="159" y="367"/>
                    <a:pt x="128" y="339"/>
                    <a:pt x="159" y="316"/>
                  </a:cubicBezTo>
                  <a:cubicBezTo>
                    <a:pt x="168" y="309"/>
                    <a:pt x="182" y="316"/>
                    <a:pt x="193" y="316"/>
                  </a:cubicBezTo>
                </a:path>
              </a:pathLst>
            </a:custGeom>
            <a:noFill/>
            <a:ln w="57150" cap="sq"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54" name="AutoShape 14"/>
            <p:cNvSpPr>
              <a:spLocks noChangeArrowheads="1"/>
            </p:cNvSpPr>
            <p:nvPr/>
          </p:nvSpPr>
          <p:spPr bwMode="auto">
            <a:xfrm>
              <a:off x="4108" y="2304"/>
              <a:ext cx="314" cy="96"/>
            </a:xfrm>
            <a:prstGeom prst="triangle">
              <a:avLst>
                <a:gd name="adj" fmla="val 50000"/>
              </a:avLst>
            </a:prstGeom>
            <a:solidFill>
              <a:srgbClr val="FFFF00"/>
            </a:solidFill>
            <a:ln w="12700" cap="sq">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55" name="Freeform 15"/>
            <p:cNvSpPr>
              <a:spLocks/>
            </p:cNvSpPr>
            <p:nvPr/>
          </p:nvSpPr>
          <p:spPr bwMode="auto">
            <a:xfrm>
              <a:off x="3682" y="2082"/>
              <a:ext cx="265" cy="261"/>
            </a:xfrm>
            <a:custGeom>
              <a:avLst/>
              <a:gdLst>
                <a:gd name="T0" fmla="*/ 136 w 162"/>
                <a:gd name="T1" fmla="*/ 1 h 261"/>
                <a:gd name="T2" fmla="*/ 102 w 162"/>
                <a:gd name="T3" fmla="*/ 12 h 261"/>
                <a:gd name="T4" fmla="*/ 124 w 162"/>
                <a:gd name="T5" fmla="*/ 80 h 261"/>
                <a:gd name="T6" fmla="*/ 158 w 162"/>
                <a:gd name="T7" fmla="*/ 57 h 261"/>
                <a:gd name="T8" fmla="*/ 147 w 162"/>
                <a:gd name="T9" fmla="*/ 23 h 261"/>
                <a:gd name="T10" fmla="*/ 113 w 162"/>
                <a:gd name="T11" fmla="*/ 46 h 261"/>
                <a:gd name="T12" fmla="*/ 90 w 162"/>
                <a:gd name="T13" fmla="*/ 114 h 261"/>
                <a:gd name="T14" fmla="*/ 45 w 162"/>
                <a:gd name="T15" fmla="*/ 182 h 261"/>
                <a:gd name="T16" fmla="*/ 0 w 162"/>
                <a:gd name="T17" fmla="*/ 26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261">
                  <a:moveTo>
                    <a:pt x="136" y="1"/>
                  </a:moveTo>
                  <a:cubicBezTo>
                    <a:pt x="125" y="5"/>
                    <a:pt x="104" y="0"/>
                    <a:pt x="102" y="12"/>
                  </a:cubicBezTo>
                  <a:cubicBezTo>
                    <a:pt x="98" y="36"/>
                    <a:pt x="124" y="80"/>
                    <a:pt x="124" y="80"/>
                  </a:cubicBezTo>
                  <a:cubicBezTo>
                    <a:pt x="135" y="72"/>
                    <a:pt x="153" y="70"/>
                    <a:pt x="158" y="57"/>
                  </a:cubicBezTo>
                  <a:cubicBezTo>
                    <a:pt x="162" y="46"/>
                    <a:pt x="159" y="26"/>
                    <a:pt x="147" y="23"/>
                  </a:cubicBezTo>
                  <a:cubicBezTo>
                    <a:pt x="134" y="20"/>
                    <a:pt x="124" y="38"/>
                    <a:pt x="113" y="46"/>
                  </a:cubicBezTo>
                  <a:cubicBezTo>
                    <a:pt x="105" y="69"/>
                    <a:pt x="98" y="91"/>
                    <a:pt x="90" y="114"/>
                  </a:cubicBezTo>
                  <a:cubicBezTo>
                    <a:pt x="81" y="140"/>
                    <a:pt x="45" y="182"/>
                    <a:pt x="45" y="182"/>
                  </a:cubicBezTo>
                  <a:cubicBezTo>
                    <a:pt x="20" y="258"/>
                    <a:pt x="44" y="240"/>
                    <a:pt x="0" y="261"/>
                  </a:cubicBezTo>
                </a:path>
              </a:pathLst>
            </a:custGeom>
            <a:noFill/>
            <a:ln w="57150" cap="sq"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56" name="Line 16"/>
            <p:cNvSpPr>
              <a:spLocks noChangeShapeType="1"/>
            </p:cNvSpPr>
            <p:nvPr/>
          </p:nvSpPr>
          <p:spPr bwMode="auto">
            <a:xfrm>
              <a:off x="4029" y="2160"/>
              <a:ext cx="0" cy="96"/>
            </a:xfrm>
            <a:prstGeom prst="line">
              <a:avLst/>
            </a:prstGeom>
            <a:noFill/>
            <a:ln w="5715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57" name="Oval 17"/>
            <p:cNvSpPr>
              <a:spLocks noChangeArrowheads="1"/>
            </p:cNvSpPr>
            <p:nvPr/>
          </p:nvSpPr>
          <p:spPr bwMode="auto">
            <a:xfrm>
              <a:off x="3951" y="2448"/>
              <a:ext cx="78" cy="96"/>
            </a:xfrm>
            <a:prstGeom prst="ellipse">
              <a:avLst/>
            </a:prstGeom>
            <a:solidFill>
              <a:schemeClr val="accent1"/>
            </a:solidFill>
            <a:ln w="12700" cap="sq">
              <a:solidFill>
                <a:srgbClr val="FF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58" name="Line 18"/>
            <p:cNvSpPr>
              <a:spLocks noChangeShapeType="1"/>
            </p:cNvSpPr>
            <p:nvPr/>
          </p:nvSpPr>
          <p:spPr bwMode="auto">
            <a:xfrm flipH="1">
              <a:off x="4186" y="2496"/>
              <a:ext cx="79" cy="96"/>
            </a:xfrm>
            <a:prstGeom prst="line">
              <a:avLst/>
            </a:prstGeom>
            <a:noFill/>
            <a:ln w="5715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59" name="Line 19"/>
            <p:cNvSpPr>
              <a:spLocks noChangeShapeType="1"/>
            </p:cNvSpPr>
            <p:nvPr/>
          </p:nvSpPr>
          <p:spPr bwMode="auto">
            <a:xfrm>
              <a:off x="4579" y="2544"/>
              <a:ext cx="157" cy="144"/>
            </a:xfrm>
            <a:prstGeom prst="line">
              <a:avLst/>
            </a:prstGeom>
            <a:noFill/>
            <a:ln w="5715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60" name="AutoShape 20"/>
            <p:cNvSpPr>
              <a:spLocks noChangeArrowheads="1"/>
            </p:cNvSpPr>
            <p:nvPr/>
          </p:nvSpPr>
          <p:spPr bwMode="auto">
            <a:xfrm>
              <a:off x="4265" y="2640"/>
              <a:ext cx="314" cy="96"/>
            </a:xfrm>
            <a:prstGeom prst="triangle">
              <a:avLst>
                <a:gd name="adj" fmla="val 50000"/>
              </a:avLst>
            </a:prstGeom>
            <a:solidFill>
              <a:srgbClr val="FFFF00"/>
            </a:solidFill>
            <a:ln w="12700" cap="sq">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61" name="AutoShape 21"/>
            <p:cNvSpPr>
              <a:spLocks noChangeArrowheads="1"/>
            </p:cNvSpPr>
            <p:nvPr/>
          </p:nvSpPr>
          <p:spPr bwMode="auto">
            <a:xfrm>
              <a:off x="2694" y="2016"/>
              <a:ext cx="314" cy="96"/>
            </a:xfrm>
            <a:prstGeom prst="triangle">
              <a:avLst>
                <a:gd name="adj" fmla="val 50000"/>
              </a:avLst>
            </a:prstGeom>
            <a:solidFill>
              <a:srgbClr val="FFFF00"/>
            </a:solidFill>
            <a:ln w="12700" cap="sq">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62" name="Oval 22"/>
            <p:cNvSpPr>
              <a:spLocks noChangeArrowheads="1"/>
            </p:cNvSpPr>
            <p:nvPr/>
          </p:nvSpPr>
          <p:spPr bwMode="auto">
            <a:xfrm>
              <a:off x="3087" y="2352"/>
              <a:ext cx="235" cy="144"/>
            </a:xfrm>
            <a:prstGeom prst="ellipse">
              <a:avLst/>
            </a:prstGeom>
            <a:solidFill>
              <a:schemeClr val="accent1"/>
            </a:solidFill>
            <a:ln w="12700" cap="sq">
              <a:solidFill>
                <a:srgbClr val="FF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63" name="Line 23"/>
            <p:cNvSpPr>
              <a:spLocks noChangeShapeType="1"/>
            </p:cNvSpPr>
            <p:nvPr/>
          </p:nvSpPr>
          <p:spPr bwMode="auto">
            <a:xfrm flipH="1">
              <a:off x="3165" y="2448"/>
              <a:ext cx="79" cy="384"/>
            </a:xfrm>
            <a:prstGeom prst="line">
              <a:avLst/>
            </a:prstGeom>
            <a:noFill/>
            <a:ln w="5715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64" name="Oval 24"/>
            <p:cNvSpPr>
              <a:spLocks noChangeArrowheads="1"/>
            </p:cNvSpPr>
            <p:nvPr/>
          </p:nvSpPr>
          <p:spPr bwMode="auto">
            <a:xfrm>
              <a:off x="3008" y="2592"/>
              <a:ext cx="157" cy="96"/>
            </a:xfrm>
            <a:prstGeom prst="ellipse">
              <a:avLst/>
            </a:prstGeom>
            <a:solidFill>
              <a:schemeClr val="accent1"/>
            </a:solidFill>
            <a:ln w="12700" cap="sq">
              <a:solidFill>
                <a:srgbClr val="FF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65" name="Oval 25"/>
            <p:cNvSpPr>
              <a:spLocks noChangeArrowheads="1"/>
            </p:cNvSpPr>
            <p:nvPr/>
          </p:nvSpPr>
          <p:spPr bwMode="auto">
            <a:xfrm>
              <a:off x="2929" y="2736"/>
              <a:ext cx="158" cy="48"/>
            </a:xfrm>
            <a:prstGeom prst="ellipse">
              <a:avLst/>
            </a:prstGeom>
            <a:solidFill>
              <a:schemeClr val="accent1"/>
            </a:solidFill>
            <a:ln w="12700" cap="sq">
              <a:solidFill>
                <a:srgbClr val="FF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66" name="Freeform 26"/>
            <p:cNvSpPr>
              <a:spLocks/>
            </p:cNvSpPr>
            <p:nvPr/>
          </p:nvSpPr>
          <p:spPr bwMode="auto">
            <a:xfrm>
              <a:off x="2738" y="2388"/>
              <a:ext cx="241" cy="113"/>
            </a:xfrm>
            <a:custGeom>
              <a:avLst/>
              <a:gdLst>
                <a:gd name="T0" fmla="*/ 0 w 147"/>
                <a:gd name="T1" fmla="*/ 0 h 113"/>
                <a:gd name="T2" fmla="*/ 68 w 147"/>
                <a:gd name="T3" fmla="*/ 34 h 113"/>
                <a:gd name="T4" fmla="*/ 147 w 147"/>
                <a:gd name="T5" fmla="*/ 113 h 113"/>
              </a:gdLst>
              <a:ahLst/>
              <a:cxnLst>
                <a:cxn ang="0">
                  <a:pos x="T0" y="T1"/>
                </a:cxn>
                <a:cxn ang="0">
                  <a:pos x="T2" y="T3"/>
                </a:cxn>
                <a:cxn ang="0">
                  <a:pos x="T4" y="T5"/>
                </a:cxn>
              </a:cxnLst>
              <a:rect l="0" t="0" r="r" b="b"/>
              <a:pathLst>
                <a:path w="147" h="113">
                  <a:moveTo>
                    <a:pt x="0" y="0"/>
                  </a:moveTo>
                  <a:cubicBezTo>
                    <a:pt x="25" y="9"/>
                    <a:pt x="48" y="14"/>
                    <a:pt x="68" y="34"/>
                  </a:cubicBezTo>
                  <a:cubicBezTo>
                    <a:pt x="97" y="63"/>
                    <a:pt x="107" y="94"/>
                    <a:pt x="147" y="113"/>
                  </a:cubicBezTo>
                </a:path>
              </a:pathLst>
            </a:custGeom>
            <a:noFill/>
            <a:ln w="57150" cap="sq"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67" name="AutoShape 27"/>
            <p:cNvSpPr>
              <a:spLocks noChangeArrowheads="1"/>
            </p:cNvSpPr>
            <p:nvPr/>
          </p:nvSpPr>
          <p:spPr bwMode="auto">
            <a:xfrm>
              <a:off x="3872" y="2256"/>
              <a:ext cx="314" cy="96"/>
            </a:xfrm>
            <a:prstGeom prst="triangle">
              <a:avLst>
                <a:gd name="adj" fmla="val 50000"/>
              </a:avLst>
            </a:prstGeom>
            <a:solidFill>
              <a:srgbClr val="FFFF00"/>
            </a:solidFill>
            <a:ln w="12700" cap="sq">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68" name="AutoShape 28"/>
            <p:cNvSpPr>
              <a:spLocks noChangeArrowheads="1"/>
            </p:cNvSpPr>
            <p:nvPr/>
          </p:nvSpPr>
          <p:spPr bwMode="auto">
            <a:xfrm>
              <a:off x="3793" y="2112"/>
              <a:ext cx="315" cy="96"/>
            </a:xfrm>
            <a:prstGeom prst="triangle">
              <a:avLst>
                <a:gd name="adj" fmla="val 50000"/>
              </a:avLst>
            </a:prstGeom>
            <a:solidFill>
              <a:srgbClr val="FFFF00"/>
            </a:solidFill>
            <a:ln w="12700" cap="sq">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69" name="AutoShape 29"/>
            <p:cNvSpPr>
              <a:spLocks noChangeArrowheads="1"/>
            </p:cNvSpPr>
            <p:nvPr/>
          </p:nvSpPr>
          <p:spPr bwMode="auto">
            <a:xfrm>
              <a:off x="3008" y="2784"/>
              <a:ext cx="314" cy="96"/>
            </a:xfrm>
            <a:prstGeom prst="triangle">
              <a:avLst>
                <a:gd name="adj" fmla="val 50000"/>
              </a:avLst>
            </a:prstGeom>
            <a:solidFill>
              <a:srgbClr val="FFFF00"/>
            </a:solidFill>
            <a:ln w="12700" cap="sq">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70" name="Oval 30"/>
            <p:cNvSpPr>
              <a:spLocks noChangeArrowheads="1"/>
            </p:cNvSpPr>
            <p:nvPr/>
          </p:nvSpPr>
          <p:spPr bwMode="auto">
            <a:xfrm>
              <a:off x="3008" y="1872"/>
              <a:ext cx="236" cy="144"/>
            </a:xfrm>
            <a:prstGeom prst="ellipse">
              <a:avLst/>
            </a:prstGeom>
            <a:solidFill>
              <a:schemeClr val="accent1"/>
            </a:solidFill>
            <a:ln w="12700" cap="sq">
              <a:solidFill>
                <a:srgbClr val="FF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71" name="Oval 31"/>
            <p:cNvSpPr>
              <a:spLocks noChangeArrowheads="1"/>
            </p:cNvSpPr>
            <p:nvPr/>
          </p:nvSpPr>
          <p:spPr bwMode="auto">
            <a:xfrm>
              <a:off x="3322" y="2016"/>
              <a:ext cx="314" cy="96"/>
            </a:xfrm>
            <a:prstGeom prst="ellipse">
              <a:avLst/>
            </a:prstGeom>
            <a:solidFill>
              <a:schemeClr val="accent1"/>
            </a:solidFill>
            <a:ln w="12700" cap="sq">
              <a:solidFill>
                <a:srgbClr val="FF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72" name="Line 32"/>
            <p:cNvSpPr>
              <a:spLocks noChangeShapeType="1"/>
            </p:cNvSpPr>
            <p:nvPr/>
          </p:nvSpPr>
          <p:spPr bwMode="auto">
            <a:xfrm>
              <a:off x="3008" y="2592"/>
              <a:ext cx="0" cy="96"/>
            </a:xfrm>
            <a:prstGeom prst="line">
              <a:avLst/>
            </a:prstGeom>
            <a:noFill/>
            <a:ln w="5715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73" name="AutoShape 33"/>
            <p:cNvSpPr>
              <a:spLocks noChangeArrowheads="1"/>
            </p:cNvSpPr>
            <p:nvPr/>
          </p:nvSpPr>
          <p:spPr bwMode="auto">
            <a:xfrm>
              <a:off x="1673" y="2880"/>
              <a:ext cx="314" cy="96"/>
            </a:xfrm>
            <a:prstGeom prst="triangle">
              <a:avLst>
                <a:gd name="adj" fmla="val 50000"/>
              </a:avLst>
            </a:prstGeom>
            <a:solidFill>
              <a:srgbClr val="FFFF00"/>
            </a:solidFill>
            <a:ln w="12700" cap="sq">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74" name="Oval 34"/>
            <p:cNvSpPr>
              <a:spLocks noChangeArrowheads="1"/>
            </p:cNvSpPr>
            <p:nvPr/>
          </p:nvSpPr>
          <p:spPr bwMode="auto">
            <a:xfrm>
              <a:off x="4343" y="1968"/>
              <a:ext cx="79" cy="96"/>
            </a:xfrm>
            <a:prstGeom prst="ellipse">
              <a:avLst/>
            </a:prstGeom>
            <a:solidFill>
              <a:schemeClr val="accent1"/>
            </a:solidFill>
            <a:ln w="12700" cap="sq">
              <a:solidFill>
                <a:srgbClr val="FF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75" name="AutoShape 35"/>
            <p:cNvSpPr>
              <a:spLocks noChangeArrowheads="1"/>
            </p:cNvSpPr>
            <p:nvPr/>
          </p:nvSpPr>
          <p:spPr bwMode="auto">
            <a:xfrm>
              <a:off x="3636" y="1824"/>
              <a:ext cx="315" cy="96"/>
            </a:xfrm>
            <a:prstGeom prst="triangle">
              <a:avLst>
                <a:gd name="adj" fmla="val 50000"/>
              </a:avLst>
            </a:prstGeom>
            <a:solidFill>
              <a:srgbClr val="FFFF00"/>
            </a:solidFill>
            <a:ln w="12700" cap="sq">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76" name="Freeform 36"/>
            <p:cNvSpPr>
              <a:spLocks/>
            </p:cNvSpPr>
            <p:nvPr/>
          </p:nvSpPr>
          <p:spPr bwMode="auto">
            <a:xfrm>
              <a:off x="3158" y="1788"/>
              <a:ext cx="498" cy="152"/>
            </a:xfrm>
            <a:custGeom>
              <a:avLst/>
              <a:gdLst>
                <a:gd name="T0" fmla="*/ 498 w 498"/>
                <a:gd name="T1" fmla="*/ 136 h 152"/>
                <a:gd name="T2" fmla="*/ 193 w 498"/>
                <a:gd name="T3" fmla="*/ 102 h 152"/>
                <a:gd name="T4" fmla="*/ 0 w 498"/>
                <a:gd name="T5" fmla="*/ 0 h 152"/>
              </a:gdLst>
              <a:ahLst/>
              <a:cxnLst>
                <a:cxn ang="0">
                  <a:pos x="T0" y="T1"/>
                </a:cxn>
                <a:cxn ang="0">
                  <a:pos x="T2" y="T3"/>
                </a:cxn>
                <a:cxn ang="0">
                  <a:pos x="T4" y="T5"/>
                </a:cxn>
              </a:cxnLst>
              <a:rect l="0" t="0" r="r" b="b"/>
              <a:pathLst>
                <a:path w="498" h="152">
                  <a:moveTo>
                    <a:pt x="498" y="136"/>
                  </a:moveTo>
                  <a:cubicBezTo>
                    <a:pt x="393" y="152"/>
                    <a:pt x="293" y="137"/>
                    <a:pt x="193" y="102"/>
                  </a:cubicBezTo>
                  <a:cubicBezTo>
                    <a:pt x="140" y="49"/>
                    <a:pt x="78" y="0"/>
                    <a:pt x="0" y="0"/>
                  </a:cubicBezTo>
                </a:path>
              </a:pathLst>
            </a:custGeom>
            <a:noFill/>
            <a:ln w="571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7" name="Title 1"/>
          <p:cNvSpPr>
            <a:spLocks noGrp="1"/>
          </p:cNvSpPr>
          <p:nvPr>
            <p:ph type="title"/>
          </p:nvPr>
        </p:nvSpPr>
        <p:spPr>
          <a:xfrm>
            <a:off x="0" y="0"/>
            <a:ext cx="9144000" cy="1417638"/>
          </a:xfrm>
          <a:solidFill>
            <a:srgbClr val="FFFF00"/>
          </a:solidFill>
          <a:ln w="57150">
            <a:solidFill>
              <a:srgbClr val="FF0000"/>
            </a:solidFill>
          </a:ln>
        </p:spPr>
        <p:txBody>
          <a:bodyPr>
            <a:normAutofit/>
          </a:bodyPr>
          <a:lstStyle/>
          <a:p>
            <a:r>
              <a:rPr lang="en-US" b="1" dirty="0" smtClean="0"/>
              <a:t>Persistent Ethnic Fault Lines</a:t>
            </a:r>
            <a:r>
              <a:rPr lang="en-US" sz="4900" b="1" dirty="0" smtClean="0"/>
              <a:t/>
            </a:r>
            <a:br>
              <a:rPr lang="en-US" sz="4900" b="1" dirty="0" smtClean="0"/>
            </a:br>
            <a:r>
              <a:rPr lang="en-US" sz="2800" b="1" i="1" dirty="0" smtClean="0"/>
              <a:t>18 Genocides On-Going</a:t>
            </a:r>
            <a:endParaRPr lang="en-US" sz="2800" b="1" i="1" dirty="0"/>
          </a:p>
        </p:txBody>
      </p:sp>
    </p:spTree>
    <p:extLst>
      <p:ext uri="{BB962C8B-B14F-4D97-AF65-F5344CB8AC3E}">
        <p14:creationId xmlns:p14="http://schemas.microsoft.com/office/powerpoint/2010/main" val="2166414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52600"/>
          </a:xfrm>
          <a:solidFill>
            <a:srgbClr val="FFFF00"/>
          </a:solidFill>
          <a:ln w="57150">
            <a:solidFill>
              <a:srgbClr val="FF0000"/>
            </a:solidFill>
          </a:ln>
        </p:spPr>
        <p:txBody>
          <a:bodyPr>
            <a:normAutofit/>
          </a:bodyPr>
          <a:lstStyle/>
          <a:p>
            <a:r>
              <a:rPr lang="en-US" b="1" dirty="0" smtClean="0"/>
              <a:t>Geo-Political Anomalies</a:t>
            </a:r>
            <a:br>
              <a:rPr lang="en-US" b="1" dirty="0" smtClean="0"/>
            </a:br>
            <a:r>
              <a:rPr lang="en-US" sz="2800" b="1" i="1" dirty="0"/>
              <a:t>Mostly Imposed </a:t>
            </a:r>
            <a:r>
              <a:rPr lang="en-US" sz="2800" b="1" i="1" dirty="0" smtClean="0"/>
              <a:t>Colonial Boundaries</a:t>
            </a:r>
            <a:endParaRPr lang="en-US" sz="2800" b="1" i="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8800"/>
            <a:ext cx="9144000" cy="6137631"/>
          </a:xfrm>
          <a:prstGeom prst="rect">
            <a:avLst/>
          </a:prstGeom>
        </p:spPr>
      </p:pic>
    </p:spTree>
    <p:extLst>
      <p:ext uri="{BB962C8B-B14F-4D97-AF65-F5344CB8AC3E}">
        <p14:creationId xmlns:p14="http://schemas.microsoft.com/office/powerpoint/2010/main" val="1926991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447800"/>
            <a:ext cx="7620000" cy="5715000"/>
          </a:xfrm>
          <a:prstGeom prst="rect">
            <a:avLst/>
          </a:prstGeom>
        </p:spPr>
      </p:pic>
      <p:sp>
        <p:nvSpPr>
          <p:cNvPr id="2" name="Title 1"/>
          <p:cNvSpPr>
            <a:spLocks noGrp="1"/>
          </p:cNvSpPr>
          <p:nvPr>
            <p:ph type="title"/>
          </p:nvPr>
        </p:nvSpPr>
        <p:spPr>
          <a:xfrm>
            <a:off x="0" y="0"/>
            <a:ext cx="9144000" cy="1447800"/>
          </a:xfrm>
          <a:solidFill>
            <a:srgbClr val="FFFF00"/>
          </a:solidFill>
          <a:ln w="57150">
            <a:solidFill>
              <a:srgbClr val="FF0000"/>
            </a:solidFill>
          </a:ln>
        </p:spPr>
        <p:txBody>
          <a:bodyPr/>
          <a:lstStyle/>
          <a:p>
            <a:r>
              <a:rPr lang="en-US" b="1" dirty="0" smtClean="0"/>
              <a:t>Cost of War versus Peace</a:t>
            </a:r>
            <a:br>
              <a:rPr lang="en-US" b="1" dirty="0" smtClean="0"/>
            </a:br>
            <a:r>
              <a:rPr lang="en-US" sz="2800" b="1" i="1" dirty="0" smtClean="0"/>
              <a:t>Assume Just 3 Trillion for </a:t>
            </a:r>
            <a:r>
              <a:rPr lang="en-US" sz="2800" b="1" i="1" dirty="0" smtClean="0"/>
              <a:t>AF/IQ – Opportunity Cost!</a:t>
            </a:r>
            <a:endParaRPr lang="en-US" sz="2800" b="1" i="1" dirty="0"/>
          </a:p>
        </p:txBody>
      </p:sp>
    </p:spTree>
    <p:extLst>
      <p:ext uri="{BB962C8B-B14F-4D97-AF65-F5344CB8AC3E}">
        <p14:creationId xmlns:p14="http://schemas.microsoft.com/office/powerpoint/2010/main" val="3531848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52600"/>
          </a:xfrm>
          <a:solidFill>
            <a:srgbClr val="FFFF00"/>
          </a:solidFill>
          <a:ln w="57150">
            <a:solidFill>
              <a:srgbClr val="FF0000"/>
            </a:solidFill>
          </a:ln>
        </p:spPr>
        <p:txBody>
          <a:bodyPr/>
          <a:lstStyle/>
          <a:p>
            <a:r>
              <a:rPr lang="en-US" b="1" dirty="0" smtClean="0"/>
              <a:t>7 Conflicts Loved by Eugenicists</a:t>
            </a:r>
            <a:br>
              <a:rPr lang="en-US" b="1" dirty="0" smtClean="0"/>
            </a:br>
            <a:r>
              <a:rPr lang="en-US" sz="2400" b="1" i="1" dirty="0" smtClean="0"/>
              <a:t>Not Counting Death by Doctor, Drugs, Alcohol, Pollution, or Obesity</a:t>
            </a:r>
            <a:endParaRPr lang="en-US" sz="2400" b="1" i="1" dirty="0"/>
          </a:p>
        </p:txBody>
      </p:sp>
      <p:sp>
        <p:nvSpPr>
          <p:cNvPr id="4" name="Text Placeholder 3"/>
          <p:cNvSpPr>
            <a:spLocks noGrp="1"/>
          </p:cNvSpPr>
          <p:nvPr>
            <p:ph type="body" sz="half" idx="2"/>
          </p:nvPr>
        </p:nvSpPr>
        <p:spPr>
          <a:xfrm>
            <a:off x="685800" y="1981200"/>
            <a:ext cx="3810000" cy="4114800"/>
          </a:xfrm>
        </p:spPr>
        <p:txBody>
          <a:bodyPr>
            <a:noAutofit/>
          </a:bodyPr>
          <a:lstStyle/>
          <a:p>
            <a:pPr marL="0" indent="0">
              <a:buNone/>
            </a:pPr>
            <a:r>
              <a:rPr lang="en-US" sz="1800" dirty="0"/>
              <a:t>1) Democratic Republic of Congo: First &amp; Second Congo Wars, aftermath (1996 – present)</a:t>
            </a:r>
          </a:p>
          <a:p>
            <a:pPr marL="0" indent="0">
              <a:buNone/>
            </a:pPr>
            <a:endParaRPr lang="en-US" sz="800" dirty="0"/>
          </a:p>
          <a:p>
            <a:pPr marL="0" indent="0">
              <a:buNone/>
            </a:pPr>
            <a:r>
              <a:rPr lang="en-US" sz="1800" dirty="0"/>
              <a:t>2) First and Second Liberian Civil Wars (1989-2003)</a:t>
            </a:r>
          </a:p>
          <a:p>
            <a:pPr marL="0" indent="0">
              <a:buNone/>
            </a:pPr>
            <a:endParaRPr lang="en-US" sz="800" dirty="0"/>
          </a:p>
          <a:p>
            <a:pPr marL="0" indent="0">
              <a:buNone/>
            </a:pPr>
            <a:r>
              <a:rPr lang="en-US" sz="1800" dirty="0"/>
              <a:t>3) Eritrean – Ethiopian War (1998-2000)</a:t>
            </a:r>
          </a:p>
          <a:p>
            <a:pPr marL="0" indent="0">
              <a:buNone/>
            </a:pPr>
            <a:endParaRPr lang="en-US" sz="800" dirty="0"/>
          </a:p>
          <a:p>
            <a:pPr marL="0" indent="0">
              <a:buNone/>
            </a:pPr>
            <a:r>
              <a:rPr lang="en-US" sz="1800" dirty="0"/>
              <a:t>4) Darfur conflict (2003 – present)</a:t>
            </a:r>
          </a:p>
          <a:p>
            <a:pPr marL="0" indent="0">
              <a:buNone/>
            </a:pPr>
            <a:endParaRPr lang="en-US" sz="800" dirty="0"/>
          </a:p>
          <a:p>
            <a:pPr marL="0" indent="0">
              <a:buNone/>
            </a:pPr>
            <a:r>
              <a:rPr lang="en-US" sz="1800" dirty="0"/>
              <a:t>5) Iraq: US invasion, insurgency, civil war (2003 – present)</a:t>
            </a:r>
          </a:p>
          <a:p>
            <a:pPr marL="0" indent="0">
              <a:buNone/>
            </a:pPr>
            <a:endParaRPr lang="en-US" sz="800" dirty="0"/>
          </a:p>
          <a:p>
            <a:pPr marL="0" indent="0">
              <a:buNone/>
            </a:pPr>
            <a:r>
              <a:rPr lang="en-US" sz="1800" dirty="0"/>
              <a:t>6) Mexican Drug War (2006 – present)</a:t>
            </a:r>
          </a:p>
          <a:p>
            <a:pPr marL="0" indent="0">
              <a:buNone/>
            </a:pPr>
            <a:endParaRPr lang="en-US" sz="800" dirty="0"/>
          </a:p>
          <a:p>
            <a:pPr marL="0" indent="0">
              <a:buNone/>
            </a:pPr>
            <a:r>
              <a:rPr lang="en-US" sz="1800" dirty="0"/>
              <a:t>7) Syrian conflict (2011 – present)</a:t>
            </a:r>
          </a:p>
        </p:txBody>
      </p:sp>
      <p:sp>
        <p:nvSpPr>
          <p:cNvPr id="5" name="TextBox 4"/>
          <p:cNvSpPr txBox="1"/>
          <p:nvPr/>
        </p:nvSpPr>
        <p:spPr>
          <a:xfrm>
            <a:off x="5334000" y="2133600"/>
            <a:ext cx="2506520" cy="4524315"/>
          </a:xfrm>
          <a:prstGeom prst="rect">
            <a:avLst/>
          </a:prstGeom>
          <a:noFill/>
        </p:spPr>
        <p:txBody>
          <a:bodyPr wrap="none" rtlCol="0">
            <a:spAutoFit/>
          </a:bodyPr>
          <a:lstStyle/>
          <a:p>
            <a:r>
              <a:rPr lang="en-US" dirty="0" smtClean="0"/>
              <a:t>5,000,000+ DEAD</a:t>
            </a:r>
          </a:p>
          <a:p>
            <a:endParaRPr lang="en-US" dirty="0"/>
          </a:p>
          <a:p>
            <a:endParaRPr lang="en-US" dirty="0" smtClean="0"/>
          </a:p>
          <a:p>
            <a:r>
              <a:rPr lang="en-US" dirty="0" smtClean="0"/>
              <a:t>300,000 DEAD</a:t>
            </a:r>
          </a:p>
          <a:p>
            <a:endParaRPr lang="en-US" dirty="0"/>
          </a:p>
          <a:p>
            <a:endParaRPr lang="en-US" dirty="0" smtClean="0"/>
          </a:p>
          <a:p>
            <a:r>
              <a:rPr lang="en-US" dirty="0" smtClean="0"/>
              <a:t>150,000 – 300,000 DEAD</a:t>
            </a:r>
          </a:p>
          <a:p>
            <a:endParaRPr lang="en-US" dirty="0"/>
          </a:p>
          <a:p>
            <a:endParaRPr lang="en-US" dirty="0" smtClean="0"/>
          </a:p>
          <a:p>
            <a:r>
              <a:rPr lang="en-US" dirty="0" smtClean="0"/>
              <a:t>300,000+ DEAD</a:t>
            </a:r>
          </a:p>
          <a:p>
            <a:endParaRPr lang="en-US" dirty="0"/>
          </a:p>
          <a:p>
            <a:r>
              <a:rPr lang="en-US" dirty="0" smtClean="0"/>
              <a:t>100,000 – 600,000 DEAD</a:t>
            </a:r>
          </a:p>
          <a:p>
            <a:endParaRPr lang="en-US" dirty="0"/>
          </a:p>
          <a:p>
            <a:r>
              <a:rPr lang="en-US" dirty="0" smtClean="0"/>
              <a:t>60,000+ DEAD</a:t>
            </a:r>
          </a:p>
          <a:p>
            <a:endParaRPr lang="en-US" dirty="0"/>
          </a:p>
          <a:p>
            <a:r>
              <a:rPr lang="en-US" dirty="0" smtClean="0"/>
              <a:t>150,000+ DEAD</a:t>
            </a:r>
            <a:endParaRPr lang="en-US" dirty="0"/>
          </a:p>
        </p:txBody>
      </p:sp>
    </p:spTree>
    <p:extLst>
      <p:ext uri="{BB962C8B-B14F-4D97-AF65-F5344CB8AC3E}">
        <p14:creationId xmlns:p14="http://schemas.microsoft.com/office/powerpoint/2010/main" val="1782236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a:solidFill>
            <a:srgbClr val="FFFF00"/>
          </a:solidFill>
          <a:ln w="57150">
            <a:solidFill>
              <a:srgbClr val="FF0000"/>
            </a:solidFill>
          </a:ln>
        </p:spPr>
        <p:txBody>
          <a:bodyPr/>
          <a:lstStyle/>
          <a:p>
            <a:r>
              <a:rPr lang="en-US" b="1" dirty="0" smtClean="0"/>
              <a:t>Infectious Disease True </a:t>
            </a:r>
            <a:r>
              <a:rPr lang="en-US" b="1" dirty="0" smtClean="0"/>
              <a:t>Cost</a:t>
            </a:r>
            <a:br>
              <a:rPr lang="en-US" b="1" dirty="0" smtClean="0"/>
            </a:br>
            <a:r>
              <a:rPr lang="en-US" sz="2400" b="1" dirty="0" smtClean="0"/>
              <a:t>Add Cost of Blocking Natural Cures…</a:t>
            </a:r>
            <a:endParaRPr lang="en-US" sz="2400" b="1" dirty="0"/>
          </a:p>
        </p:txBody>
      </p:sp>
      <p:pic>
        <p:nvPicPr>
          <p:cNvPr id="3074" name="Picture 2" descr="Cholera cost pie 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33549"/>
            <a:ext cx="4572329" cy="48958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engue cost pie 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00200"/>
            <a:ext cx="4314825" cy="5103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513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rgbClr val="FFFF00"/>
          </a:solidFill>
          <a:ln w="57150">
            <a:solidFill>
              <a:srgbClr val="FF0000"/>
            </a:solidFill>
          </a:ln>
        </p:spPr>
        <p:txBody>
          <a:bodyPr/>
          <a:lstStyle/>
          <a:p>
            <a:r>
              <a:rPr lang="en-US" b="1" dirty="0" smtClean="0"/>
              <a:t>Conflict: Opposing Forces</a:t>
            </a:r>
            <a:endParaRPr lang="en-US" b="1" dirty="0"/>
          </a:p>
        </p:txBody>
      </p:sp>
      <p:cxnSp>
        <p:nvCxnSpPr>
          <p:cNvPr id="5" name="Straight Connector 4"/>
          <p:cNvCxnSpPr/>
          <p:nvPr/>
        </p:nvCxnSpPr>
        <p:spPr>
          <a:xfrm>
            <a:off x="4572000" y="1600200"/>
            <a:ext cx="0" cy="50292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14400" y="4096996"/>
            <a:ext cx="7315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1652613" y="1981200"/>
            <a:ext cx="2538387" cy="4236660"/>
            <a:chOff x="1501123" y="1981200"/>
            <a:chExt cx="2538387" cy="4236660"/>
          </a:xfrm>
        </p:grpSpPr>
        <p:sp>
          <p:nvSpPr>
            <p:cNvPr id="8" name="TextBox 7"/>
            <p:cNvSpPr txBox="1"/>
            <p:nvPr/>
          </p:nvSpPr>
          <p:spPr>
            <a:xfrm>
              <a:off x="1501123" y="1981200"/>
              <a:ext cx="2385077" cy="1569660"/>
            </a:xfrm>
            <a:prstGeom prst="rect">
              <a:avLst/>
            </a:prstGeom>
            <a:noFill/>
          </p:spPr>
          <p:txBody>
            <a:bodyPr wrap="none" rtlCol="0">
              <a:spAutoFit/>
            </a:bodyPr>
            <a:lstStyle/>
            <a:p>
              <a:r>
                <a:rPr lang="en-US" sz="2400" b="1" dirty="0" smtClean="0"/>
                <a:t>Person vs Self</a:t>
              </a:r>
            </a:p>
            <a:p>
              <a:r>
                <a:rPr lang="en-US" sz="2400" b="1" dirty="0" smtClean="0"/>
                <a:t>Person vs Person</a:t>
              </a:r>
            </a:p>
            <a:p>
              <a:r>
                <a:rPr lang="en-US" sz="2400" b="1" dirty="0" smtClean="0"/>
                <a:t>Person vs Society</a:t>
              </a:r>
            </a:p>
            <a:p>
              <a:r>
                <a:rPr lang="en-US" sz="2400" b="1" dirty="0" smtClean="0"/>
                <a:t>Person vs Nature</a:t>
              </a:r>
              <a:endParaRPr lang="en-US" sz="2400" b="1" dirty="0"/>
            </a:p>
          </p:txBody>
        </p:sp>
        <p:sp>
          <p:nvSpPr>
            <p:cNvPr id="13" name="TextBox 12"/>
            <p:cNvSpPr txBox="1"/>
            <p:nvPr/>
          </p:nvSpPr>
          <p:spPr>
            <a:xfrm>
              <a:off x="1501123" y="4648200"/>
              <a:ext cx="2538387" cy="1569660"/>
            </a:xfrm>
            <a:prstGeom prst="rect">
              <a:avLst/>
            </a:prstGeom>
            <a:noFill/>
          </p:spPr>
          <p:txBody>
            <a:bodyPr wrap="none" rtlCol="0">
              <a:spAutoFit/>
            </a:bodyPr>
            <a:lstStyle/>
            <a:p>
              <a:r>
                <a:rPr lang="en-US" sz="2400" b="1" dirty="0" smtClean="0"/>
                <a:t>Religion vs Self</a:t>
              </a:r>
            </a:p>
            <a:p>
              <a:r>
                <a:rPr lang="en-US" sz="2400" b="1" dirty="0" smtClean="0"/>
                <a:t>Religion vs Person</a:t>
              </a:r>
            </a:p>
            <a:p>
              <a:r>
                <a:rPr lang="en-US" sz="2400" b="1" dirty="0" smtClean="0"/>
                <a:t>Religion vs Society</a:t>
              </a:r>
            </a:p>
            <a:p>
              <a:r>
                <a:rPr lang="en-US" sz="2400" b="1" dirty="0" smtClean="0"/>
                <a:t>Religion vs Nature</a:t>
              </a:r>
              <a:endParaRPr lang="en-US" sz="2400" b="1" dirty="0"/>
            </a:p>
          </p:txBody>
        </p:sp>
        <p:grpSp>
          <p:nvGrpSpPr>
            <p:cNvPr id="24" name="Group 23"/>
            <p:cNvGrpSpPr/>
            <p:nvPr/>
          </p:nvGrpSpPr>
          <p:grpSpPr>
            <a:xfrm>
              <a:off x="1676400" y="3505200"/>
              <a:ext cx="2057400" cy="457200"/>
              <a:chOff x="1676400" y="3505200"/>
              <a:chExt cx="2057400" cy="457200"/>
            </a:xfrm>
          </p:grpSpPr>
          <p:sp>
            <p:nvSpPr>
              <p:cNvPr id="16" name="Oval 15"/>
              <p:cNvSpPr/>
              <p:nvPr/>
            </p:nvSpPr>
            <p:spPr>
              <a:xfrm>
                <a:off x="1676400" y="3505200"/>
                <a:ext cx="2057400" cy="4572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024791" y="3581400"/>
                <a:ext cx="1361911" cy="307777"/>
              </a:xfrm>
              <a:prstGeom prst="rect">
                <a:avLst/>
              </a:prstGeom>
              <a:noFill/>
            </p:spPr>
            <p:txBody>
              <a:bodyPr wrap="none" rtlCol="0">
                <a:spAutoFit/>
              </a:bodyPr>
              <a:lstStyle/>
              <a:p>
                <a:r>
                  <a:rPr lang="en-US" sz="1400" b="1" i="1" dirty="0" smtClean="0"/>
                  <a:t>Mental-Cultural</a:t>
                </a:r>
                <a:endParaRPr lang="en-US" sz="1400" b="1" i="1" dirty="0"/>
              </a:p>
            </p:txBody>
          </p:sp>
        </p:grpSp>
        <p:grpSp>
          <p:nvGrpSpPr>
            <p:cNvPr id="25" name="Group 24"/>
            <p:cNvGrpSpPr/>
            <p:nvPr/>
          </p:nvGrpSpPr>
          <p:grpSpPr>
            <a:xfrm>
              <a:off x="1677046" y="4191000"/>
              <a:ext cx="2057400" cy="457200"/>
              <a:chOff x="1676400" y="3429000"/>
              <a:chExt cx="2057400" cy="457200"/>
            </a:xfrm>
          </p:grpSpPr>
          <p:sp>
            <p:nvSpPr>
              <p:cNvPr id="26" name="Oval 25"/>
              <p:cNvSpPr/>
              <p:nvPr/>
            </p:nvSpPr>
            <p:spPr>
              <a:xfrm>
                <a:off x="1676400" y="3429000"/>
                <a:ext cx="2057400" cy="4572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024791" y="3505200"/>
                <a:ext cx="1361911" cy="307777"/>
              </a:xfrm>
              <a:prstGeom prst="rect">
                <a:avLst/>
              </a:prstGeom>
              <a:noFill/>
            </p:spPr>
            <p:txBody>
              <a:bodyPr wrap="none" rtlCol="0">
                <a:spAutoFit/>
              </a:bodyPr>
              <a:lstStyle/>
              <a:p>
                <a:r>
                  <a:rPr lang="en-US" sz="1400" b="1" i="1" dirty="0" smtClean="0"/>
                  <a:t>Mental-Cultural</a:t>
                </a:r>
                <a:endParaRPr lang="en-US" sz="1400" b="1" i="1" dirty="0"/>
              </a:p>
            </p:txBody>
          </p:sp>
        </p:grpSp>
      </p:grpSp>
      <p:grpSp>
        <p:nvGrpSpPr>
          <p:cNvPr id="34" name="Group 33"/>
          <p:cNvGrpSpPr/>
          <p:nvPr/>
        </p:nvGrpSpPr>
        <p:grpSpPr>
          <a:xfrm>
            <a:off x="5029200" y="1981200"/>
            <a:ext cx="2209800" cy="4236660"/>
            <a:chOff x="5410200" y="1981200"/>
            <a:chExt cx="2209800" cy="4236660"/>
          </a:xfrm>
        </p:grpSpPr>
        <p:sp>
          <p:nvSpPr>
            <p:cNvPr id="12" name="TextBox 11"/>
            <p:cNvSpPr txBox="1"/>
            <p:nvPr/>
          </p:nvSpPr>
          <p:spPr>
            <a:xfrm>
              <a:off x="5410200" y="1981200"/>
              <a:ext cx="2153603" cy="1569660"/>
            </a:xfrm>
            <a:prstGeom prst="rect">
              <a:avLst/>
            </a:prstGeom>
            <a:noFill/>
          </p:spPr>
          <p:txBody>
            <a:bodyPr wrap="none" rtlCol="0">
              <a:spAutoFit/>
            </a:bodyPr>
            <a:lstStyle/>
            <a:p>
              <a:r>
                <a:rPr lang="en-US" sz="2400" b="1" dirty="0" smtClean="0"/>
                <a:t>Tribe vs Self</a:t>
              </a:r>
            </a:p>
            <a:p>
              <a:r>
                <a:rPr lang="en-US" sz="2400" b="1" dirty="0" smtClean="0"/>
                <a:t>Tribe vs Person</a:t>
              </a:r>
            </a:p>
            <a:p>
              <a:r>
                <a:rPr lang="en-US" sz="2400" b="1" dirty="0" smtClean="0"/>
                <a:t>Tribe vs Society</a:t>
              </a:r>
            </a:p>
            <a:p>
              <a:r>
                <a:rPr lang="en-US" sz="2400" b="1" dirty="0" smtClean="0"/>
                <a:t>Tribe vs Nature</a:t>
              </a:r>
              <a:endParaRPr lang="en-US" sz="2400" b="1" dirty="0"/>
            </a:p>
          </p:txBody>
        </p:sp>
        <p:sp>
          <p:nvSpPr>
            <p:cNvPr id="14" name="TextBox 13"/>
            <p:cNvSpPr txBox="1"/>
            <p:nvPr/>
          </p:nvSpPr>
          <p:spPr>
            <a:xfrm>
              <a:off x="5449085" y="4648200"/>
              <a:ext cx="2170915" cy="1569660"/>
            </a:xfrm>
            <a:prstGeom prst="rect">
              <a:avLst/>
            </a:prstGeom>
            <a:noFill/>
          </p:spPr>
          <p:txBody>
            <a:bodyPr wrap="none" rtlCol="0">
              <a:spAutoFit/>
            </a:bodyPr>
            <a:lstStyle/>
            <a:p>
              <a:r>
                <a:rPr lang="en-US" sz="2400" b="1" dirty="0" smtClean="0"/>
                <a:t>State vs Self</a:t>
              </a:r>
            </a:p>
            <a:p>
              <a:r>
                <a:rPr lang="en-US" sz="2400" b="1" dirty="0" smtClean="0"/>
                <a:t>State vs Person</a:t>
              </a:r>
            </a:p>
            <a:p>
              <a:r>
                <a:rPr lang="en-US" sz="2400" b="1" dirty="0" smtClean="0"/>
                <a:t>State vs Society</a:t>
              </a:r>
            </a:p>
            <a:p>
              <a:r>
                <a:rPr lang="en-US" sz="2400" b="1" dirty="0" smtClean="0"/>
                <a:t>State vs Nature</a:t>
              </a:r>
              <a:endParaRPr lang="en-US" sz="2400" b="1" dirty="0"/>
            </a:p>
          </p:txBody>
        </p:sp>
        <p:grpSp>
          <p:nvGrpSpPr>
            <p:cNvPr id="28" name="Group 27"/>
            <p:cNvGrpSpPr/>
            <p:nvPr/>
          </p:nvGrpSpPr>
          <p:grpSpPr>
            <a:xfrm>
              <a:off x="5486400" y="3507336"/>
              <a:ext cx="2057400" cy="457200"/>
              <a:chOff x="1676400" y="3505200"/>
              <a:chExt cx="2057400" cy="457200"/>
            </a:xfrm>
          </p:grpSpPr>
          <p:sp>
            <p:nvSpPr>
              <p:cNvPr id="29" name="Oval 28"/>
              <p:cNvSpPr/>
              <p:nvPr/>
            </p:nvSpPr>
            <p:spPr>
              <a:xfrm>
                <a:off x="1676400" y="3505200"/>
                <a:ext cx="2057400" cy="4572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2024791" y="3581400"/>
                <a:ext cx="1361911" cy="307777"/>
              </a:xfrm>
              <a:prstGeom prst="rect">
                <a:avLst/>
              </a:prstGeom>
              <a:noFill/>
            </p:spPr>
            <p:txBody>
              <a:bodyPr wrap="none" rtlCol="0">
                <a:spAutoFit/>
              </a:bodyPr>
              <a:lstStyle/>
              <a:p>
                <a:r>
                  <a:rPr lang="en-US" sz="1400" b="1" i="1" dirty="0" smtClean="0"/>
                  <a:t>Mental-Cultural</a:t>
                </a:r>
                <a:endParaRPr lang="en-US" sz="1400" b="1" i="1" dirty="0"/>
              </a:p>
            </p:txBody>
          </p:sp>
        </p:grpSp>
        <p:grpSp>
          <p:nvGrpSpPr>
            <p:cNvPr id="31" name="Group 30"/>
            <p:cNvGrpSpPr/>
            <p:nvPr/>
          </p:nvGrpSpPr>
          <p:grpSpPr>
            <a:xfrm>
              <a:off x="5525285" y="4194689"/>
              <a:ext cx="2057400" cy="457200"/>
              <a:chOff x="1676400" y="3505200"/>
              <a:chExt cx="2057400" cy="457200"/>
            </a:xfrm>
          </p:grpSpPr>
          <p:sp>
            <p:nvSpPr>
              <p:cNvPr id="32" name="Oval 31"/>
              <p:cNvSpPr/>
              <p:nvPr/>
            </p:nvSpPr>
            <p:spPr>
              <a:xfrm>
                <a:off x="1676400" y="3505200"/>
                <a:ext cx="2057400" cy="4572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2024791" y="3581400"/>
                <a:ext cx="1361911" cy="307777"/>
              </a:xfrm>
              <a:prstGeom prst="rect">
                <a:avLst/>
              </a:prstGeom>
              <a:noFill/>
            </p:spPr>
            <p:txBody>
              <a:bodyPr wrap="none" rtlCol="0">
                <a:spAutoFit/>
              </a:bodyPr>
              <a:lstStyle/>
              <a:p>
                <a:r>
                  <a:rPr lang="en-US" sz="1400" b="1" i="1" dirty="0" smtClean="0"/>
                  <a:t>Mental-Cultural</a:t>
                </a:r>
                <a:endParaRPr lang="en-US" sz="1400" b="1" i="1" dirty="0"/>
              </a:p>
            </p:txBody>
          </p:sp>
        </p:grpSp>
      </p:grpSp>
    </p:spTree>
    <p:extLst>
      <p:ext uri="{BB962C8B-B14F-4D97-AF65-F5344CB8AC3E}">
        <p14:creationId xmlns:p14="http://schemas.microsoft.com/office/powerpoint/2010/main" val="2169121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7" name="Text Box 3"/>
          <p:cNvSpPr txBox="1">
            <a:spLocks noChangeArrowheads="1"/>
          </p:cNvSpPr>
          <p:nvPr/>
        </p:nvSpPr>
        <p:spPr bwMode="auto">
          <a:xfrm>
            <a:off x="304800" y="6248400"/>
            <a:ext cx="2590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t>Source: </a:t>
            </a:r>
            <a:r>
              <a:rPr lang="en-US" altLang="en-US" sz="1400" i="1"/>
              <a:t>The State of the World Atlas</a:t>
            </a:r>
            <a:r>
              <a:rPr lang="en-US" altLang="en-US" sz="1400"/>
              <a:t> (1997), chart 54, 53</a:t>
            </a:r>
          </a:p>
        </p:txBody>
      </p:sp>
      <p:sp>
        <p:nvSpPr>
          <p:cNvPr id="216068" name="Text Box 4"/>
          <p:cNvSpPr txBox="1">
            <a:spLocks noChangeArrowheads="1"/>
          </p:cNvSpPr>
          <p:nvPr/>
        </p:nvSpPr>
        <p:spPr bwMode="auto">
          <a:xfrm>
            <a:off x="76200" y="198120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t>Hyper-Arid</a:t>
            </a:r>
            <a:endParaRPr lang="en-US" altLang="en-US" sz="1400" b="1"/>
          </a:p>
        </p:txBody>
      </p:sp>
      <p:sp>
        <p:nvSpPr>
          <p:cNvPr id="216069" name="Text Box 5"/>
          <p:cNvSpPr txBox="1">
            <a:spLocks noChangeArrowheads="1"/>
          </p:cNvSpPr>
          <p:nvPr/>
        </p:nvSpPr>
        <p:spPr bwMode="auto">
          <a:xfrm>
            <a:off x="0" y="4648200"/>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t>Sub-Humid</a:t>
            </a:r>
          </a:p>
        </p:txBody>
      </p:sp>
      <p:grpSp>
        <p:nvGrpSpPr>
          <p:cNvPr id="216070" name="Group 6"/>
          <p:cNvGrpSpPr>
            <a:grpSpLocks/>
          </p:cNvGrpSpPr>
          <p:nvPr/>
        </p:nvGrpSpPr>
        <p:grpSpPr bwMode="auto">
          <a:xfrm>
            <a:off x="76200" y="1600200"/>
            <a:ext cx="1371600" cy="4603750"/>
            <a:chOff x="48" y="1008"/>
            <a:chExt cx="864" cy="2900"/>
          </a:xfrm>
        </p:grpSpPr>
        <p:sp>
          <p:nvSpPr>
            <p:cNvPr id="216071" name="Rectangle 7"/>
            <p:cNvSpPr>
              <a:spLocks noChangeArrowheads="1"/>
            </p:cNvSpPr>
            <p:nvPr/>
          </p:nvSpPr>
          <p:spPr bwMode="auto">
            <a:xfrm>
              <a:off x="144" y="1008"/>
              <a:ext cx="624" cy="192"/>
            </a:xfrm>
            <a:prstGeom prst="rect">
              <a:avLst/>
            </a:prstGeom>
            <a:solidFill>
              <a:srgbClr val="9966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16072" name="Rectangle 8"/>
            <p:cNvSpPr>
              <a:spLocks noChangeArrowheads="1"/>
            </p:cNvSpPr>
            <p:nvPr/>
          </p:nvSpPr>
          <p:spPr bwMode="auto">
            <a:xfrm>
              <a:off x="144" y="1584"/>
              <a:ext cx="624" cy="192"/>
            </a:xfrm>
            <a:prstGeom prst="rect">
              <a:avLst/>
            </a:prstGeom>
            <a:solidFill>
              <a:srgbClr val="CC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16073" name="Text Box 9"/>
            <p:cNvSpPr txBox="1">
              <a:spLocks noChangeArrowheads="1"/>
            </p:cNvSpPr>
            <p:nvPr/>
          </p:nvSpPr>
          <p:spPr bwMode="auto">
            <a:xfrm>
              <a:off x="96" y="1824"/>
              <a:ext cx="6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t>Arid</a:t>
              </a:r>
              <a:endParaRPr lang="en-US" altLang="en-US" sz="1400" b="1"/>
            </a:p>
          </p:txBody>
        </p:sp>
        <p:sp>
          <p:nvSpPr>
            <p:cNvPr id="216074" name="Rectangle 10"/>
            <p:cNvSpPr>
              <a:spLocks noChangeArrowheads="1"/>
            </p:cNvSpPr>
            <p:nvPr/>
          </p:nvSpPr>
          <p:spPr bwMode="auto">
            <a:xfrm>
              <a:off x="144" y="2112"/>
              <a:ext cx="624" cy="19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16075" name="Text Box 11"/>
            <p:cNvSpPr txBox="1">
              <a:spLocks noChangeArrowheads="1"/>
            </p:cNvSpPr>
            <p:nvPr/>
          </p:nvSpPr>
          <p:spPr bwMode="auto">
            <a:xfrm>
              <a:off x="48" y="2352"/>
              <a:ext cx="7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t>Semi-Arid</a:t>
              </a:r>
            </a:p>
          </p:txBody>
        </p:sp>
        <p:sp>
          <p:nvSpPr>
            <p:cNvPr id="216076" name="Rectangle 12"/>
            <p:cNvSpPr>
              <a:spLocks noChangeArrowheads="1"/>
            </p:cNvSpPr>
            <p:nvPr/>
          </p:nvSpPr>
          <p:spPr bwMode="auto">
            <a:xfrm>
              <a:off x="144" y="2640"/>
              <a:ext cx="624" cy="192"/>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16077" name="AutoShape 13"/>
            <p:cNvSpPr>
              <a:spLocks noChangeArrowheads="1"/>
            </p:cNvSpPr>
            <p:nvPr/>
          </p:nvSpPr>
          <p:spPr bwMode="auto">
            <a:xfrm>
              <a:off x="144" y="3216"/>
              <a:ext cx="384" cy="288"/>
            </a:xfrm>
            <a:prstGeom prst="irregularSeal1">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16078" name="Text Box 14"/>
            <p:cNvSpPr txBox="1">
              <a:spLocks noChangeArrowheads="1"/>
            </p:cNvSpPr>
            <p:nvPr/>
          </p:nvSpPr>
          <p:spPr bwMode="auto">
            <a:xfrm>
              <a:off x="48" y="3504"/>
              <a:ext cx="86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t>Water Pollution</a:t>
              </a:r>
              <a:endParaRPr lang="en-US" altLang="en-US" sz="2400" b="1"/>
            </a:p>
          </p:txBody>
        </p:sp>
      </p:grpSp>
      <p:grpSp>
        <p:nvGrpSpPr>
          <p:cNvPr id="216079" name="Group 15"/>
          <p:cNvGrpSpPr>
            <a:grpSpLocks/>
          </p:cNvGrpSpPr>
          <p:nvPr/>
        </p:nvGrpSpPr>
        <p:grpSpPr bwMode="auto">
          <a:xfrm>
            <a:off x="1371600" y="1676400"/>
            <a:ext cx="7191375" cy="4375150"/>
            <a:chOff x="864" y="1056"/>
            <a:chExt cx="4530" cy="2756"/>
          </a:xfrm>
        </p:grpSpPr>
        <p:pic>
          <p:nvPicPr>
            <p:cNvPr id="216080" name="Picture 16" descr="C:\My Documents\AAActive\New Presentations &amp; Speeches\Georgetown\Dry Earth II GI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6" y="1056"/>
              <a:ext cx="1698" cy="2688"/>
            </a:xfrm>
            <a:prstGeom prst="rect">
              <a:avLst/>
            </a:prstGeom>
            <a:noFill/>
            <a:extLst>
              <a:ext uri="{909E8E84-426E-40DD-AFC4-6F175D3DCCD1}">
                <a14:hiddenFill xmlns:a14="http://schemas.microsoft.com/office/drawing/2010/main">
                  <a:solidFill>
                    <a:srgbClr val="FFFFFF"/>
                  </a:solidFill>
                </a14:hiddenFill>
              </a:ext>
            </a:extLst>
          </p:spPr>
        </p:pic>
        <p:pic>
          <p:nvPicPr>
            <p:cNvPr id="216081" name="Picture 17" descr="C:\My Documents\AAActive\New Presentations &amp; Speeches\Georgetown\Dry Earth I GIF.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 y="1056"/>
              <a:ext cx="3792" cy="2698"/>
            </a:xfrm>
            <a:prstGeom prst="rect">
              <a:avLst/>
            </a:prstGeom>
            <a:noFill/>
            <a:extLst>
              <a:ext uri="{909E8E84-426E-40DD-AFC4-6F175D3DCCD1}">
                <a14:hiddenFill xmlns:a14="http://schemas.microsoft.com/office/drawing/2010/main">
                  <a:solidFill>
                    <a:srgbClr val="FFFFFF"/>
                  </a:solidFill>
                </a14:hiddenFill>
              </a:ext>
            </a:extLst>
          </p:spPr>
        </p:pic>
        <p:sp>
          <p:nvSpPr>
            <p:cNvPr id="216082" name="Freeform 18"/>
            <p:cNvSpPr>
              <a:spLocks/>
            </p:cNvSpPr>
            <p:nvPr/>
          </p:nvSpPr>
          <p:spPr bwMode="auto">
            <a:xfrm>
              <a:off x="2589" y="2026"/>
              <a:ext cx="1958" cy="374"/>
            </a:xfrm>
            <a:custGeom>
              <a:avLst/>
              <a:gdLst>
                <a:gd name="T0" fmla="*/ 0 w 1958"/>
                <a:gd name="T1" fmla="*/ 328 h 374"/>
                <a:gd name="T2" fmla="*/ 249 w 1958"/>
                <a:gd name="T3" fmla="*/ 374 h 374"/>
                <a:gd name="T4" fmla="*/ 770 w 1958"/>
                <a:gd name="T5" fmla="*/ 362 h 374"/>
                <a:gd name="T6" fmla="*/ 838 w 1958"/>
                <a:gd name="T7" fmla="*/ 340 h 374"/>
                <a:gd name="T8" fmla="*/ 974 w 1958"/>
                <a:gd name="T9" fmla="*/ 226 h 374"/>
                <a:gd name="T10" fmla="*/ 1132 w 1958"/>
                <a:gd name="T11" fmla="*/ 91 h 374"/>
                <a:gd name="T12" fmla="*/ 1223 w 1958"/>
                <a:gd name="T13" fmla="*/ 57 h 374"/>
                <a:gd name="T14" fmla="*/ 1325 w 1958"/>
                <a:gd name="T15" fmla="*/ 11 h 374"/>
                <a:gd name="T16" fmla="*/ 1460 w 1958"/>
                <a:gd name="T17" fmla="*/ 0 h 374"/>
                <a:gd name="T18" fmla="*/ 1958 w 1958"/>
                <a:gd name="T19" fmla="*/ 11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8" h="374">
                  <a:moveTo>
                    <a:pt x="0" y="328"/>
                  </a:moveTo>
                  <a:cubicBezTo>
                    <a:pt x="82" y="357"/>
                    <a:pt x="163" y="365"/>
                    <a:pt x="249" y="374"/>
                  </a:cubicBezTo>
                  <a:cubicBezTo>
                    <a:pt x="423" y="370"/>
                    <a:pt x="597" y="372"/>
                    <a:pt x="770" y="362"/>
                  </a:cubicBezTo>
                  <a:cubicBezTo>
                    <a:pt x="794" y="361"/>
                    <a:pt x="838" y="340"/>
                    <a:pt x="838" y="340"/>
                  </a:cubicBezTo>
                  <a:cubicBezTo>
                    <a:pt x="886" y="308"/>
                    <a:pt x="941" y="276"/>
                    <a:pt x="974" y="226"/>
                  </a:cubicBezTo>
                  <a:cubicBezTo>
                    <a:pt x="1009" y="172"/>
                    <a:pt x="1070" y="111"/>
                    <a:pt x="1132" y="91"/>
                  </a:cubicBezTo>
                  <a:cubicBezTo>
                    <a:pt x="1189" y="52"/>
                    <a:pt x="1143" y="77"/>
                    <a:pt x="1223" y="57"/>
                  </a:cubicBezTo>
                  <a:cubicBezTo>
                    <a:pt x="1261" y="47"/>
                    <a:pt x="1287" y="16"/>
                    <a:pt x="1325" y="11"/>
                  </a:cubicBezTo>
                  <a:cubicBezTo>
                    <a:pt x="1370" y="5"/>
                    <a:pt x="1415" y="4"/>
                    <a:pt x="1460" y="0"/>
                  </a:cubicBezTo>
                  <a:cubicBezTo>
                    <a:pt x="1626" y="4"/>
                    <a:pt x="1958" y="11"/>
                    <a:pt x="1958" y="11"/>
                  </a:cubicBezTo>
                </a:path>
              </a:pathLst>
            </a:custGeom>
            <a:noFill/>
            <a:ln w="76200" cap="flat" cmpd="sng">
              <a:solidFill>
                <a:srgbClr val="FF0000"/>
              </a:solidFill>
              <a:prstDash val="solid"/>
              <a:round/>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16083" name="AutoShape 19"/>
            <p:cNvSpPr>
              <a:spLocks noChangeArrowheads="1"/>
            </p:cNvSpPr>
            <p:nvPr/>
          </p:nvSpPr>
          <p:spPr bwMode="auto">
            <a:xfrm rot="3423658">
              <a:off x="2241" y="1793"/>
              <a:ext cx="423" cy="21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16084" name="AutoShape 20"/>
            <p:cNvSpPr>
              <a:spLocks noChangeArrowheads="1"/>
            </p:cNvSpPr>
            <p:nvPr/>
          </p:nvSpPr>
          <p:spPr bwMode="auto">
            <a:xfrm rot="3423658">
              <a:off x="3164" y="1629"/>
              <a:ext cx="471" cy="21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16085" name="AutoShape 21"/>
            <p:cNvSpPr>
              <a:spLocks noChangeArrowheads="1"/>
            </p:cNvSpPr>
            <p:nvPr/>
          </p:nvSpPr>
          <p:spPr bwMode="auto">
            <a:xfrm rot="11936562">
              <a:off x="4596" y="2039"/>
              <a:ext cx="480" cy="21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pPr>
              <a:endParaRPr lang="en-US" altLang="en-US" sz="2400" b="1"/>
            </a:p>
          </p:txBody>
        </p:sp>
        <p:sp>
          <p:nvSpPr>
            <p:cNvPr id="216086" name="AutoShape 22"/>
            <p:cNvSpPr>
              <a:spLocks noChangeArrowheads="1"/>
            </p:cNvSpPr>
            <p:nvPr/>
          </p:nvSpPr>
          <p:spPr bwMode="auto">
            <a:xfrm>
              <a:off x="1200" y="2160"/>
              <a:ext cx="672" cy="432"/>
            </a:xfrm>
            <a:prstGeom prst="irregularSeal1">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16087" name="AutoShape 23"/>
            <p:cNvSpPr>
              <a:spLocks noChangeArrowheads="1"/>
            </p:cNvSpPr>
            <p:nvPr/>
          </p:nvSpPr>
          <p:spPr bwMode="auto">
            <a:xfrm rot="-1164274">
              <a:off x="1392" y="2688"/>
              <a:ext cx="336" cy="912"/>
            </a:xfrm>
            <a:prstGeom prst="irregularSeal1">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16088" name="AutoShape 24"/>
            <p:cNvSpPr>
              <a:spLocks noChangeArrowheads="1"/>
            </p:cNvSpPr>
            <p:nvPr/>
          </p:nvSpPr>
          <p:spPr bwMode="auto">
            <a:xfrm>
              <a:off x="2592" y="2640"/>
              <a:ext cx="384" cy="288"/>
            </a:xfrm>
            <a:prstGeom prst="irregularSeal1">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16089" name="AutoShape 25"/>
            <p:cNvSpPr>
              <a:spLocks noChangeArrowheads="1"/>
            </p:cNvSpPr>
            <p:nvPr/>
          </p:nvSpPr>
          <p:spPr bwMode="auto">
            <a:xfrm>
              <a:off x="2784" y="1920"/>
              <a:ext cx="432" cy="288"/>
            </a:xfrm>
            <a:prstGeom prst="irregularSeal1">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16090" name="AutoShape 26"/>
            <p:cNvSpPr>
              <a:spLocks noChangeArrowheads="1"/>
            </p:cNvSpPr>
            <p:nvPr/>
          </p:nvSpPr>
          <p:spPr bwMode="auto">
            <a:xfrm>
              <a:off x="2736" y="1632"/>
              <a:ext cx="384" cy="288"/>
            </a:xfrm>
            <a:prstGeom prst="irregularSeal1">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16091" name="AutoShape 27"/>
            <p:cNvSpPr>
              <a:spLocks noChangeArrowheads="1"/>
            </p:cNvSpPr>
            <p:nvPr/>
          </p:nvSpPr>
          <p:spPr bwMode="auto">
            <a:xfrm>
              <a:off x="4080" y="2352"/>
              <a:ext cx="288" cy="288"/>
            </a:xfrm>
            <a:prstGeom prst="irregularSeal1">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16092" name="AutoShape 28"/>
            <p:cNvSpPr>
              <a:spLocks noChangeArrowheads="1"/>
            </p:cNvSpPr>
            <p:nvPr/>
          </p:nvSpPr>
          <p:spPr bwMode="auto">
            <a:xfrm>
              <a:off x="4608" y="2832"/>
              <a:ext cx="384" cy="288"/>
            </a:xfrm>
            <a:prstGeom prst="irregularSeal1">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16093" name="AutoShape 29"/>
            <p:cNvSpPr>
              <a:spLocks noChangeArrowheads="1"/>
            </p:cNvSpPr>
            <p:nvPr/>
          </p:nvSpPr>
          <p:spPr bwMode="auto">
            <a:xfrm>
              <a:off x="4464" y="2448"/>
              <a:ext cx="432" cy="336"/>
            </a:xfrm>
            <a:prstGeom prst="irregularSeal1">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16094" name="AutoShape 30"/>
            <p:cNvSpPr>
              <a:spLocks noChangeArrowheads="1"/>
            </p:cNvSpPr>
            <p:nvPr/>
          </p:nvSpPr>
          <p:spPr bwMode="auto">
            <a:xfrm>
              <a:off x="4464" y="2256"/>
              <a:ext cx="384" cy="288"/>
            </a:xfrm>
            <a:prstGeom prst="irregularSeal1">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16095" name="AutoShape 31"/>
            <p:cNvSpPr>
              <a:spLocks noChangeArrowheads="1"/>
            </p:cNvSpPr>
            <p:nvPr/>
          </p:nvSpPr>
          <p:spPr bwMode="auto">
            <a:xfrm rot="5452386">
              <a:off x="1021" y="1283"/>
              <a:ext cx="471" cy="21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16096" name="AutoShape 32"/>
            <p:cNvSpPr>
              <a:spLocks noChangeArrowheads="1"/>
            </p:cNvSpPr>
            <p:nvPr/>
          </p:nvSpPr>
          <p:spPr bwMode="auto">
            <a:xfrm rot="1075621">
              <a:off x="4061" y="3139"/>
              <a:ext cx="471" cy="21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16097" name="AutoShape 33"/>
            <p:cNvSpPr>
              <a:spLocks noChangeArrowheads="1"/>
            </p:cNvSpPr>
            <p:nvPr/>
          </p:nvSpPr>
          <p:spPr bwMode="auto">
            <a:xfrm rot="-4711">
              <a:off x="1152" y="3504"/>
              <a:ext cx="470" cy="211"/>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16098" name="Text Box 34"/>
            <p:cNvSpPr txBox="1">
              <a:spLocks noChangeArrowheads="1"/>
            </p:cNvSpPr>
            <p:nvPr/>
          </p:nvSpPr>
          <p:spPr bwMode="auto">
            <a:xfrm>
              <a:off x="912" y="1200"/>
              <a:ext cx="28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t>1</a:t>
              </a:r>
              <a:endParaRPr lang="en-US" altLang="en-US" sz="2400" b="1"/>
            </a:p>
          </p:txBody>
        </p:sp>
        <p:sp>
          <p:nvSpPr>
            <p:cNvPr id="216099" name="Text Box 35"/>
            <p:cNvSpPr txBox="1">
              <a:spLocks noChangeArrowheads="1"/>
            </p:cNvSpPr>
            <p:nvPr/>
          </p:nvSpPr>
          <p:spPr bwMode="auto">
            <a:xfrm>
              <a:off x="864" y="3408"/>
              <a:ext cx="33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t>2</a:t>
              </a:r>
              <a:endParaRPr lang="en-US" altLang="en-US" sz="2400" b="1"/>
            </a:p>
          </p:txBody>
        </p:sp>
        <p:sp>
          <p:nvSpPr>
            <p:cNvPr id="216100" name="Text Box 36"/>
            <p:cNvSpPr txBox="1">
              <a:spLocks noChangeArrowheads="1"/>
            </p:cNvSpPr>
            <p:nvPr/>
          </p:nvSpPr>
          <p:spPr bwMode="auto">
            <a:xfrm>
              <a:off x="2112" y="1344"/>
              <a:ext cx="26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sz="3600" b="1"/>
                <a:t>3</a:t>
              </a:r>
              <a:endParaRPr lang="en-US" altLang="en-US" sz="2400" b="1"/>
            </a:p>
          </p:txBody>
        </p:sp>
        <p:sp>
          <p:nvSpPr>
            <p:cNvPr id="216101" name="Text Box 37"/>
            <p:cNvSpPr txBox="1">
              <a:spLocks noChangeArrowheads="1"/>
            </p:cNvSpPr>
            <p:nvPr/>
          </p:nvSpPr>
          <p:spPr bwMode="auto">
            <a:xfrm>
              <a:off x="3024" y="1104"/>
              <a:ext cx="26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sz="3600" b="1"/>
                <a:t>4</a:t>
              </a:r>
              <a:endParaRPr lang="en-US" altLang="en-US" sz="2400" b="1"/>
            </a:p>
          </p:txBody>
        </p:sp>
        <p:sp>
          <p:nvSpPr>
            <p:cNvPr id="216102" name="Text Box 38"/>
            <p:cNvSpPr txBox="1">
              <a:spLocks noChangeArrowheads="1"/>
            </p:cNvSpPr>
            <p:nvPr/>
          </p:nvSpPr>
          <p:spPr bwMode="auto">
            <a:xfrm>
              <a:off x="5088" y="2016"/>
              <a:ext cx="28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t>5</a:t>
              </a:r>
              <a:endParaRPr lang="en-US" altLang="en-US" sz="2400" b="1"/>
            </a:p>
          </p:txBody>
        </p:sp>
        <p:sp>
          <p:nvSpPr>
            <p:cNvPr id="216103" name="Text Box 39"/>
            <p:cNvSpPr txBox="1">
              <a:spLocks noChangeArrowheads="1"/>
            </p:cNvSpPr>
            <p:nvPr/>
          </p:nvSpPr>
          <p:spPr bwMode="auto">
            <a:xfrm>
              <a:off x="4224" y="2832"/>
              <a:ext cx="28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t>6</a:t>
              </a:r>
              <a:endParaRPr lang="en-US" altLang="en-US" sz="2400" b="1"/>
            </a:p>
          </p:txBody>
        </p:sp>
      </p:grpSp>
      <p:sp>
        <p:nvSpPr>
          <p:cNvPr id="2" name="Title 1"/>
          <p:cNvSpPr>
            <a:spLocks noGrp="1"/>
          </p:cNvSpPr>
          <p:nvPr>
            <p:ph type="title"/>
          </p:nvPr>
        </p:nvSpPr>
        <p:spPr>
          <a:xfrm>
            <a:off x="0" y="0"/>
            <a:ext cx="9144000" cy="1417638"/>
          </a:xfrm>
          <a:solidFill>
            <a:srgbClr val="FFFF00"/>
          </a:solidFill>
          <a:ln w="57150">
            <a:solidFill>
              <a:srgbClr val="FF0000"/>
            </a:solidFill>
          </a:ln>
        </p:spPr>
        <p:txBody>
          <a:bodyPr/>
          <a:lstStyle/>
          <a:p>
            <a:r>
              <a:rPr lang="en-US" b="1" dirty="0" smtClean="0"/>
              <a:t>Water As Source of Conflict</a:t>
            </a:r>
            <a:endParaRPr lang="en-US" b="1" dirty="0"/>
          </a:p>
        </p:txBody>
      </p:sp>
    </p:spTree>
    <p:extLst>
      <p:ext uri="{BB962C8B-B14F-4D97-AF65-F5344CB8AC3E}">
        <p14:creationId xmlns:p14="http://schemas.microsoft.com/office/powerpoint/2010/main" val="1273021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FFFF00"/>
          </a:solidFill>
          <a:ln w="57150">
            <a:solidFill>
              <a:srgbClr val="FF0000"/>
            </a:solidFill>
          </a:ln>
        </p:spPr>
        <p:txBody>
          <a:bodyPr/>
          <a:lstStyle/>
          <a:p>
            <a:r>
              <a:rPr lang="en-US" b="1" dirty="0" smtClean="0"/>
              <a:t>Ecological Conflicts Today</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600200"/>
            <a:ext cx="6019799" cy="5181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600200"/>
            <a:ext cx="2947587" cy="5181599"/>
          </a:xfrm>
          <a:prstGeom prst="rect">
            <a:avLst/>
          </a:prstGeom>
        </p:spPr>
      </p:pic>
    </p:spTree>
    <p:extLst>
      <p:ext uri="{BB962C8B-B14F-4D97-AF65-F5344CB8AC3E}">
        <p14:creationId xmlns:p14="http://schemas.microsoft.com/office/powerpoint/2010/main" val="3313502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FFFF00"/>
          </a:solidFill>
          <a:ln w="57150">
            <a:solidFill>
              <a:srgbClr val="FF0000"/>
            </a:solidFill>
          </a:ln>
        </p:spPr>
        <p:txBody>
          <a:bodyPr>
            <a:normAutofit/>
          </a:bodyPr>
          <a:lstStyle/>
          <a:p>
            <a:r>
              <a:rPr lang="en-US" b="1" dirty="0" smtClean="0"/>
              <a:t>Weather &amp; Waste</a:t>
            </a:r>
            <a:r>
              <a:rPr lang="en-US" sz="4900" b="1" dirty="0" smtClean="0"/>
              <a:t/>
            </a:r>
            <a:br>
              <a:rPr lang="en-US" sz="4900" b="1" dirty="0" smtClean="0"/>
            </a:br>
            <a:r>
              <a:rPr lang="en-US" sz="2800" b="1" i="1" dirty="0" smtClean="0"/>
              <a:t>Paving </a:t>
            </a:r>
            <a:r>
              <a:rPr lang="en-US" sz="2800" b="1" i="1" dirty="0" smtClean="0"/>
              <a:t>Over the Poor</a:t>
            </a:r>
            <a:endParaRPr lang="en-US" sz="2800" b="1" i="1" dirty="0"/>
          </a:p>
        </p:txBody>
      </p:sp>
      <p:pic>
        <p:nvPicPr>
          <p:cNvPr id="10242" name="Picture 2" descr="http://ecx.images-amazon.com/images/I/51UM35Jql7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7" y="1487626"/>
            <a:ext cx="1654323" cy="25451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638800" y="1611868"/>
            <a:ext cx="3276600" cy="5016758"/>
          </a:xfrm>
          <a:prstGeom prst="rect">
            <a:avLst/>
          </a:prstGeom>
          <a:noFill/>
        </p:spPr>
        <p:txBody>
          <a:bodyPr wrap="square" rtlCol="0">
            <a:spAutoFit/>
          </a:bodyPr>
          <a:lstStyle/>
          <a:p>
            <a:r>
              <a:rPr lang="en-US" b="1" dirty="0" smtClean="0"/>
              <a:t>Paving Over Wetlands &amp; Flood Plains is a Deliberate Scam:</a:t>
            </a:r>
          </a:p>
          <a:p>
            <a:endParaRPr lang="en-US" sz="800" dirty="0"/>
          </a:p>
          <a:p>
            <a:r>
              <a:rPr lang="en-US" dirty="0"/>
              <a:t>1. Screw over the poor and those of color</a:t>
            </a:r>
          </a:p>
          <a:p>
            <a:endParaRPr lang="en-US" sz="800" dirty="0"/>
          </a:p>
          <a:p>
            <a:r>
              <a:rPr lang="en-US" dirty="0"/>
              <a:t>2. Amortize high risks taken by the rich across the entire taxpayer </a:t>
            </a:r>
            <a:r>
              <a:rPr lang="en-US" dirty="0" smtClean="0"/>
              <a:t>base – we conceal and deceive to keep investment coming in</a:t>
            </a:r>
          </a:p>
          <a:p>
            <a:endParaRPr lang="en-US" sz="800" dirty="0"/>
          </a:p>
          <a:p>
            <a:r>
              <a:rPr lang="en-US" dirty="0" smtClean="0"/>
              <a:t>3. Further land speculation, with insurance company and government complicity</a:t>
            </a:r>
            <a:endParaRPr lang="en-US" dirty="0"/>
          </a:p>
          <a:p>
            <a:endParaRPr lang="en-US" sz="800" dirty="0"/>
          </a:p>
          <a:p>
            <a:r>
              <a:rPr lang="en-US" dirty="0" smtClean="0"/>
              <a:t>4. </a:t>
            </a:r>
            <a:r>
              <a:rPr lang="en-US" dirty="0"/>
              <a:t>Conceal, lie, deceive as to the actual </a:t>
            </a:r>
            <a:r>
              <a:rPr lang="en-US" dirty="0" err="1"/>
              <a:t>premediated</a:t>
            </a:r>
            <a:r>
              <a:rPr lang="en-US" dirty="0"/>
              <a:t> decisions that occasioned the disaster turning into a catastrophe</a:t>
            </a:r>
            <a:r>
              <a:rPr lang="en-US" dirty="0" smtClean="0"/>
              <a:t>.</a:t>
            </a:r>
            <a:endParaRPr lang="en-US" dirty="0"/>
          </a:p>
        </p:txBody>
      </p:sp>
      <p:pic>
        <p:nvPicPr>
          <p:cNvPr id="10244" name="Picture 4" descr="http://ecx.images-amazon.com/images/I/41UsGfE8C0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492629"/>
            <a:ext cx="1676400" cy="25400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ecx.images-amazon.com/images/I/51GsUgM0-YL._SY344_PJlook-inside-v2,TopRight,1,0_SH20_BO1,204,203,20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164534"/>
            <a:ext cx="1676400" cy="2566525"/>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ecx.images-amazon.com/images/I/51lCwwG2ldL._SY344_PJlook-inside-v2,TopRight,1,0_SH20_BO1,204,203,200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46" y="4267200"/>
            <a:ext cx="1623584" cy="2463860"/>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http://ecx.images-amazon.com/images/I/513wAOI9bDL._SY344_BO1,204,203,200_.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199" y="1506642"/>
            <a:ext cx="1854417" cy="2526095"/>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http://ecx.images-amazon.com/images/I/51cwxSoqIKL._SY300_.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199" y="4495800"/>
            <a:ext cx="1865313" cy="2247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880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FFFF00"/>
          </a:solidFill>
          <a:ln w="57150">
            <a:solidFill>
              <a:srgbClr val="FF0000"/>
            </a:solidFill>
          </a:ln>
        </p:spPr>
        <p:txBody>
          <a:bodyPr>
            <a:normAutofit/>
          </a:bodyPr>
          <a:lstStyle/>
          <a:p>
            <a:r>
              <a:rPr lang="en-US" b="1" dirty="0" smtClean="0"/>
              <a:t>Wall Street Screwed Us Good…</a:t>
            </a:r>
            <a:br>
              <a:rPr lang="en-US" b="1" dirty="0" smtClean="0"/>
            </a:br>
            <a:r>
              <a:rPr lang="en-US" sz="2800" b="1" i="1" dirty="0" smtClean="0"/>
              <a:t>And the Two-Party Tyranny Protects Them…</a:t>
            </a:r>
            <a:endParaRPr lang="en-US" sz="2800" b="1" i="1" dirty="0"/>
          </a:p>
        </p:txBody>
      </p:sp>
      <p:pic>
        <p:nvPicPr>
          <p:cNvPr id="12290" name="Picture 2" descr="http://ecx.images-amazon.com/images/I/512EKEgfVfL._SY344_PJlook-inside-v2,TopRight,1,0_SH20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0"/>
            <a:ext cx="3425825" cy="51988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86200" y="1676400"/>
            <a:ext cx="4876800" cy="4832092"/>
          </a:xfrm>
          <a:prstGeom prst="rect">
            <a:avLst/>
          </a:prstGeom>
          <a:noFill/>
        </p:spPr>
        <p:txBody>
          <a:bodyPr wrap="square" rtlCol="0">
            <a:spAutoFit/>
          </a:bodyPr>
          <a:lstStyle/>
          <a:p>
            <a:r>
              <a:rPr lang="en-US" sz="2200" dirty="0"/>
              <a:t>QUOTE (32): What has taken place over the last generation is a highly complicated merger of crime and policy, of stealing and government. </a:t>
            </a:r>
            <a:r>
              <a:rPr lang="en-US" sz="2200" dirty="0" smtClean="0"/>
              <a:t>Far </a:t>
            </a:r>
            <a:r>
              <a:rPr lang="en-US" sz="2200" dirty="0"/>
              <a:t>from taking care of the rest of us, the financial leaders of America and their political servants have seemingly reached the cynical conclusion that our society is not work saving and have taken on a new mission that involved not creating wealth for us all, but simply absconding with whatever wealth remains in our hollowed out economy. They don’t feed us, we feed them.</a:t>
            </a:r>
          </a:p>
        </p:txBody>
      </p:sp>
    </p:spTree>
    <p:extLst>
      <p:ext uri="{BB962C8B-B14F-4D97-AF65-F5344CB8AC3E}">
        <p14:creationId xmlns:p14="http://schemas.microsoft.com/office/powerpoint/2010/main" val="4181882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FFFF00"/>
          </a:solidFill>
          <a:ln w="57150">
            <a:solidFill>
              <a:srgbClr val="FF0000"/>
            </a:solidFill>
          </a:ln>
        </p:spPr>
        <p:txBody>
          <a:bodyPr/>
          <a:lstStyle/>
          <a:p>
            <a:r>
              <a:rPr lang="en-US" b="1" dirty="0" smtClean="0"/>
              <a:t>All Elites Are Taking Advantage</a:t>
            </a:r>
            <a:endParaRPr lang="en-US" b="1" dirty="0"/>
          </a:p>
        </p:txBody>
      </p:sp>
      <p:pic>
        <p:nvPicPr>
          <p:cNvPr id="11266" name="Picture 2" descr="http://ecx.images-amazon.com/images/I/51hRJOpHNDL._SY344_PJlook-inside-v2,TopRight,1,0_SH20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57" y="1600200"/>
            <a:ext cx="3338943" cy="51345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657600" y="1600200"/>
            <a:ext cx="5181600" cy="5078313"/>
          </a:xfrm>
          <a:prstGeom prst="rect">
            <a:avLst/>
          </a:prstGeom>
          <a:noFill/>
        </p:spPr>
        <p:txBody>
          <a:bodyPr wrap="square" rtlCol="0">
            <a:spAutoFit/>
          </a:bodyPr>
          <a:lstStyle/>
          <a:p>
            <a:pPr marL="342900" indent="-342900">
              <a:buAutoNum type="arabicPeriod"/>
            </a:pPr>
            <a:r>
              <a:rPr lang="en-US" dirty="0" smtClean="0"/>
              <a:t>It’s not just the federal government that must be watched and kept honest – all across America every small town elite and every city government cuts deals with corporations that line individual local elite pockets while screwing the poor, blue collar, and middle class out of education and infrastructure.</a:t>
            </a:r>
          </a:p>
          <a:p>
            <a:pPr marL="342900" indent="-342900">
              <a:buAutoNum type="arabicPeriod"/>
            </a:pPr>
            <a:r>
              <a:rPr lang="en-US" dirty="0" smtClean="0"/>
              <a:t>Education among the lower middle class and impoverished – white, black, other – is considered a luxury. Lacking education, they get screwed over and over by snake oil salesmen be  they religious, political, or financial.</a:t>
            </a:r>
          </a:p>
          <a:p>
            <a:pPr marL="342900" indent="-342900">
              <a:buAutoNum type="arabicPeriod"/>
            </a:pPr>
            <a:r>
              <a:rPr lang="en-US" dirty="0" smtClean="0"/>
              <a:t>Over half the poor in USA are white and this number has almost doubled in past eight years. Trailers, trucks, insurance, health for the poor are all designed to cheat them in a way no educated person would tolerate.</a:t>
            </a:r>
          </a:p>
          <a:p>
            <a:pPr marL="342900" indent="-342900">
              <a:buAutoNum type="arabicPeriod"/>
            </a:pPr>
            <a:r>
              <a:rPr lang="en-US" dirty="0" smtClean="0"/>
              <a:t>Television really has made us stupid.</a:t>
            </a:r>
            <a:endParaRPr lang="en-US" dirty="0"/>
          </a:p>
        </p:txBody>
      </p:sp>
    </p:spTree>
    <p:extLst>
      <p:ext uri="{BB962C8B-B14F-4D97-AF65-F5344CB8AC3E}">
        <p14:creationId xmlns:p14="http://schemas.microsoft.com/office/powerpoint/2010/main" val="4057842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524000"/>
            <a:ext cx="7696200" cy="5126853"/>
          </a:xfrm>
          <a:prstGeom prst="rect">
            <a:avLst/>
          </a:prstGeom>
        </p:spPr>
      </p:pic>
      <p:sp>
        <p:nvSpPr>
          <p:cNvPr id="2" name="Title 1"/>
          <p:cNvSpPr>
            <a:spLocks noGrp="1"/>
          </p:cNvSpPr>
          <p:nvPr>
            <p:ph type="title"/>
          </p:nvPr>
        </p:nvSpPr>
        <p:spPr>
          <a:xfrm>
            <a:off x="0" y="0"/>
            <a:ext cx="9144000" cy="1417638"/>
          </a:xfrm>
          <a:solidFill>
            <a:srgbClr val="FFFF00"/>
          </a:solidFill>
          <a:ln w="57150">
            <a:solidFill>
              <a:srgbClr val="FF0000"/>
            </a:solidFill>
          </a:ln>
        </p:spPr>
        <p:txBody>
          <a:bodyPr>
            <a:normAutofit fontScale="90000"/>
          </a:bodyPr>
          <a:lstStyle/>
          <a:p>
            <a:r>
              <a:rPr lang="en-US" sz="4900" b="1" dirty="0" smtClean="0"/>
              <a:t>Death </a:t>
            </a:r>
            <a:r>
              <a:rPr lang="en-US" sz="4900" b="1" dirty="0"/>
              <a:t>Penalty </a:t>
            </a:r>
            <a:r>
              <a:rPr lang="en-US" sz="4900" b="1" dirty="0" smtClean="0"/>
              <a:t>or Guantanamo?</a:t>
            </a:r>
            <a:r>
              <a:rPr lang="en-US" b="1" dirty="0"/>
              <a:t/>
            </a:r>
            <a:br>
              <a:rPr lang="en-US" b="1" dirty="0"/>
            </a:br>
            <a:r>
              <a:rPr lang="en-US" sz="2700" b="1" i="1" dirty="0"/>
              <a:t>Vietnam is sentencing corrupt bankers to death, by firing squad</a:t>
            </a:r>
          </a:p>
        </p:txBody>
      </p:sp>
      <p:sp>
        <p:nvSpPr>
          <p:cNvPr id="4" name="TextBox 3"/>
          <p:cNvSpPr txBox="1"/>
          <p:nvPr/>
        </p:nvSpPr>
        <p:spPr>
          <a:xfrm>
            <a:off x="762000" y="6250743"/>
            <a:ext cx="7696200" cy="400110"/>
          </a:xfrm>
          <a:prstGeom prst="rect">
            <a:avLst/>
          </a:prstGeom>
          <a:solidFill>
            <a:srgbClr val="FFFF00"/>
          </a:solidFill>
          <a:ln w="38100">
            <a:solidFill>
              <a:srgbClr val="FF0000"/>
            </a:solidFill>
          </a:ln>
        </p:spPr>
        <p:txBody>
          <a:bodyPr wrap="square" rtlCol="0">
            <a:spAutoFit/>
          </a:bodyPr>
          <a:lstStyle/>
          <a:p>
            <a:r>
              <a:rPr lang="en-US" sz="2000" b="1" i="1" dirty="0" smtClean="0"/>
              <a:t>In the USA, 7,000+ Occupy protesters arrested – fewer than 10 bankers</a:t>
            </a:r>
            <a:endParaRPr lang="en-US" sz="2000" b="1" i="1" dirty="0"/>
          </a:p>
        </p:txBody>
      </p:sp>
    </p:spTree>
    <p:extLst>
      <p:ext uri="{BB962C8B-B14F-4D97-AF65-F5344CB8AC3E}">
        <p14:creationId xmlns:p14="http://schemas.microsoft.com/office/powerpoint/2010/main" val="263096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00B050"/>
          </a:solidFill>
          <a:ln w="57150">
            <a:solidFill>
              <a:srgbClr val="00B050"/>
            </a:solidFill>
          </a:ln>
        </p:spPr>
        <p:txBody>
          <a:bodyPr/>
          <a:lstStyle/>
          <a:p>
            <a:r>
              <a:rPr lang="en-US" b="1" dirty="0" smtClean="0">
                <a:solidFill>
                  <a:schemeClr val="bg1"/>
                </a:solidFill>
              </a:rPr>
              <a:t>Back to Basics</a:t>
            </a:r>
            <a:endParaRPr lang="en-US" b="1" dirty="0">
              <a:solidFill>
                <a:schemeClr val="bg1"/>
              </a:solidFill>
            </a:endParaRPr>
          </a:p>
        </p:txBody>
      </p:sp>
      <p:sp>
        <p:nvSpPr>
          <p:cNvPr id="3" name="TextBox 2"/>
          <p:cNvSpPr txBox="1"/>
          <p:nvPr/>
        </p:nvSpPr>
        <p:spPr>
          <a:xfrm>
            <a:off x="4191000" y="1676400"/>
            <a:ext cx="4876800" cy="2554545"/>
          </a:xfrm>
          <a:prstGeom prst="rect">
            <a:avLst/>
          </a:prstGeom>
          <a:noFill/>
        </p:spPr>
        <p:txBody>
          <a:bodyPr wrap="square" rtlCol="0">
            <a:spAutoFit/>
          </a:bodyPr>
          <a:lstStyle/>
          <a:p>
            <a:r>
              <a:rPr lang="en-US" sz="2000" b="1" i="1" dirty="0"/>
              <a:t>We the People </a:t>
            </a:r>
            <a:r>
              <a:rPr lang="en-US" sz="2000" i="1" dirty="0"/>
              <a:t>of the United States, in Order to form a more perfect Union, </a:t>
            </a:r>
            <a:r>
              <a:rPr lang="en-US" sz="2000" i="1" u="sng" dirty="0"/>
              <a:t>establish Justice</a:t>
            </a:r>
            <a:r>
              <a:rPr lang="en-US" sz="2000" i="1" dirty="0"/>
              <a:t>, insure </a:t>
            </a:r>
            <a:r>
              <a:rPr lang="en-US" sz="2000" i="1" u="sng" dirty="0"/>
              <a:t>domestic Tranquility</a:t>
            </a:r>
            <a:r>
              <a:rPr lang="en-US" sz="2000" i="1" dirty="0"/>
              <a:t>, provide for the </a:t>
            </a:r>
            <a:r>
              <a:rPr lang="en-US" sz="2000" i="1" u="sng" dirty="0"/>
              <a:t>common </a:t>
            </a:r>
            <a:r>
              <a:rPr lang="en-US" sz="2000" i="1" u="sng" dirty="0" err="1"/>
              <a:t>defence</a:t>
            </a:r>
            <a:r>
              <a:rPr lang="en-US" sz="2000" i="1" dirty="0"/>
              <a:t>, promote the </a:t>
            </a:r>
            <a:r>
              <a:rPr lang="en-US" sz="2000" i="1" u="sng" dirty="0"/>
              <a:t>general Welfare</a:t>
            </a:r>
            <a:r>
              <a:rPr lang="en-US" sz="2000" i="1" dirty="0"/>
              <a:t>, and secure the </a:t>
            </a:r>
            <a:r>
              <a:rPr lang="en-US" sz="2000" i="1" u="sng" dirty="0"/>
              <a:t>Blessings of Liberty</a:t>
            </a:r>
            <a:r>
              <a:rPr lang="en-US" sz="2000" i="1" dirty="0"/>
              <a:t> to ourselves and our Posterity, do ordain and establish this Constitution for the United States of America.</a:t>
            </a:r>
          </a:p>
        </p:txBody>
      </p:sp>
      <p:sp>
        <p:nvSpPr>
          <p:cNvPr id="4" name="AutoShape 2" descr="data:image/jpeg;base64,/9j/4AAQSkZJRgABAQAAAQABAAD/2wCEAAkGBxQTEhUUExQWFhUXGCAaGBgYGBsdIBsfIB4bHB4dHSAfHSggGB8nHRweIjEhJSkrLy4uHCAzODMsNyguLisBCgoKDg0OGxAQGywmHCQsLCwsLCwsLSwsLCwsLCwsLCwsLCwsLCwsLCwsLCwsLCwsLSwsLCwsLCwsLCwsLCwsLP/AABEIAMIBAwMBIgACEQEDEQH/xAAaAAACAwEBAAAAAAAAAAAAAAADBAACBQEG/8QAQBAAAgECBQMCBAQDBgYBBQEAAQIRAyEABBIxQQUiURNhMnGBkQZCUqEUI7EzYnLB0fAVQ4KS4fEkNERjsuIW/8QAGgEAAwEBAQEAAAAAAAAAAAAAAAECAwQGBf/EACwRAAICAQQABAUEAwAAAAAAAAABAhExEiFBUQNhcfATIjJCgbHB0eFSYqH/2gAMAwEAAhEDEQA/APch/oMVdoMjGZl6VRUYGpTELCkJZSFks3de948R9eUsjK6mr1WkA2GnYE7BZm/7DHnaPrmgM2jkqrSRMxNosbxG/wDn4OEs31GnTjUe4gmPYc/KSP3PGApSy+XDtdRp7u4yY2tO9487e2LDNUnqj09BqWkxsAPPNngX/MffDUV+AG6/UUWn6kk/llQbnYAfNrDCmX6+nMgaQSSDAJjt2me4HixHvAOpVmNWQlRlQWhZAaCdQ5OleNpK+MMJ1FUBK0KpmWPZyZ3k7mP6C0gYrSqwSWXq1HSpUMxJAgIwIkKZIiQIYH/0cTI54uhZqTAyYW4JHG8fX5H2mZ/NVAE9Omxm54iCJF9iZ+wYiSACvmctmXaxRBAGmTfk3F94XgwG/UIElQxwVqpjtRfmxJBt4F+fsMUXKvo7KqllDFwACS5gxv2jgDgafGKZivUVVp9prPIUCSAAe5rwSFBG+/1xTJ9OfVBqMFptKwANRPmZ1QpAk8lvbCrsA7ZSpEesQYgwF8C+29ifqcD9H/lq8yZqNIvNyDFwSLRwD8gWj01IhnqmRElz/lGOVum5dQzkACJJLNFpvv7/ANPGC0IFS6UpsXqFfAYATa9hvIn24tbDqZRA+qWLDyzHz7xz+wwjlaqCKaqyAywWdhwd5HsOIi0YervTX+0IBjaf8ucDbewFkyS6i+nuJncm59jba37YG2WpLLEIt5LNG/mT88Jt1CmI1IgO7iD2C1ja5uBbmfGBVc9QVgQqxeWjaJEbbkggTEwcFMdjrdTpflYv49NWf/8AUED6nHTnHP8AyKn1akP6OcGNRpWEnVuZsBbf3vbzgDpUfsqemobcKxJItKiw/vCflthpAwYr1P0Io8mof6Bf88FKsB3VEA5hD/XXimd6YzMT6kC0ADaJj9yD81HjFMxkSQqliyyS5O53gCLDug+0YdIVjtJW5M/QDC+byCv3NJOllB3jVAJFt42+ZwL+Ap7liI5Lm0ztcR8R/b2xzLZCg50hJAA2JjYCJneFH2HtgS5Cy9LL0KaioLLpGm9oAtp+g283xTMU0RLIhqm+nTNyTaeZJuSbSTti1R6NQiHVNBGnuuVBUm07EwJ5B98Hq9QQsVVmqGJIRZ887RiqZNme2danqZ6bhb3CfpmWJ94kDwRgNLqlRmVfRYsATUEgaTcLuRIOk3+XnGitQsGD0mCi8HSZO4AE+w+uEFevrZhRALwLuIAE8C+15j80bDBs+B7l8znKqidCCW0qC8liZCiALcE+BPjDnTUqogFTQX5Pc3+k+ePGMuvVrpZmRiDNpJEwSJgBb6gPaN4uGl6rtqZjq06e0cXJjxf+gxEpRSHFM36rhb1XH0ED+pOMPqpSqYUVG4Fwqjg3jUZEj/qMcYOnTxYm5998HGXItwMZa5XsXSMsZNiV1VHIG17cRbY4bGWEksNTHn+n/rDlMrMRFsVCSbzI4wO3kLABPkMTBWyze2JhUKweZyWoEPmGIWC2nStwoInxeG+w2ths1adYCXZSIYidJIvpkXIBInzb6YyVyjVyVqVn0EwqRDMAASWH5bwYIHvIaMaOX6bSRgb6psSxgnTpmJgnSI22xs9uSUWrdOyyKHhVSmpJECIiJMiTCyPr8oVy3WFBgKUAF10GSSPhEAXEgH3BHGHfXpU10uy6QIudRt53J255HnHKnWqQ+HW4kg6ELRDAH9zhK3kZKGcdtZ9NgltIIIYnYkg/l+U2BN5GOHOPpk0GBiSutTBiSPeDAwOrnHq/yxRdEMayxC2gHTHhp0kidm8g40atckDsP3UR9zgdLgBF8xVifTVVB/O4BgGJ2I2vvivS+olw7ECJhIBafe1yCeYFvnhzPKSukU9RN4ZoA+ZH+QOM3J9Nr0yIanAGnZvbu3iTBtxIHFxJUBzK5CqDq9RtXJ9Pf4SdM/DJ1CZFmA/KMOonpfzHqOfIMbmNgBv7fOOZ7QyzDUXeWYXIERwIBmPPNyflgVXIJANR6pAMiWO8wANMctA5M3mMPVbCi9fpFIyWZjcm7He4i0WgkR4wKsMuY1uotIHqRYANsGvYg/IjBVyuXLMjIJVRJZgZEERcyYDXn9Y34bzNCiiksqAckhb29xe37YAFMtkaVI6jpBLHuYibwIHPjBFzeXcgK9NybAAhvFv3x3MPRMF9HZ509u23jjAKaqpWo4IsxpqEPYpi5gfFpInxJiwOCryBzM9V7gKal1DaXKrMXiBcCZt9zxg9SorMs0qxgzEACbwTJEwRI+YPyK3V6YJQSxAHwqSbkAbf4t9t/BxBnXaAKNUggGSoUCdJgzsQGn6Eb2w6fRIHqGYLkUghGrdtpUQSR5Fws8E4HTSq9Z5cgAwCF9l7RPyaT5Yfpx2jmXYalpg3K6meJhgLHTcbni4xMtnKhrQzIoCgELcFiLrJFyIP0K4FsMc/hVPa1V5ufjAMR7AWEj9vbAamVpCp6bSxqA7sbi1iJi+k7C+lvfFMxk0B1OzuSbQTvqLBREWvt/dHjFKmW0sWbuepVHpi66Ro06fNl1E/MjFJiLp0SiJIpgcn52Mi+9hhrLZdEACKongQJiPHt/lhN8pQ0SdOj4LsQDB9ze4sd/GFD1XLox9NdR/uA87wTa/scS2hpWaoq0AQkUpHwjtkfEduIIb7HCzdbpLKAhiLQomIm1rDbGLR1VLEKi8Kix5iTuYFuOfOGMvlAlrfTGb8TopQ7C5vqrVGUrTgLPxcnYGAbWnnnCtRXqkaye0yNNr/AEvh9KXjF/SjENyY9kK0kiwtgyJpMi8c4gMHbfBNZGw/39sLSDZek95nEqGbi3yxewElb4qBq+QxQhWpJ5M4IiEx77nB61DV4EbRgRWNsMApAx3AxHkYmGIWpdBUEn1Ksn4iGsbyZBHJk/X2ESpRR60mdNHcljBYwYN4hRDfMr4wap0yoRLZhwYvpAQDtIPkC51SZ2HjCadPy5p6iSyAE/E35tUwAQQTriBvYeMaau2AfL1crEqEUFQASN11WF7nuPPJw1UzqaUbUCHA0R+aQSIHNgT9MDyX8OkFRTQniV1b88zLfdsXbN041AiAYt9oGIf5BHaPUNSsRSqErwQBqtPbLQfvior1iR/J3/vr/e//AJ+58XWbPVSZpUWK+WGmRxAMR7k+NryOVTmn7tCr26QNREHcmQDuYWeBeJthpdj9BjL1KzVpqUyFVTEOIntksOeQPEHyIC7VHqeojKiXRZmf0rb82pyTuJin747mBXOmyaQ1wtRizAHaWA+ZE8RMTgqhyQ1RAFQaoBLEtA49paB8j7YqxFnpOI15hgZkABRIGm2xJFr/AOI443SFnSe9CO4MxJZtgTeAAC1vJnjC9PKtVIdqmhg06APhuCok8hZBA5Y+Bi2Z6dTVC9WpUYAd0uRJ+SkAEzxzEcYPyIJSFNmUikpZnkGATA1HWCZgSzQd5b3w3VqU2uzUzpPOk6TJHOxsR9DhKjmqVIAqEDtAILyF2BveIkAe8YrX6hljUXT6YiSWK8y1gY3mT9R+rA1fYWMfx1FVaoEBJPadPxG5lbSRMmfmcOp1AFFZVL6rAqhg2JmeFtY+484zm6nl1WRB07Kq7HuXtsB+VgI8RyMFz+erWSkhJIkkiANlA+51GOFPJGGkIrkqpUvUanUGphA0yQtoJPjuuPywRG8tHrFkX0qkuYCtC2gMeTsCfqpBIkSvks26Ui1VIVVnubUSY1Nce5gD2+QxXJtWP8wUaYqMBu0wsFgogTYmDtJBMRs9hMI1N3ZdaKlNbwGm4iJsAQDP1CnAXpM1U9xpKCVUaQCRuzDxLEXj8v8AewSpTrfnqIs/pU8XMEnkc8CfnjG6lXFSpNNmYkASIgC9hbkmTfcDwMTdFJWbmdpIAGZj2DtLNpm4O/MlRfGAtRdJApFmBkOWaBttJmwVRO503InBqOTZrnfkn/XFxTBkYz+I+C1FCpypOkNJAAAEmBbgcYbXIwNjgy0yDEg4MzXgT98Z03kopSoEHYDzg9RVa62POOVZ5InwMBS2GkS2NiwiPt/rimk/+cZ2e69SpEqRVbT8ZSm7BbA3IG8eJgYayPVaddA9JlZOCP6HkH2N8auDSuibQytERJwOmTJiT74YSsSNrf7/AHwLNPGxP+/64mgLrZvixWrTjAgBY7nwcXHnbCAEhv5wVxO4vjlW9v6YtTMbkkYKAESPBxMXZvl98TBQAK2TVjpes5Om6kpcW3Gnkg+5lvp16+XTsZqYK9xFQgnk6m1GZmTJPE8YI+TpqxquZg6rkwIAvAtaJFpmY3wuaVOoGMqgmWYwTsQ+nwRIGq++2NE77AXz3VMuVCU/TVjI1NT7UA1cWkmGAHsx4uenmFpUFCKVPwjUt9VyWaNzEsfqN8PZOvQMU6RHaLADYCw4/wB3xT/iK9wCuxH6V37gtpjmf+0naCRvigFMlXzDa2NMqTMajCwAClrySWOqOQ3gYeH8THxUlnbtYxdjtqEyunncHyMKZ3Ns9MotKp3ROsabSZF/IEb2DebY0KBqGdYUfpg8ACP3wNgZdTL19YqepS1AaQWQwC28CRctpHyEbkk6WuqFeWpg6e1gpgG/c1xPFhGxvhJMpUd5auJQ7ItgxCyDJuI4Inu+UFrdMZhp9djG9h4EagIm/dx4Mi2H+RCGXApw3rO9NBP5e9yTCj9XxXnwt+cNLkl1Gq2ktMkBiRufMiBJvAEAWEDF26MxZWaoWi4GkC15G/8Ahn/D4JBaqZVTYghdokwfO0TgclwFC+QqU9IkIs3SVC9pCtccG/tc+cVPWKJJE7BSDsDqgACdzx/6MHT0iKjlFhZCtEk6d9x+uYHtPOKZfPUqdJZI1XMCWMmWuRyZknaTvhuuRCWZ6oCwlWCpDAEN3kQYgKSYkR5P+G+rlM+WMCk5EwxMAD4try0ER9RhNeq6VGpXLbyANzeI1Cw2HsMcrdTqMDpGifqf9BiHNFaWNdY6iNDKyKRMQxFxEkgbsZt7G+M7L56q1OBAYXJabzewBsAbC+wGFqOQJYsZk/mJJJxpUMpY3m2Jcm9kNRSM7MUKtS9RyQs2gAeDtEyPPvgmUyZGwtNsaLpAA9t8cSntb6Yncrg4+VJWb7mcDGXAFhP1wZ7bk/LHaQ8XMb4ZIMLyZxF1XIj5HEqtafPGLoSRP7YAB1aE3BvzOOClYyPrimdzJSmziNSqSBwYBOCKCOfn/vjDoLMds8MvVb15Wi7akqwdKkgApU/Te4Y2vFowxkckgzBekBpq09T6SNJOrta1pILX5j2w10fMivSpkFagZBqKwQbXkbb8YzK/4PFIs+TrNlqh3UXpN7Mh2+m3jG6rD2ePIg3c7UCU2eD2gmAN44Ai/jHi8107MCmM3lczVZiPV9Nmmm4PcVVRZbWA/eb42cp+IXpOtLPU/RcmErKZoufmR2H2bC/UGrZL1WWn6uVYlwF+OgxkkRzT1Xt8MnFwi4+9mKTRtdPzq1qSVVtrUMJ3g4cTu5n6TjA6R1rJmkgp16ZCqBDMFIAEXBgjbD2XzqVKoWlVR4RtWhw0SUCzB/xb++MpQab2KTVDVVlW7MF+sYzaWZPo18wpn1JFMSbBZRbcFmM/UTfE6qHV3YrZUXQSRuCW0jmWcUx4gbzbDXR6gWnTpcrSUkxaPhBMcmD9sNRpWK9zzPWMpnPVb02fQIAgCLKBa3nExer+KJJIrIATIGljbi4sZEHExutfROx6up0yiE0kQoYNdjuDIJJPkz874qmWoINQVACNM7yLLHM2AHvGKV8jl01O4XeWJJPxG0388+3gWLn6lNU0llWLLI1aTxA5Isftjj3fZqDfqoHwwVJgHyblj/hUAkn2OO5bquoEutQkzpUIZA7dIPuZ+Q52khynWadMafyoIUm+oAHY8k6THmx/MJeGbIA9SdTEkaVnTuY8WFpO5xTVcCyWy1ctqmmywYGq0xz/AKf5YSyn8Sw1CmgdgSC+ybQhgz9Rbt98Efqki1KrqA1aSACbKeJFyY/6W8Y7/F1iYFKFNjLjyd4PIjbz7YS24GGodHcDurMJJ+G0+5O5N5PvERtgydIEEmpVa4N28GeALTx7xtbCtOtVAJZlB0wNEsA3JMx9p43wsFYx/MqyGJnXAPcGgi8gQBfifOFq8xUaOq5p6m1fGWWO0arD2mCB7KcKVsoikFqlQ8aS+/w8cntv51GcVy2WZQ0uzkmSTuTAHEePliUstciJwtb4KoBUo6kWnBWmsQtzttJ34/bDCZQAAR8sMmmBAgj7f5Y4AYEcb4mryF1gqlK8H+mC1KdrAHFKSHnbjDK0zHP3w0hWVCki1sVp/P6xgpUm0kYSzecZOynTaq5EwCqgDaWJMAT4k+2LSb2E2MGnJvt/v7YQ6pnloIXcwgKiZsNTBZPtecZtfqOfW/8AAo/suYGofdBjNz34no1ClHOUKtBdUslZJVoB0gHkSZmI7RjWPgN5/wCEuZ6tKqPBBBXyLj7i2L1qq2tBjjHla/4Zypp+vlarZYkSr06n8snYSCSGWYEWxqZLPMcslWoBqKAsAN28DzJ2+eIl4aq4saZoX8Yzur9aSgQuis5I1EUqZfSNpb9NwfnBxk5T8VOj06ebyz0Q5CrVJDKW94AC38ExP1xodW6mMtVSo98vXAX1F/I941f3WU2PBB84a8GSe6ByEv8Aj1LNJUpUn01mUrpdYZSRvB+KN7YV6n1HP5JS9XRmaJUqzomlkkQGI2j9vlbHo850ShmUDVRqJAKVFMMvIKsLn+ntjM/4hXyurL129VHUrRrRcsQQqVRtqMwG5xrDTwvw/wBmQ7A0fwn0/OJ6tGV1D4qJi8cqZAPkQML5n8PZvI/zMnmXrot2oVfzDnTeJ+UH57Yp13oZyJ/isi5pVJCmlBZavhQokz7RFie25wLpn41zWZqmhTytJKoHd6tQiI37YDH/AAiTjX52ri7j5kuucnssvmaeZywZlBp1UGqm4HIkqZ5Ht4xg0q+dpr6dLLq9KmWVDUrQ7KGOnjgQATuADzjapZUqaKEglVZmIEDVYExwCXMDxjudztKlZ3AkWAudibDc2BP0xgnTpK0XRmdM/DuUrUEqVcvSLuoZrCQT3RIid4nDPTshQy9V/TppSUU11ECBdm3Pm2K5HNtUCUsupVVIVmcbLoBBAmxO1xa0rfFKWS9RgtSs9QodTQAELqArAcxqmBaDqEkgw3e9vboNi2bz1LMU6ioGqFRqABK6isMsNaATHjnCGd6bU9J6hqNqMQFksJAQE3hdMu2kAgaj4xpO9OkkLEppQIpkyx0qImYtzwD4xn5fp+YrI+sBVdg38wXUAntVJ27acgwGhrkMCCG3kvMGNJ0mhHxAeQKjATzYNAvjmKN+HQbtVdm5JCf5gn7k/M47ibX+TGl5GuOhU7doKRBBJJNtK7nYKSPr93Vo0l/KNyTbcnczvc4VZGAjU3/e3+RAxymnz+5P9cc7k+yy1Vy1k7BvIA/oRt/u2OikYALsQN5J/eMXSn8pxWrY+Thb8js4iKJPJ3xYU+cSnTBOOMpGBIVlzRnkj/LEp5UET4OINXj/AEx3jf8AbDoLCqg2EbYFUjgH54l+JjHfXN7D/fnDERKnknGbnM8qMBUqIk7BmCz9zh5VBBg/TGJQyOWrPXWtRpvWDdxcSdJ+DTOy6bSI7g3OKhFPINnocm40zIg7ePni9czYfcY8l0npX8HmQiEnLV9QVCSfTqKNdj+llDfUY3F61S1FTUphw2nSXWZA8Fp/bFOHWBJj6sRyd/G+E8/TYkNTbRUHwsRKkGJVhIlTA8EQCMc6vnzSy1SoFLFFJtf21RyFHdHIFseXzXT6mU05nJ1alWioBq0HcvqTlknYxe3/AIxUIeZMmenXMVzAKIhkairlhE3iVBkj7eTF3s1DpoZVZSIKsAQfYzvOA5d0dVqJ8DKGU7SDzBGCikMK3ZSSo8Z1DoNTKl3yairQa9bKOJWDuUnb5f1sBqpXTP5X/wCOfTiIAA7HSGVWHADAW5AtY49Gzt+XHmOtdONGoM5QADSBmEGzoTBaP1L8Xvf66KerZ57/AJIaoUr9ZWvSrZPMUxTzOnR6TbMzWVkP5lkhp3EfXHo6+SRqJpOgZCoUgxsNvlgHWeh0a4C16Yfwwsy/I2IxhVPw3XRiuWz9ZQOKiirFpiTtbA3FrZ0G/Jj1Oh5zKViclU1KAT6VRuGOwBIEnTuCptvjRy3VM1VelSzOT9MFwfU9QESn8wWg7lPONDoeQq02qrWr+u5Ky5WIETpiYA7p+uHqdRWam4YFQpO95KgiRHb2Tv5w5eI26aT8wUawMMlOowGptdMhhA+ElSNyCLgmxHM+MeZ/HHT6FTTJ0ZqV9OoJDC5gkrcgaWPkRbGn0vL166Fh/LFVdbOpksWEAAHuQKsWgXH5pOHqVGiazqwJZSsl7qsrpVR9pvy9jJjCj8kvQHujI/CtbNVKdb19Jq04pIwsHhmBe9p8WEwJ3xqpkwjrq0VatRp7gSAokRc9xCMV1HeCY4MynVV9eqqsgppaw+IhVmIt23BA5+WMzL9PzVao1ZmFNXGkArcIGVwIG7EFkJkWAxo2s4ErNbqeeYUaxosDVp9jBZIQkKZ2ltIYNH9MZHTenO1MaXJps3cWJBKiy6YFhHEiSNV9Rn0eS6YiKVBJm5Zj3MTyY5tjtNCFi+MNenZF1YjlOjUaellVdQmCRsZJJA2Ukk7ecPaSFsf/AHimYzCIQXYSbD3PAA3Y+wvjP116kQmhC4DcNpuSbntm1okT9lTlkeDRHz/YYmAt0bLG70y7Rdm3MWkwQJj2xMTURjrC4t++ANEmP/WD6p3nASJ2GIoDhqk/+DGOAAib/fnEfMLSVncDSilifAAk/tgXSc6npqqujOZZgrKe5iWYe9ycVpbVhZfqR0J2WdiFUxsSYkg7wJb5A4cIgYwetUsxXqL/AA9RKXpDUdaagxYFQPaFn/uGMrNdXzuUGrNU6b0zIFWlqhW/LrB2BNpH/jFrwrSrJOqj1OWray0GAradU2JAEwPY2+YOKZ1nlVUlQZ1OoBIETAkEAk8kHnmMYZ/C9JgHR3pVCA3rUnYaib6iJ0tJvilPrtfKMEz4FSmTCZpFt8qij4fmP33xSgn9Oegvs9AnSyLitXBPJKn7hkIxRhVmC1MjzpM/bVf6EYt1TqXp5d61MawE1DT3D/FbdQO4xwDjJr5KtlAK4rvmMvvUR4Lqu5qIwA1Ab6fExgUXJCsr+I+p1cq1B0p1K66anqBV2HYQ1hAg2vxOOaKWfpJmKVQ0qoXtqUyGKE3KN+pfKn9sejp1dQDU/hIkHyPbHketfhaKnr5KoaFcnuA+Cp/iHH0BHtN8VFxxh9/yDsUzHV89lWVszQFekgMVKFt7Sy8GJGwHcb4b6PlMhnqIinRqPE1DAWpqO5Js1zN5jDHRPxC5qDLZpPRr7rPwVfdD59r/AHti3Vvwyjua1Nhl6639VIA8942YeZxTdbPZ9rAhDN9BzGR78m7VqA+PLOZtz6Z/3/1bYR6fm6tOi9TKBq2UaQaf/Nyx/MoH5gsyB8uLnap/jAKqhqVZqg7anpUWZAws0EwCJm4nHOluvrjMqwQZlW1oYWQun03jgxM+deLuVPUv799k7cD/AEzruWqqBRqpYRpJ0sB4IMEeMOMy+pqDCEQyQQR3Gb34C/ZsDznQMpWbVVoU3J3bY/UiCfrgGW6VTTKutFUpLU1NB+EBrLM86IxhUcovcWqdbzNS+XybOk2eo4pg+CFPcR74DmM91JlK/wAFSgiINYGZ+v7YHU65WZ6gRCpBAUSrAdxQv2nU41BokbU5gXjby3V2HqJVpsCg1apBMTvCjgQTz3DfGtaftRN3yY9NM7VUtms3ToIp7kogAjY91R5K2PHnfDmWzaUh6dCnUfuGo90liN3Z+4m0SRFom0YJ03pHaalUsxqwzITYEyYHyB0xyN540a+ap0gS5VNUkzAm0knzYftiJST2GkzH/wCH1aoK1YRHZtSr3E7AXNiNK/vsIBxbP9PSnSIViCzQZGqQW1NMsAARM3Fh7Yuc1Vf1GoyBKqsxZQZZxIgkzp5iBi6dDDkvXOp2M21KAO4AfFeA29pj3Ml1kfoLP1SRSp0Z1B7rqKnTTibxY6okRcK484Fk+l1ao/nkBGcVHQjUXazX4UB5Ed3aF2IJxuJlAlgFAni3384K0p8ULzM/64j4jX0oensBlslTVpCgETeL3JY33uTMYaqVLWBH2jGGnWdRZaALkGCRZRt+Y2O+wPnF8l0+tINbMudP5UAUHb4pB1XE8bxthU/uH6DObz6IdLNDCPrq2A8m0wNhfnAMx69RiARTpQVk3c3MkAfDxBJte20P0Moqd1NBJ3aJJ9yTdreTjKznWNI/lr6rSRpHsQG4Pn9jgX+oeo7l8qiHUFOrbU3cbbAfpHsI3wRus01f0wdT6SYWGIgxsL7z9jOEkFaoS0egkMoUwXaYAYz2oQQYA1SCMHyWXWig1XKqNTxdtIuTySYweoF1qVmuKSgHYNUgj5gAgH5E4mBD8TUeFqkcEUqhH0IUg/TEw9L6CzaqKBhc82+mJr1fPFlaBt++IAQ6nlvUUU2WUdgKk/pHcfe8Bbfqxj9W/A+VqpFJFoVBdHpzII8ibj9/GPTNWn/THKUTaJxcZyjhktXk8R+HuvPQrHK9QJWqWlaxPa4gKJPFlAB+8Hf3eZVGRkIDKykMGFiD584S690Klmqfp1V1H8rggFT5X/TY48Vk8/mOmVBTzWqrlCdK1QJKD/x+k/SYjGrS8T5o/V1/AsbPA9SrN01hTdi2SY/y6m5ok/kfkp4PGPTVcqlZb6KlNxzBDA/tHywwqJVQEaalNx8wyn9iIx4HNZmp0ura+RqVdMEkmmYBbTzsTAvOk83MqPxHt9X6/wBjvT6Gr03KVOn5hKYJfJV20rNzRdphZ/Sxt7/O57mqj5Ifw1Sf4KoYp1Zn0VPxUmO4EdqtxI8YJX/EOVzVE06VVS5ZdCmQdQZSpAYDYgH5A49Jm6aOCjCVYQykWP0w3Nqta99iS6LUswGA0EaYsRyP6HA2ANZBYhUZm9ySAv7B8eb/AP8AE0w38ivmaAmdNOpA+k3/AHONf8OZBaK1T6lSoDUI1VW1NCgKb8DWHj54lxjVpjt8jPWekjMUypUaxemx3Rx8LDxBg++PHdX6jmFc0f4s1yCFejQysmCRqUtJCmJ5x7BeuUzPpnUA2loWZ/L23GruMWm4Ijwj1PtVVoyUrVG1lQSbkFthMXdpMiQAbEDF+Ha2aFJdGK/4vzFQijlslUkixqdoE7EgWi+8jDnS8glCamaq0nqIgHao/lqABb87GwljeANsamV6KDThmalLAoFPwIsBEPBsJIuAWaDzgeaydCgNTD1G2BYyTuxse0EdzEwOZw3KOEJJ5Fuo9XfTpoo6nXp9RlECQpmCfckiCYRtpBxoL0tqkNXYk7hFMAdwYAnyNK7RcHzjKoO+ZqUQWYMp9R1he3WCyr80QRPlxvNtDQ7Myuz00DfCCSWCsZMjuYMNNvBIiYJTSWyGtyz1qFCroCqhIJOmBpHvbdmIABibng4WynUQ1R3y4ao7lCwLABdQUSSASCFCmOduLcTL5OnpBu5JILi8jUdiBfuaAAT3Hzi3UuqJTZGWooQSCCQgYiZQaoAcCDpMcXAJwkukA638QyRKK2qCZntvBHg7GD73G45l+noDNUerV0qNbX+GYjeDc84Ry+feqzKUdQWOlgpQ6dOoWJnUO2TGkzzhil1tFMVGplxIJU+Ofa0TexIE4j5lsUqZqLQG+3tgoYke3mNsZeZ6lUqjTQQhiP7RlIVQTBPcO4xJiP8AQgzPTKlYutaoTT0QoWFXU250ySwXYa5EyY8JR7HZTM9ULwlBJcuyBz8HZdp9jBW0/e2G6H4c1LTNcitVQG5EAyZ+Ekzfk/SLYMr06FNQzKiINKj5bAcsbbb4mY6k7KNK6QBOuqYgbk6d7chtOxvh3/iT6gyoQySqAbzYAf0GB1Oou39gg0ggaqitFw0sNiQO35ycZWWZ6xFQ0zU7QVdzppTMhlGrutDBiCZja8VpUwHU1a1TNVIJCqJSGJseIMQNZAgCOMNQrIXYYdS9UqVqPUqUyTopJpUgmLkkgSAYlwYOww3kC1OPUFKghPbTUSWmy7QJuNgcCyfTqhLmodClp00rEjYS24XTAhYiN740Kpo0VaodKR8Tc+BJ3PjfBJrCBAqeedx20ikjd7CeIHxH329id8DXKhf5lZg7KJ1GyrAN1WTptzJPviVuoM66kUkKD3P2qAOTNyObbjAIR6YSrUatIAIpqwHzJW49wSB7YlRb8h2PUykCDAgQJiMTGXldWkfyaSg3AZ4aDcSNJvHvjuJcB6j0OvmMVCiZEYEbjeMWS8kTbzhWMItOTt++KmgJkyMTTzJwwoEThiYNVEf64DXy1N0ZKgDK4gqdjgofedsVqxpJUAngTH3tbAsiPJdL/BValT/k52rTuSFADIJ4gm/ztjf6Jl5y1I1AKj3cuQLl5JYDiQ3+WLVeu0UDk1ASguqmT7jxIgkjcAE7YVo9WlQmXpO6ooAJspAYoIaCCYAPyYTsY2k5yW5NJGgOm0gQ/pUw4/NpWRxvEi2A186ivpJAhQzMYgSYUGTuxBj/AAn2x3JLmHWp6mimx1BI7gOFO/cBE3iZiBGF8t0GmkMSzvq1SxMaoiY5t5k/UknOl9zH6HanV01RTV3MgHSrELci9uCrfbCiJUqrTR3XLAOLWZpBGlJ7k1E7k3O0eXep1gopIAYJHYlhpmPtqZSY4nicYmh6tbXp101qKKaKp0a0uSWA+FTYGJJDbDGkIrImzZbpOXpANUOsjSuuod2k6SBtqLOfnqbyZYzfVKNIdz9x/LBkXAFgJVTtqNsZeZ6XmcxDVvTpi4CLdktp+IRqsX+4NiIxr0OlU1/KCSVJZr/DtbiJtERhSrl2Cs883V80zqUXUrv6dMEaRI2YzDteWPGlNgZxp5jpTZhnNTUilWpaQBMajLBj8OsBZBBsB7zsfwKs61DMoGgcS0At7mBH/UfODp8VvrhOa4Q0uzJqZHQpNIaXJh3UL6hAnlgQTPm0THGM3quSzNOpSZK5NOYLFUDyRA1bIy8WA4nYMuzmerU1YibyRABLE7GygmxtO2+MhMkjkqtCn6oQF6tWmGYEyBIkktbVci2HBtZBibZRndnd6PepVmWSHBKrEMSEHurG4vtg9LKsz1DQphtSlRXc7hiLliS1QBAAIBFt4IxqZbpNPUKjjW8WdhsBsFX4VE+BPvhts5RVlDsAzEhRyYEmB52+484fxL2QqAL0ezepUdizFjpOiJtEqdUQBueBhnK5RKaxTRVEWCj+vn54U6j1CqYZFFOnv6lQGfpTsb7CSDcWxk1iK9NwGr1tUrZUAjUpMQFEGLSfvhU3lh6GtR69RLEDWfYU3vIBkQvg44+YquZCCnTkd9QidI3gDY7i5974SzOdZIFV1pFydNOmpdztEGN/J0ke+CNlpIHpC8gVMw2o6tJI0oSdO0x22m2DSh6hTK039V/SVXAT/wCpqN+aQSqgbLBJgQDAvscdWojBmXXmaqiPhKquriIjkGO5oAk4Izq9S9R6xCin6dNR6dwNRDCSBySSNoEkHCldBRHpV30a6julOlOpxI0AlQIgELA3texxVE2N5PLgH0XrepoECmnaoAgDWF9osSB7Yep0qOXQ3pqvMmLxsPBvOkDGeoBoXX+GSxKrpLG8hbArJPFyZjBnqeioanQ+JoV6hOokxLEGWUACTJWy4l7lDSdRZzNJf5cGWcMIYEgQphiLGdpmxthFClVtVMNWqA6dbdqLpkWgaRzGkFjN98DzNIPVJCPmJhtRYCmDbSBaCALz3ETbc4BTzuqu1Cq7uomEWyiI7WhdT31TJCwFtfAl179/gLH0oq1QpH8Q40s5JC06diAQLzqvYTtci2JnEVQxauzgMGNKmLCLKo0mU7tJkng23xymVDHXWIR4C0l7SAAAFlbhZkmI3uYtg1ItBEU6NEMG7rswABuuykmTJJO1pxVolpig6XVN/RpfMBCD7gtczve+JgtDqFGmqr/EPYA9xMkG4J23BnbEw7fQjU1ExGxvODJEe2MjJ9Tip6RVtJFmIsDuV9xHPBtjTCg82xyRN2GF7ATzgbKwFyb7e2CAGLHbbBKKmbk+MWQA0QBinUcialMrq0NqVpAv2uGIG28R9dsMGoA1z9MSoJ8EcYE6dgLJ0rLrB9JZF7iSJM7mYvimbz1BWKtURSoJKlhIABYyOO0E/IYF1zp7VlVNehL6xF2tA3sI9wf2wTL9Korc0lfnUw1Sbib25P3PnFbcsQhl+u9tdkVmVGCKgEmdiSVmBJ23AXa+O6szWBAX0BBGqQxBkgFb3sBx+Y8i+wgC2AgbCBbBhVhYjnBqXCAVORplVRkUqg7QVFrRInY74OjqogCI28W+mLgz4xjDqc5hqKiYIEw0jlvaLqAdpmcCTY7NOZM7e2B1s6iDvYAE8mPnc+N5xkvnK7VHpdigX1GG0iwWADEmCbn6DDPT+jUUcO2qo1zqqQbnkAAKJ+WDSlkQaur1wBRJVCJ1kkTc2iQxFhfnVO4w4elx8Vao8AWnSLXntgt/1Eg4Lnc6tGmWMajZV/Ux+FfqYvxjDzdbNag5ZaSaQH1D4eWKjcxAUE73MQRFpNoRo5bLpT1MECySWIgSd5Pvc4RHWabgnL03qzdnRYBO3xMQCYAH2wplWpVCCfVzNj3OP5Y3O0CmfFgSPpgbdTLMyVKgQAwKdBSxI0zvBI3jtAMjAog2N9UzBhSX9OCBppxUqFiIgxIETMQ2wPthWsalFv8AlUELELUqd7mV1E2MAEjkgWFvLFTIoqbLlw0gsxGtr3FzF1AuSTEiBviZetqZTSpu7ltHruJCgDUSARYGIGkAT9AaVCA/wbOisPWrVNYYPVOlAyyJ08Lee0XtiDO0WdlGZdizENTpjbSINwJA7TBESSY3GJVpID31quabmnTFgWgz2/AIIiW2Hzw5lqjAAfyqCzDKDqeQA2kxCodIv8VjgYFDknYaqaCgG0lqj3cgHb4pggfmOxiN8cp5cMwPpmuoHqLVcqVLEDbwIUXA+XOAlzVDJorVWEhajsqobfEBGi0kSFY2nYzgGabSpy5cs8KBSoLOlAR2sZvIGmTHy3lIbDtn9RINdZERToXP5Z7iJIGoSQojE6YlVlGnLii7TqNVpIAtMA6ntpsSBffyZw9Gn6mpaCLJYuAzH4vB08gi5vaPNaXp9rKtXNEqw3kBTLGZinckCN9uBhi5KJHqKacV3Uw1TZaYNrG4nbtW/mMcomk7Fj/8issgAqsIRwo2UEizMZPuMHrvU1IarrTUhwaSAsSvEQJ1A6RYcmN8It1EK/pequXQDtUGX9y0ygN+ZM++Jrr378irDVqm3r1AsX9KmpMkzAnd9jYAbe2CozMD6aiiCSSz3a/OkW/7jbxhGjVJZjRp6RPdXr2LDew+KPY6RvEY7TZalPUEau5WVdlGhSY0wNt99MkQZNsGkLD9IKhX9FWaoSQ1aptY6ZO2q4+FYFhJGF67IWVlC16rNpLsYQlVLQAAQIknUAYgiZwvVzSmlqLmuEJlVAFMaZ3ItFtma9rXGDtpLo1Sp8SBUo07EAXOxkXm4i0CcUlQmKdS6siVGWomtx8RWihGwsC0kxtfxxtiYZyD1qaaRTpASxAZzIli0GEItMb4mDUhUx7OZqnSeXDaiphQCbTvHEmBhjpmYY9jzIAIJETM2BO5H9IOB9VdZpIxHxq7gePy82HqFfnB8YC3VqQMBtUiRpvtB/zH3xyuLSTSNTfVyBilHe5N974z8nm/VEhSpBMhrbWn3GG0Hj64aYUFeoAQcdJB5v74WAGrkxhpKc7jFCo76oAuB9cT1YAkEljAEx9CeLDFaagHB2UOCCI+eARg9R6m4ZQq2BbXpgxEgajFlMEzvbjC9PqVRiyNVSkVGoyASBJA3leI3vDeMP8AUckAERQAgbU4sNSgSZ/USY+d5OM98rFUNToSFHaYBBYCAWJ3ja3M3xtGqJZpfxiksE11nMArTB0gj+8SFXf9X9MA/h81oLVHSiAvwUQCfqziAYtt9cMDOVwdVVqdNRczdjM+8bgwPbC3TepoyVClGqyuWZi9kBMQDqsZEbTG2HXQrAdBr1XqXRzTgAFtjMkuWN2OwgACDhSvnq1NammujOWgIIJEdsDUQLGe6LxjRYLOqtXnUwdKaBvbTESxAAG0DmL4YpdPqKSaFOnl6UH4gCTe7EC2wtLcmRwB0BnZTK1mH9lrIdWV6rWtEmfiYTsFUAwODZb1Hap/OpNmCphwI0ggHR2zBJ7T3E3LbECdKjnKTqamupWJp6NIEhhtfSIvM721XjHauZqhRrZMvRgQojXYcsDCiBsJsIwago6VlQa9aA3w0qMyY+ISvc8G1tI84plEddfprSoiFJLQxWDctEatQGmSwiOcG6ZlZCiihSnb+Y++nkKDJPzMDAaS5ddQpharQZqVD2awCN/hDE76RMb+6AHmNJqJppvmqkyWMFVMDTG1NPMi8A7kiWszQYIxru7M6iKNE6Y06QdJnVEkSxgecXr5mQEaroaBqpUO5wQdtWkkA24G2+Mvq/QFJ1ByiBdLkwSy2s03e4FjaLAbQ1XIGiKbUNTF6dCgBpRRx3Tt8IJJPB42i6dDLIRNBDUctPrOTNySxUuLgkboIvtg2XekzCAcw4ABb4gpG0/kVp8XwWt1AGRUqrT0wCtPuYneASLmN9K/UYW4ymdr6Sq16rKGJhaSMBIMGWALW8jTHOGKVRtOmki0U3L1FgmedEgyL3Yg+xwBX0UyKdM00g/zHN5O5gFmdixF+SZvznUkorr1O2Y0k9hEqH3JJ+FRcCXOy29xIGaZzCzNBXzLbFmbSgiJKkjSf+kH54V6dndOoHMCdRmnTBa5hjcgux+XmPGOtmw7Mjv8J/sKQlmiDB5i4JAgC0tfHcvSqKrNCUEGogHvaLwDBieTcnfD4EDNX05IT0uPVq9zsJHEljO3c1vGFKVP4XWmKbaxNSp3MQTssXUkRJMDeJ3w3Ty7KNRFOkqtZ6ja2ZbMbGyFoLGCI8WnA6KB6dSpTp1GYEuGrSFJWwKgxbTsdoAk+GB2hRTdZzVQsTII0KZJk/kmYHJAFrCMNZtSXX1T3RHo0ydpuTsYiBJgWPnAcjm2NOnqqVKlSJanRVYBIBh2jtiYuV+W+HEp1AWFNVphoLM4l9RuTaVe0AGYEHfbA0Ag9LSCazCnSBDLSQC+mCFnm4mAJk74IuXZjGWpJRpwQzsDJa0EAXIHvvPtjSymRRJY9z8u0E/fYbcRgGa6gyOq00NTUTJU2UAckmxm338YjV0VR2j0xlUA1mYgXJVbnk/fjExYeo15RZ4Mkj6gwcTE7jLvkaeomqNZdgEABsApAHygsSTbuOJmaiqwpqFBiTFoGw+s2wHK9P1DUWdQDCdxnSOb3Em8DgLip6OnqA6QQIJm5NtMGdl2MDcjENoYrW6ogAC9zgwAPPgnYWvjWo1gw1eeOcCzFBEQGFTibDbj6Yy/+JIpkMpEwbgzttHNx98Y3WEVVnoqYAG18WapJ/0xnrmSwHM4MlXaLY0TENrTF44wRR5thdHE2seTi+YrzaZ+2KJOVMqGMMJUXg+39cFfLhp1VWAj4VgR9fin5EY5QDBb4sFHN/Pthp0KhCvlEH9nTBeI9RjqIjaSxJMSYH9Jxn1qCsGWvWDECHUWmYgeZ9hPxj2OHqWRLGajs0GQo7VHja5t5J/0HmsiWlEC01NtQAEbe2okXPgmMaxfmJgOmCppX06C0heWqAliPy7nWx2nVHMecVapDx3ZlyZIXTpXwN4UX2Ynk7gYYaiukitVNQz206ZIGnYDSpkyP1EjfBMvm20qgWnlwoLFSATpFhAB0qBKnVO42g4diAnM1oJqNSpBANaiWIkWvMLedgdvey9BJM00etVVtHqViVUARqOwABPCC5GAQnqxQUVqpXUatRiVmFlgY0ixSybz7YLnKZHpJWqkiDNOnJZmtDCO4wJk2veBaFpA69VtOl6hr1dvSpKQgMkEtBkqCCO5oMRGBdX0nScyFQWCUgxGkgkSzgkAXElR4AnljLVGKEUUFFFbSXcDebwAYYyeTvMycA1RVijT9YiddVyBDSN+LX2Hyw0A0cwQirRp+lTZ1UuRp7WmSALqfBaLkc4V6hTVlNOn61bUzLUJYtpAEwJIVTOmCdsN55BFNczVEn8iEgMQCZkdxEWAHJ5mwg7yopKMvl1a8qFLC2w/KN94PzweYBK9XQFDkUKYNlTuYgRYkC1999wJxMrQq6y1P06aG4LKxZpDeYYm67ncEXBx5+hnKiEuaepmqRTqVmk6diYA8KXIWBHONPJ56nVZY15ioCbGFUQSNQE6UEggEmbYdNAHoulVYmpmBqJnSVWdoaAFKg8GY3wucuSEp1q6rBX+WkICR55Iniw23wzmCYC1qwpBpKpSMkgEW1R3XIEKMAo5bSVNFRT1ai5rA62HynUReTcfScIA3T86KSTppUVqMW1kyXF3J37e28k7zbaZlyHdSlNm0mRXqkybEEhbRuRYKPnbFabUnqSqtWqqABIimJEgjhYBG19t8MnIsxmswYcKoIWPDAnvM+eOMDdAZ71gDN61TWEDH4EYjcKDpEe1/fc40KeTeoB67Aj9CyF535b629saCV6VNQGKqo2mAB8sANZ6hHpoQnLv2yP7q/Ef+qPriHJvBVEXO06QVAUWZAUQIgT9BH9R5wmvUqlQA06DEMCQ7domO3e5BMXiN98Z+TpMxlESswZg9ZoiJ+H4TwVFuAfAw7mcwqsVqVXYmCKVIFY4Fk7vaWMYdUFgalBf/usxJLWpISOAI7e5uTAAicWzqqB6RH8NQNO8WYkmNNrRGq9/Pg4JRYgakpLSABBeoZYAEzAG43M6vGAJWWoexHrPIYvV7FUqe2LedQ7VOxBxViD5Y09I05VnHDMqyffvIb7jHMDrdKdiS1eoGO4TtUfIGSPviYm13+o9zVQ/H8seZzjkqZJPc+5//GcTExjDI2UUyXB2FOpbj+0bAM9QUV0hQJrQbC/aTfzcT88TExbKR6bI/m+eG6fP1xMTGCwNkp/DhjLqLfTHMTGiJYae7A6pv9f8sTEwxBaJsP8AfnHg3rsXClmg16oIkwYdokc47iY08MmR7GhQVKZCKF7T8IA/pjzfRx6mcZanePTQw1xOgGYPzP3OOYmNI5CRqMNNJyvafUe4t+dsN9Dpj09UDUWMmLn5nnExMJkiKMXzaI/cmidLXE3vBtOE+oVD/wDPEmFp9omwlDMeMdxMAxv8L3y6ubuxbUx3N+TucZ9Fi+bVXJZQhYBrgGdwDz74mJivuYi3Vf7Z/ZEj27jt4xo5hQvwjT/Kfa36PHzxMTE8IC34XQenSaBq0ATzEbTjF/FVQ/xlNZOkggibQWWRH0H2xMTBH6yuD1VGmBpAAAAEADA+pHtT3ZZ/7scxMZvJRjZdQ1fUwllzGkE3IGhzAPAkC3timdYtn0RiSkE6TcSNJBjaZxMTGy/Ygc6nUKZSuVJU63uDH5z4xXpKgIkDExMZzwUhPpB15o6+7TWhdV4HptYTtj0D21Abf+cTExMxmfWqHUbn74mJiYkR/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TEhUUExQWFhUXGCAaGBgYGBsdIBsfIB4bHB4dHSAfHSggGB8nHRweIjEhJSkrLy4uHCAzODMsNyguLisBCgoKDg0OGxAQGywmHCQsLCwsLCwsLSwsLCwsLCwsLCwsLCwsLCwsLCwsLCwsLCwsLSwsLCwsLCwsLCwsLCwsLP/AABEIAMIBAwMBIgACEQEDEQH/xAAaAAACAwEBAAAAAAAAAAAAAAADBAACBQEG/8QAQBAAAgECBQMCBAQDBgYBBQEAAQIRAyEABBIxQQUiURNhMnGBkQZCUqEUI7EzYnLB0fAVQ4KS4fEkNERjsuIW/8QAGgEAAwEBAQEAAAAAAAAAAAAAAAECAwQGBf/EACwRAAICAQQABAUEAwAAAAAAAAABAhExEiFBUQNhcfATIjJCgbHB0eFSYqH/2gAMAwEAAhEDEQA/APch/oMVdoMjGZl6VRUYGpTELCkJZSFks3de948R9eUsjK6mr1WkA2GnYE7BZm/7DHnaPrmgM2jkqrSRMxNosbxG/wDn4OEs31GnTjUe4gmPYc/KSP3PGApSy+XDtdRp7u4yY2tO9487e2LDNUnqj09BqWkxsAPPNngX/MffDUV+AG6/UUWn6kk/llQbnYAfNrDCmX6+nMgaQSSDAJjt2me4HixHvAOpVmNWQlRlQWhZAaCdQ5OleNpK+MMJ1FUBK0KpmWPZyZ3k7mP6C0gYrSqwSWXq1HSpUMxJAgIwIkKZIiQIYH/0cTI54uhZqTAyYW4JHG8fX5H2mZ/NVAE9Omxm54iCJF9iZ+wYiSACvmctmXaxRBAGmTfk3F94XgwG/UIElQxwVqpjtRfmxJBt4F+fsMUXKvo7KqllDFwACS5gxv2jgDgafGKZivUVVp9prPIUCSAAe5rwSFBG+/1xTJ9OfVBqMFptKwANRPmZ1QpAk8lvbCrsA7ZSpEesQYgwF8C+29ifqcD9H/lq8yZqNIvNyDFwSLRwD8gWj01IhnqmRElz/lGOVum5dQzkACJJLNFpvv7/ANPGC0IFS6UpsXqFfAYATa9hvIn24tbDqZRA+qWLDyzHz7xz+wwjlaqCKaqyAywWdhwd5HsOIi0YervTX+0IBjaf8ucDbewFkyS6i+nuJncm59jba37YG2WpLLEIt5LNG/mT88Jt1CmI1IgO7iD2C1ja5uBbmfGBVc9QVgQqxeWjaJEbbkggTEwcFMdjrdTpflYv49NWf/8AUED6nHTnHP8AyKn1akP6OcGNRpWEnVuZsBbf3vbzgDpUfsqemobcKxJItKiw/vCflthpAwYr1P0Io8mof6Bf88FKsB3VEA5hD/XXimd6YzMT6kC0ADaJj9yD81HjFMxkSQqliyyS5O53gCLDug+0YdIVjtJW5M/QDC+byCv3NJOllB3jVAJFt42+ZwL+Ap7liI5Lm0ztcR8R/b2xzLZCg50hJAA2JjYCJneFH2HtgS5Cy9LL0KaioLLpGm9oAtp+g283xTMU0RLIhqm+nTNyTaeZJuSbSTti1R6NQiHVNBGnuuVBUm07EwJ5B98Hq9QQsVVmqGJIRZ887RiqZNme2danqZ6bhb3CfpmWJ94kDwRgNLqlRmVfRYsATUEgaTcLuRIOk3+XnGitQsGD0mCi8HSZO4AE+w+uEFevrZhRALwLuIAE8C+15j80bDBs+B7l8znKqidCCW0qC8liZCiALcE+BPjDnTUqogFTQX5Pc3+k+ePGMuvVrpZmRiDNpJEwSJgBb6gPaN4uGl6rtqZjq06e0cXJjxf+gxEpRSHFM36rhb1XH0ED+pOMPqpSqYUVG4Fwqjg3jUZEj/qMcYOnTxYm5998HGXItwMZa5XsXSMsZNiV1VHIG17cRbY4bGWEksNTHn+n/rDlMrMRFsVCSbzI4wO3kLABPkMTBWyze2JhUKweZyWoEPmGIWC2nStwoInxeG+w2ths1adYCXZSIYidJIvpkXIBInzb6YyVyjVyVqVn0EwqRDMAASWH5bwYIHvIaMaOX6bSRgb6psSxgnTpmJgnSI22xs9uSUWrdOyyKHhVSmpJECIiJMiTCyPr8oVy3WFBgKUAF10GSSPhEAXEgH3BHGHfXpU10uy6QIudRt53J255HnHKnWqQ+HW4kg6ELRDAH9zhK3kZKGcdtZ9NgltIIIYnYkg/l+U2BN5GOHOPpk0GBiSutTBiSPeDAwOrnHq/yxRdEMayxC2gHTHhp0kidm8g40atckDsP3UR9zgdLgBF8xVifTVVB/O4BgGJ2I2vvivS+olw7ECJhIBafe1yCeYFvnhzPKSukU9RN4ZoA+ZH+QOM3J9Nr0yIanAGnZvbu3iTBtxIHFxJUBzK5CqDq9RtXJ9Pf4SdM/DJ1CZFmA/KMOonpfzHqOfIMbmNgBv7fOOZ7QyzDUXeWYXIERwIBmPPNyflgVXIJANR6pAMiWO8wANMctA5M3mMPVbCi9fpFIyWZjcm7He4i0WgkR4wKsMuY1uotIHqRYANsGvYg/IjBVyuXLMjIJVRJZgZEERcyYDXn9Y34bzNCiiksqAckhb29xe37YAFMtkaVI6jpBLHuYibwIHPjBFzeXcgK9NybAAhvFv3x3MPRMF9HZ509u23jjAKaqpWo4IsxpqEPYpi5gfFpInxJiwOCryBzM9V7gKal1DaXKrMXiBcCZt9zxg9SorMs0qxgzEACbwTJEwRI+YPyK3V6YJQSxAHwqSbkAbf4t9t/BxBnXaAKNUggGSoUCdJgzsQGn6Eb2w6fRIHqGYLkUghGrdtpUQSR5Fws8E4HTSq9Z5cgAwCF9l7RPyaT5Yfpx2jmXYalpg3K6meJhgLHTcbni4xMtnKhrQzIoCgELcFiLrJFyIP0K4FsMc/hVPa1V5ufjAMR7AWEj9vbAamVpCp6bSxqA7sbi1iJi+k7C+lvfFMxk0B1OzuSbQTvqLBREWvt/dHjFKmW0sWbuepVHpi66Ro06fNl1E/MjFJiLp0SiJIpgcn52Mi+9hhrLZdEACKongQJiPHt/lhN8pQ0SdOj4LsQDB9ze4sd/GFD1XLox9NdR/uA87wTa/scS2hpWaoq0AQkUpHwjtkfEduIIb7HCzdbpLKAhiLQomIm1rDbGLR1VLEKi8Kix5iTuYFuOfOGMvlAlrfTGb8TopQ7C5vqrVGUrTgLPxcnYGAbWnnnCtRXqkaye0yNNr/AEvh9KXjF/SjENyY9kK0kiwtgyJpMi8c4gMHbfBNZGw/39sLSDZek95nEqGbi3yxewElb4qBq+QxQhWpJ5M4IiEx77nB61DV4EbRgRWNsMApAx3AxHkYmGIWpdBUEn1Ksn4iGsbyZBHJk/X2ESpRR60mdNHcljBYwYN4hRDfMr4wap0yoRLZhwYvpAQDtIPkC51SZ2HjCadPy5p6iSyAE/E35tUwAQQTriBvYeMaau2AfL1crEqEUFQASN11WF7nuPPJw1UzqaUbUCHA0R+aQSIHNgT9MDyX8OkFRTQniV1b88zLfdsXbN041AiAYt9oGIf5BHaPUNSsRSqErwQBqtPbLQfvior1iR/J3/vr/e//AJ+58XWbPVSZpUWK+WGmRxAMR7k+NryOVTmn7tCr26QNREHcmQDuYWeBeJthpdj9BjL1KzVpqUyFVTEOIntksOeQPEHyIC7VHqeojKiXRZmf0rb82pyTuJin747mBXOmyaQ1wtRizAHaWA+ZE8RMTgqhyQ1RAFQaoBLEtA49paB8j7YqxFnpOI15hgZkABRIGm2xJFr/AOI443SFnSe9CO4MxJZtgTeAAC1vJnjC9PKtVIdqmhg06APhuCok8hZBA5Y+Bi2Z6dTVC9WpUYAd0uRJ+SkAEzxzEcYPyIJSFNmUikpZnkGATA1HWCZgSzQd5b3w3VqU2uzUzpPOk6TJHOxsR9DhKjmqVIAqEDtAILyF2BveIkAe8YrX6hljUXT6YiSWK8y1gY3mT9R+rA1fYWMfx1FVaoEBJPadPxG5lbSRMmfmcOp1AFFZVL6rAqhg2JmeFtY+484zm6nl1WRB07Kq7HuXtsB+VgI8RyMFz+erWSkhJIkkiANlA+51GOFPJGGkIrkqpUvUanUGphA0yQtoJPjuuPywRG8tHrFkX0qkuYCtC2gMeTsCfqpBIkSvks26Ui1VIVVnubUSY1Nce5gD2+QxXJtWP8wUaYqMBu0wsFgogTYmDtJBMRs9hMI1N3ZdaKlNbwGm4iJsAQDP1CnAXpM1U9xpKCVUaQCRuzDxLEXj8v8AewSpTrfnqIs/pU8XMEnkc8CfnjG6lXFSpNNmYkASIgC9hbkmTfcDwMTdFJWbmdpIAGZj2DtLNpm4O/MlRfGAtRdJApFmBkOWaBttJmwVRO503InBqOTZrnfkn/XFxTBkYz+I+C1FCpypOkNJAAAEmBbgcYbXIwNjgy0yDEg4MzXgT98Z03kopSoEHYDzg9RVa62POOVZ5InwMBS2GkS2NiwiPt/rimk/+cZ2e69SpEqRVbT8ZSm7BbA3IG8eJgYayPVaddA9JlZOCP6HkH2N8auDSuibQytERJwOmTJiT74YSsSNrf7/AHwLNPGxP+/64mgLrZvixWrTjAgBY7nwcXHnbCAEhv5wVxO4vjlW9v6YtTMbkkYKAESPBxMXZvl98TBQAK2TVjpes5Om6kpcW3Gnkg+5lvp16+XTsZqYK9xFQgnk6m1GZmTJPE8YI+TpqxquZg6rkwIAvAtaJFpmY3wuaVOoGMqgmWYwTsQ+nwRIGq++2NE77AXz3VMuVCU/TVjI1NT7UA1cWkmGAHsx4uenmFpUFCKVPwjUt9VyWaNzEsfqN8PZOvQMU6RHaLADYCw4/wB3xT/iK9wCuxH6V37gtpjmf+0naCRvigFMlXzDa2NMqTMajCwAClrySWOqOQ3gYeH8THxUlnbtYxdjtqEyunncHyMKZ3Ns9MotKp3ROsabSZF/IEb2DebY0KBqGdYUfpg8ACP3wNgZdTL19YqepS1AaQWQwC28CRctpHyEbkk6WuqFeWpg6e1gpgG/c1xPFhGxvhJMpUd5auJQ7ItgxCyDJuI4Inu+UFrdMZhp9djG9h4EagIm/dx4Mi2H+RCGXApw3rO9NBP5e9yTCj9XxXnwt+cNLkl1Gq2ktMkBiRufMiBJvAEAWEDF26MxZWaoWi4GkC15G/8Ahn/D4JBaqZVTYghdokwfO0TgclwFC+QqU9IkIs3SVC9pCtccG/tc+cVPWKJJE7BSDsDqgACdzx/6MHT0iKjlFhZCtEk6d9x+uYHtPOKZfPUqdJZI1XMCWMmWuRyZknaTvhuuRCWZ6oCwlWCpDAEN3kQYgKSYkR5P+G+rlM+WMCk5EwxMAD4try0ER9RhNeq6VGpXLbyANzeI1Cw2HsMcrdTqMDpGifqf9BiHNFaWNdY6iNDKyKRMQxFxEkgbsZt7G+M7L56q1OBAYXJabzewBsAbC+wGFqOQJYsZk/mJJJxpUMpY3m2Jcm9kNRSM7MUKtS9RyQs2gAeDtEyPPvgmUyZGwtNsaLpAA9t8cSntb6Yncrg4+VJWb7mcDGXAFhP1wZ7bk/LHaQ8XMb4ZIMLyZxF1XIj5HEqtafPGLoSRP7YAB1aE3BvzOOClYyPrimdzJSmziNSqSBwYBOCKCOfn/vjDoLMds8MvVb15Wi7akqwdKkgApU/Te4Y2vFowxkckgzBekBpq09T6SNJOrta1pILX5j2w10fMivSpkFagZBqKwQbXkbb8YzK/4PFIs+TrNlqh3UXpN7Mh2+m3jG6rD2ePIg3c7UCU2eD2gmAN44Ai/jHi8107MCmM3lczVZiPV9Nmmm4PcVVRZbWA/eb42cp+IXpOtLPU/RcmErKZoufmR2H2bC/UGrZL1WWn6uVYlwF+OgxkkRzT1Xt8MnFwi4+9mKTRtdPzq1qSVVtrUMJ3g4cTu5n6TjA6R1rJmkgp16ZCqBDMFIAEXBgjbD2XzqVKoWlVR4RtWhw0SUCzB/xb++MpQab2KTVDVVlW7MF+sYzaWZPo18wpn1JFMSbBZRbcFmM/UTfE6qHV3YrZUXQSRuCW0jmWcUx4gbzbDXR6gWnTpcrSUkxaPhBMcmD9sNRpWK9zzPWMpnPVb02fQIAgCLKBa3nExer+KJJIrIATIGljbi4sZEHExutfROx6up0yiE0kQoYNdjuDIJJPkz874qmWoINQVACNM7yLLHM2AHvGKV8jl01O4XeWJJPxG0388+3gWLn6lNU0llWLLI1aTxA5Isftjj3fZqDfqoHwwVJgHyblj/hUAkn2OO5bquoEutQkzpUIZA7dIPuZ+Q52khynWadMafyoIUm+oAHY8k6THmx/MJeGbIA9SdTEkaVnTuY8WFpO5xTVcCyWy1ctqmmywYGq0xz/AKf5YSyn8Sw1CmgdgSC+ybQhgz9Rbt98Efqki1KrqA1aSACbKeJFyY/6W8Y7/F1iYFKFNjLjyd4PIjbz7YS24GGodHcDurMJJ+G0+5O5N5PvERtgydIEEmpVa4N28GeALTx7xtbCtOtVAJZlB0wNEsA3JMx9p43wsFYx/MqyGJnXAPcGgi8gQBfifOFq8xUaOq5p6m1fGWWO0arD2mCB7KcKVsoikFqlQ8aS+/w8cntv51GcVy2WZQ0uzkmSTuTAHEePliUstciJwtb4KoBUo6kWnBWmsQtzttJ34/bDCZQAAR8sMmmBAgj7f5Y4AYEcb4mryF1gqlK8H+mC1KdrAHFKSHnbjDK0zHP3w0hWVCki1sVp/P6xgpUm0kYSzecZOynTaq5EwCqgDaWJMAT4k+2LSb2E2MGnJvt/v7YQ6pnloIXcwgKiZsNTBZPtecZtfqOfW/8AAo/suYGofdBjNz34no1ClHOUKtBdUslZJVoB0gHkSZmI7RjWPgN5/wCEuZ6tKqPBBBXyLj7i2L1qq2tBjjHla/4Zypp+vlarZYkSr06n8snYSCSGWYEWxqZLPMcslWoBqKAsAN28DzJ2+eIl4aq4saZoX8Yzur9aSgQuis5I1EUqZfSNpb9NwfnBxk5T8VOj06ebyz0Q5CrVJDKW94AC38ExP1xodW6mMtVSo98vXAX1F/I941f3WU2PBB84a8GSe6ByEv8Aj1LNJUpUn01mUrpdYZSRvB+KN7YV6n1HP5JS9XRmaJUqzomlkkQGI2j9vlbHo850ShmUDVRqJAKVFMMvIKsLn+ntjM/4hXyurL129VHUrRrRcsQQqVRtqMwG5xrDTwvw/wBmQ7A0fwn0/OJ6tGV1D4qJi8cqZAPkQML5n8PZvI/zMnmXrot2oVfzDnTeJ+UH57Yp13oZyJ/isi5pVJCmlBZavhQokz7RFie25wLpn41zWZqmhTytJKoHd6tQiI37YDH/AAiTjX52ri7j5kuucnssvmaeZywZlBp1UGqm4HIkqZ5Ht4xg0q+dpr6dLLq9KmWVDUrQ7KGOnjgQATuADzjapZUqaKEglVZmIEDVYExwCXMDxjudztKlZ3AkWAudibDc2BP0xgnTpK0XRmdM/DuUrUEqVcvSLuoZrCQT3RIid4nDPTshQy9V/TppSUU11ECBdm3Pm2K5HNtUCUsupVVIVmcbLoBBAmxO1xa0rfFKWS9RgtSs9QodTQAELqArAcxqmBaDqEkgw3e9vboNi2bz1LMU6ioGqFRqABK6isMsNaATHjnCGd6bU9J6hqNqMQFksJAQE3hdMu2kAgaj4xpO9OkkLEppQIpkyx0qImYtzwD4xn5fp+YrI+sBVdg38wXUAntVJ27acgwGhrkMCCG3kvMGNJ0mhHxAeQKjATzYNAvjmKN+HQbtVdm5JCf5gn7k/M47ibX+TGl5GuOhU7doKRBBJJNtK7nYKSPr93Vo0l/KNyTbcnczvc4VZGAjU3/e3+RAxymnz+5P9cc7k+yy1Vy1k7BvIA/oRt/u2OikYALsQN5J/eMXSn8pxWrY+Thb8js4iKJPJ3xYU+cSnTBOOMpGBIVlzRnkj/LEp5UET4OINXj/AEx3jf8AbDoLCqg2EbYFUjgH54l+JjHfXN7D/fnDERKnknGbnM8qMBUqIk7BmCz9zh5VBBg/TGJQyOWrPXWtRpvWDdxcSdJ+DTOy6bSI7g3OKhFPINnocm40zIg7ePni9czYfcY8l0npX8HmQiEnLV9QVCSfTqKNdj+llDfUY3F61S1FTUphw2nSXWZA8Fp/bFOHWBJj6sRyd/G+E8/TYkNTbRUHwsRKkGJVhIlTA8EQCMc6vnzSy1SoFLFFJtf21RyFHdHIFseXzXT6mU05nJ1alWioBq0HcvqTlknYxe3/AIxUIeZMmenXMVzAKIhkairlhE3iVBkj7eTF3s1DpoZVZSIKsAQfYzvOA5d0dVqJ8DKGU7SDzBGCikMK3ZSSo8Z1DoNTKl3yairQa9bKOJWDuUnb5f1sBqpXTP5X/wCOfTiIAA7HSGVWHADAW5AtY49Gzt+XHmOtdONGoM5QADSBmEGzoTBaP1L8Xvf66KerZ57/AJIaoUr9ZWvSrZPMUxTzOnR6TbMzWVkP5lkhp3EfXHo6+SRqJpOgZCoUgxsNvlgHWeh0a4C16Yfwwsy/I2IxhVPw3XRiuWz9ZQOKiirFpiTtbA3FrZ0G/Jj1Oh5zKViclU1KAT6VRuGOwBIEnTuCptvjRy3VM1VelSzOT9MFwfU9QESn8wWg7lPONDoeQq02qrWr+u5Ky5WIETpiYA7p+uHqdRWam4YFQpO95KgiRHb2Tv5w5eI26aT8wUawMMlOowGptdMhhA+ElSNyCLgmxHM+MeZ/HHT6FTTJ0ZqV9OoJDC5gkrcgaWPkRbGn0vL166Fh/LFVdbOpksWEAAHuQKsWgXH5pOHqVGiazqwJZSsl7qsrpVR9pvy9jJjCj8kvQHujI/CtbNVKdb19Jq04pIwsHhmBe9p8WEwJ3xqpkwjrq0VatRp7gSAokRc9xCMV1HeCY4MynVV9eqqsgppaw+IhVmIt23BA5+WMzL9PzVao1ZmFNXGkArcIGVwIG7EFkJkWAxo2s4ErNbqeeYUaxosDVp9jBZIQkKZ2ltIYNH9MZHTenO1MaXJps3cWJBKiy6YFhHEiSNV9Rn0eS6YiKVBJm5Zj3MTyY5tjtNCFi+MNenZF1YjlOjUaellVdQmCRsZJJA2Ukk7ecPaSFsf/AHimYzCIQXYSbD3PAA3Y+wvjP116kQmhC4DcNpuSbntm1okT9lTlkeDRHz/YYmAt0bLG70y7Rdm3MWkwQJj2xMTURjrC4t++ANEmP/WD6p3nASJ2GIoDhqk/+DGOAAib/fnEfMLSVncDSilifAAk/tgXSc6npqqujOZZgrKe5iWYe9ycVpbVhZfqR0J2WdiFUxsSYkg7wJb5A4cIgYwetUsxXqL/AA9RKXpDUdaagxYFQPaFn/uGMrNdXzuUGrNU6b0zIFWlqhW/LrB2BNpH/jFrwrSrJOqj1OWray0GAradU2JAEwPY2+YOKZ1nlVUlQZ1OoBIETAkEAk8kHnmMYZ/C9JgHR3pVCA3rUnYaib6iJ0tJvilPrtfKMEz4FSmTCZpFt8qij4fmP33xSgn9Oegvs9AnSyLitXBPJKn7hkIxRhVmC1MjzpM/bVf6EYt1TqXp5d61MawE1DT3D/FbdQO4xwDjJr5KtlAK4rvmMvvUR4Lqu5qIwA1Ab6fExgUXJCsr+I+p1cq1B0p1K66anqBV2HYQ1hAg2vxOOaKWfpJmKVQ0qoXtqUyGKE3KN+pfKn9sejp1dQDU/hIkHyPbHketfhaKnr5KoaFcnuA+Cp/iHH0BHtN8VFxxh9/yDsUzHV89lWVszQFekgMVKFt7Sy8GJGwHcb4b6PlMhnqIinRqPE1DAWpqO5Js1zN5jDHRPxC5qDLZpPRr7rPwVfdD59r/AHti3Vvwyjua1Nhl6639VIA8942YeZxTdbPZ9rAhDN9BzGR78m7VqA+PLOZtz6Z/3/1bYR6fm6tOi9TKBq2UaQaf/Nyx/MoH5gsyB8uLnap/jAKqhqVZqg7anpUWZAws0EwCJm4nHOluvrjMqwQZlW1oYWQun03jgxM+deLuVPUv799k7cD/AEzruWqqBRqpYRpJ0sB4IMEeMOMy+pqDCEQyQQR3Gb34C/ZsDznQMpWbVVoU3J3bY/UiCfrgGW6VTTKutFUpLU1NB+EBrLM86IxhUcovcWqdbzNS+XybOk2eo4pg+CFPcR74DmM91JlK/wAFSgiINYGZ+v7YHU65WZ6gRCpBAUSrAdxQv2nU41BokbU5gXjby3V2HqJVpsCg1apBMTvCjgQTz3DfGtaftRN3yY9NM7VUtms3ToIp7kogAjY91R5K2PHnfDmWzaUh6dCnUfuGo90liN3Z+4m0SRFom0YJ03pHaalUsxqwzITYEyYHyB0xyN540a+ap0gS5VNUkzAm0knzYftiJST2GkzH/wCH1aoK1YRHZtSr3E7AXNiNK/vsIBxbP9PSnSIViCzQZGqQW1NMsAARM3Fh7Yuc1Vf1GoyBKqsxZQZZxIgkzp5iBi6dDDkvXOp2M21KAO4AfFeA29pj3Ml1kfoLP1SRSp0Z1B7rqKnTTibxY6okRcK484Fk+l1ao/nkBGcVHQjUXazX4UB5Ed3aF2IJxuJlAlgFAni3384K0p8ULzM/64j4jX0oensBlslTVpCgETeL3JY33uTMYaqVLWBH2jGGnWdRZaALkGCRZRt+Y2O+wPnF8l0+tINbMudP5UAUHb4pB1XE8bxthU/uH6DObz6IdLNDCPrq2A8m0wNhfnAMx69RiARTpQVk3c3MkAfDxBJte20P0Moqd1NBJ3aJJ9yTdreTjKznWNI/lr6rSRpHsQG4Pn9jgX+oeo7l8qiHUFOrbU3cbbAfpHsI3wRus01f0wdT6SYWGIgxsL7z9jOEkFaoS0egkMoUwXaYAYz2oQQYA1SCMHyWXWig1XKqNTxdtIuTySYweoF1qVmuKSgHYNUgj5gAgH5E4mBD8TUeFqkcEUqhH0IUg/TEw9L6CzaqKBhc82+mJr1fPFlaBt++IAQ6nlvUUU2WUdgKk/pHcfe8Bbfqxj9W/A+VqpFJFoVBdHpzII8ibj9/GPTNWn/THKUTaJxcZyjhktXk8R+HuvPQrHK9QJWqWlaxPa4gKJPFlAB+8Hf3eZVGRkIDKykMGFiD584S690Klmqfp1V1H8rggFT5X/TY48Vk8/mOmVBTzWqrlCdK1QJKD/x+k/SYjGrS8T5o/V1/AsbPA9SrN01hTdi2SY/y6m5ok/kfkp4PGPTVcqlZb6KlNxzBDA/tHywwqJVQEaalNx8wyn9iIx4HNZmp0ura+RqVdMEkmmYBbTzsTAvOk83MqPxHt9X6/wBjvT6Gr03KVOn5hKYJfJV20rNzRdphZ/Sxt7/O57mqj5Ifw1Sf4KoYp1Zn0VPxUmO4EdqtxI8YJX/EOVzVE06VVS5ZdCmQdQZSpAYDYgH5A49Jm6aOCjCVYQykWP0w3Nqta99iS6LUswGA0EaYsRyP6HA2ANZBYhUZm9ySAv7B8eb/AP8AE0w38ivmaAmdNOpA+k3/AHONf8OZBaK1T6lSoDUI1VW1NCgKb8DWHj54lxjVpjt8jPWekjMUypUaxemx3Rx8LDxBg++PHdX6jmFc0f4s1yCFejQysmCRqUtJCmJ5x7BeuUzPpnUA2loWZ/L23GruMWm4Ijwj1PtVVoyUrVG1lQSbkFthMXdpMiQAbEDF+Ha2aFJdGK/4vzFQijlslUkixqdoE7EgWi+8jDnS8glCamaq0nqIgHao/lqABb87GwljeANsamV6KDThmalLAoFPwIsBEPBsJIuAWaDzgeaydCgNTD1G2BYyTuxse0EdzEwOZw3KOEJJ5Fuo9XfTpoo6nXp9RlECQpmCfckiCYRtpBxoL0tqkNXYk7hFMAdwYAnyNK7RcHzjKoO+ZqUQWYMp9R1he3WCyr80QRPlxvNtDQ7Myuz00DfCCSWCsZMjuYMNNvBIiYJTSWyGtyz1qFCroCqhIJOmBpHvbdmIABibng4WynUQ1R3y4ao7lCwLABdQUSSASCFCmOduLcTL5OnpBu5JILi8jUdiBfuaAAT3Hzi3UuqJTZGWooQSCCQgYiZQaoAcCDpMcXAJwkukA638QyRKK2qCZntvBHg7GD73G45l+noDNUerV0qNbX+GYjeDc84Ry+feqzKUdQWOlgpQ6dOoWJnUO2TGkzzhil1tFMVGplxIJU+Ofa0TexIE4j5lsUqZqLQG+3tgoYke3mNsZeZ6lUqjTQQhiP7RlIVQTBPcO4xJiP8AQgzPTKlYutaoTT0QoWFXU250ySwXYa5EyY8JR7HZTM9ULwlBJcuyBz8HZdp9jBW0/e2G6H4c1LTNcitVQG5EAyZ+Ekzfk/SLYMr06FNQzKiINKj5bAcsbbb4mY6k7KNK6QBOuqYgbk6d7chtOxvh3/iT6gyoQySqAbzYAf0GB1Oou39gg0ggaqitFw0sNiQO35ycZWWZ6xFQ0zU7QVdzppTMhlGrutDBiCZja8VpUwHU1a1TNVIJCqJSGJseIMQNZAgCOMNQrIXYYdS9UqVqPUqUyTopJpUgmLkkgSAYlwYOww3kC1OPUFKghPbTUSWmy7QJuNgcCyfTqhLmodClp00rEjYS24XTAhYiN740Kpo0VaodKR8Tc+BJ3PjfBJrCBAqeedx20ikjd7CeIHxH329id8DXKhf5lZg7KJ1GyrAN1WTptzJPviVuoM66kUkKD3P2qAOTNyObbjAIR6YSrUatIAIpqwHzJW49wSB7YlRb8h2PUykCDAgQJiMTGXldWkfyaSg3AZ4aDcSNJvHvjuJcB6j0OvmMVCiZEYEbjeMWS8kTbzhWMItOTt++KmgJkyMTTzJwwoEThiYNVEf64DXy1N0ZKgDK4gqdjgofedsVqxpJUAngTH3tbAsiPJdL/BValT/k52rTuSFADIJ4gm/ztjf6Jl5y1I1AKj3cuQLl5JYDiQ3+WLVeu0UDk1ASguqmT7jxIgkjcAE7YVo9WlQmXpO6ooAJspAYoIaCCYAPyYTsY2k5yW5NJGgOm0gQ/pUw4/NpWRxvEi2A186ivpJAhQzMYgSYUGTuxBj/AAn2x3JLmHWp6mimx1BI7gOFO/cBE3iZiBGF8t0GmkMSzvq1SxMaoiY5t5k/UknOl9zH6HanV01RTV3MgHSrELci9uCrfbCiJUqrTR3XLAOLWZpBGlJ7k1E7k3O0eXep1gopIAYJHYlhpmPtqZSY4nicYmh6tbXp101qKKaKp0a0uSWA+FTYGJJDbDGkIrImzZbpOXpANUOsjSuuod2k6SBtqLOfnqbyZYzfVKNIdz9x/LBkXAFgJVTtqNsZeZ6XmcxDVvTpi4CLdktp+IRqsX+4NiIxr0OlU1/KCSVJZr/DtbiJtERhSrl2Cs883V80zqUXUrv6dMEaRI2YzDteWPGlNgZxp5jpTZhnNTUilWpaQBMajLBj8OsBZBBsB7zsfwKs61DMoGgcS0At7mBH/UfODp8VvrhOa4Q0uzJqZHQpNIaXJh3UL6hAnlgQTPm0THGM3quSzNOpSZK5NOYLFUDyRA1bIy8WA4nYMuzmerU1YibyRABLE7GygmxtO2+MhMkjkqtCn6oQF6tWmGYEyBIkktbVci2HBtZBibZRndnd6PepVmWSHBKrEMSEHurG4vtg9LKsz1DQphtSlRXc7hiLliS1QBAAIBFt4IxqZbpNPUKjjW8WdhsBsFX4VE+BPvhts5RVlDsAzEhRyYEmB52+484fxL2QqAL0ezepUdizFjpOiJtEqdUQBueBhnK5RKaxTRVEWCj+vn54U6j1CqYZFFOnv6lQGfpTsb7CSDcWxk1iK9NwGr1tUrZUAjUpMQFEGLSfvhU3lh6GtR69RLEDWfYU3vIBkQvg44+YquZCCnTkd9QidI3gDY7i5974SzOdZIFV1pFydNOmpdztEGN/J0ke+CNlpIHpC8gVMw2o6tJI0oSdO0x22m2DSh6hTK039V/SVXAT/wCpqN+aQSqgbLBJgQDAvscdWojBmXXmaqiPhKquriIjkGO5oAk4Izq9S9R6xCin6dNR6dwNRDCSBySSNoEkHCldBRHpV30a6julOlOpxI0AlQIgELA3texxVE2N5PLgH0XrepoECmnaoAgDWF9osSB7Yep0qOXQ3pqvMmLxsPBvOkDGeoBoXX+GSxKrpLG8hbArJPFyZjBnqeioanQ+JoV6hOokxLEGWUACTJWy4l7lDSdRZzNJf5cGWcMIYEgQphiLGdpmxthFClVtVMNWqA6dbdqLpkWgaRzGkFjN98DzNIPVJCPmJhtRYCmDbSBaCALz3ETbc4BTzuqu1Cq7uomEWyiI7WhdT31TJCwFtfAl179/gLH0oq1QpH8Q40s5JC06diAQLzqvYTtci2JnEVQxauzgMGNKmLCLKo0mU7tJkng23xymVDHXWIR4C0l7SAAAFlbhZkmI3uYtg1ItBEU6NEMG7rswABuuykmTJJO1pxVolpig6XVN/RpfMBCD7gtczve+JgtDqFGmqr/EPYA9xMkG4J23BnbEw7fQjU1ExGxvODJEe2MjJ9Tip6RVtJFmIsDuV9xHPBtjTCg82xyRN2GF7ATzgbKwFyb7e2CAGLHbbBKKmbk+MWQA0QBinUcialMrq0NqVpAv2uGIG28R9dsMGoA1z9MSoJ8EcYE6dgLJ0rLrB9JZF7iSJM7mYvimbz1BWKtURSoJKlhIABYyOO0E/IYF1zp7VlVNehL6xF2tA3sI9wf2wTL9Korc0lfnUw1Sbib25P3PnFbcsQhl+u9tdkVmVGCKgEmdiSVmBJ23AXa+O6szWBAX0BBGqQxBkgFb3sBx+Y8i+wgC2AgbCBbBhVhYjnBqXCAVORplVRkUqg7QVFrRInY74OjqogCI28W+mLgz4xjDqc5hqKiYIEw0jlvaLqAdpmcCTY7NOZM7e2B1s6iDvYAE8mPnc+N5xkvnK7VHpdigX1GG0iwWADEmCbn6DDPT+jUUcO2qo1zqqQbnkAAKJ+WDSlkQaur1wBRJVCJ1kkTc2iQxFhfnVO4w4elx8Vao8AWnSLXntgt/1Eg4Lnc6tGmWMajZV/Ux+FfqYvxjDzdbNag5ZaSaQH1D4eWKjcxAUE73MQRFpNoRo5bLpT1MECySWIgSd5Pvc4RHWabgnL03qzdnRYBO3xMQCYAH2wplWpVCCfVzNj3OP5Y3O0CmfFgSPpgbdTLMyVKgQAwKdBSxI0zvBI3jtAMjAog2N9UzBhSX9OCBppxUqFiIgxIETMQ2wPthWsalFv8AlUELELUqd7mV1E2MAEjkgWFvLFTIoqbLlw0gsxGtr3FzF1AuSTEiBviZetqZTSpu7ltHruJCgDUSARYGIGkAT9AaVCA/wbOisPWrVNYYPVOlAyyJ08Lee0XtiDO0WdlGZdizENTpjbSINwJA7TBESSY3GJVpID31quabmnTFgWgz2/AIIiW2Hzw5lqjAAfyqCzDKDqeQA2kxCodIv8VjgYFDknYaqaCgG0lqj3cgHb4pggfmOxiN8cp5cMwPpmuoHqLVcqVLEDbwIUXA+XOAlzVDJorVWEhajsqobfEBGi0kSFY2nYzgGabSpy5cs8KBSoLOlAR2sZvIGmTHy3lIbDtn9RINdZERToXP5Z7iJIGoSQojE6YlVlGnLii7TqNVpIAtMA6ntpsSBffyZw9Gn6mpaCLJYuAzH4vB08gi5vaPNaXp9rKtXNEqw3kBTLGZinckCN9uBhi5KJHqKacV3Uw1TZaYNrG4nbtW/mMcomk7Fj/8issgAqsIRwo2UEizMZPuMHrvU1IarrTUhwaSAsSvEQJ1A6RYcmN8It1EK/pequXQDtUGX9y0ygN+ZM++Jrr378irDVqm3r1AsX9KmpMkzAnd9jYAbe2CozMD6aiiCSSz3a/OkW/7jbxhGjVJZjRp6RPdXr2LDew+KPY6RvEY7TZalPUEau5WVdlGhSY0wNt99MkQZNsGkLD9IKhX9FWaoSQ1aptY6ZO2q4+FYFhJGF67IWVlC16rNpLsYQlVLQAAQIknUAYgiZwvVzSmlqLmuEJlVAFMaZ3ItFtma9rXGDtpLo1Sp8SBUo07EAXOxkXm4i0CcUlQmKdS6siVGWomtx8RWihGwsC0kxtfxxtiYZyD1qaaRTpASxAZzIli0GEItMb4mDUhUx7OZqnSeXDaiphQCbTvHEmBhjpmYY9jzIAIJETM2BO5H9IOB9VdZpIxHxq7gePy82HqFfnB8YC3VqQMBtUiRpvtB/zH3xyuLSTSNTfVyBilHe5N974z8nm/VEhSpBMhrbWn3GG0Hj64aYUFeoAQcdJB5v74WAGrkxhpKc7jFCo76oAuB9cT1YAkEljAEx9CeLDFaagHB2UOCCI+eARg9R6m4ZQq2BbXpgxEgajFlMEzvbjC9PqVRiyNVSkVGoyASBJA3leI3vDeMP8AUckAERQAgbU4sNSgSZ/USY+d5OM98rFUNToSFHaYBBYCAWJ3ja3M3xtGqJZpfxiksE11nMArTB0gj+8SFXf9X9MA/h81oLVHSiAvwUQCfqziAYtt9cMDOVwdVVqdNRczdjM+8bgwPbC3TepoyVClGqyuWZi9kBMQDqsZEbTG2HXQrAdBr1XqXRzTgAFtjMkuWN2OwgACDhSvnq1NammujOWgIIJEdsDUQLGe6LxjRYLOqtXnUwdKaBvbTESxAAG0DmL4YpdPqKSaFOnl6UH4gCTe7EC2wtLcmRwB0BnZTK1mH9lrIdWV6rWtEmfiYTsFUAwODZb1Hap/OpNmCphwI0ggHR2zBJ7T3E3LbECdKjnKTqamupWJp6NIEhhtfSIvM721XjHauZqhRrZMvRgQojXYcsDCiBsJsIwago6VlQa9aA3w0qMyY+ISvc8G1tI84plEddfprSoiFJLQxWDctEatQGmSwiOcG6ZlZCiihSnb+Y++nkKDJPzMDAaS5ddQpharQZqVD2awCN/hDE76RMb+6AHmNJqJppvmqkyWMFVMDTG1NPMi8A7kiWszQYIxru7M6iKNE6Y06QdJnVEkSxgecXr5mQEaroaBqpUO5wQdtWkkA24G2+Mvq/QFJ1ByiBdLkwSy2s03e4FjaLAbQ1XIGiKbUNTF6dCgBpRRx3Tt8IJJPB42i6dDLIRNBDUctPrOTNySxUuLgkboIvtg2XekzCAcw4ABb4gpG0/kVp8XwWt1AGRUqrT0wCtPuYneASLmN9K/UYW4ymdr6Sq16rKGJhaSMBIMGWALW8jTHOGKVRtOmki0U3L1FgmedEgyL3Yg+xwBX0UyKdM00g/zHN5O5gFmdixF+SZvznUkorr1O2Y0k9hEqH3JJ+FRcCXOy29xIGaZzCzNBXzLbFmbSgiJKkjSf+kH54V6dndOoHMCdRmnTBa5hjcgux+XmPGOtmw7Mjv8J/sKQlmiDB5i4JAgC0tfHcvSqKrNCUEGogHvaLwDBieTcnfD4EDNX05IT0uPVq9zsJHEljO3c1vGFKVP4XWmKbaxNSp3MQTssXUkRJMDeJ3w3Ty7KNRFOkqtZ6ja2ZbMbGyFoLGCI8WnA6KB6dSpTp1GYEuGrSFJWwKgxbTsdoAk+GB2hRTdZzVQsTII0KZJk/kmYHJAFrCMNZtSXX1T3RHo0ydpuTsYiBJgWPnAcjm2NOnqqVKlSJanRVYBIBh2jtiYuV+W+HEp1AWFNVphoLM4l9RuTaVe0AGYEHfbA0Ag9LSCazCnSBDLSQC+mCFnm4mAJk74IuXZjGWpJRpwQzsDJa0EAXIHvvPtjSymRRJY9z8u0E/fYbcRgGa6gyOq00NTUTJU2UAckmxm338YjV0VR2j0xlUA1mYgXJVbnk/fjExYeo15RZ4Mkj6gwcTE7jLvkaeomqNZdgEABsApAHygsSTbuOJmaiqwpqFBiTFoGw+s2wHK9P1DUWdQDCdxnSOb3Em8DgLip6OnqA6QQIJm5NtMGdl2MDcjENoYrW6ogAC9zgwAPPgnYWvjWo1gw1eeOcCzFBEQGFTibDbj6Yy/+JIpkMpEwbgzttHNx98Y3WEVVnoqYAG18WapJ/0xnrmSwHM4MlXaLY0TENrTF44wRR5thdHE2seTi+YrzaZ+2KJOVMqGMMJUXg+39cFfLhp1VWAj4VgR9fin5EY5QDBb4sFHN/Pthp0KhCvlEH9nTBeI9RjqIjaSxJMSYH9Jxn1qCsGWvWDECHUWmYgeZ9hPxj2OHqWRLGajs0GQo7VHja5t5J/0HmsiWlEC01NtQAEbe2okXPgmMaxfmJgOmCppX06C0heWqAliPy7nWx2nVHMecVapDx3ZlyZIXTpXwN4UX2Ynk7gYYaiukitVNQz206ZIGnYDSpkyP1EjfBMvm20qgWnlwoLFSATpFhAB0qBKnVO42g4diAnM1oJqNSpBANaiWIkWvMLedgdvey9BJM00etVVtHqViVUARqOwABPCC5GAQnqxQUVqpXUatRiVmFlgY0ixSybz7YLnKZHpJWqkiDNOnJZmtDCO4wJk2veBaFpA69VtOl6hr1dvSpKQgMkEtBkqCCO5oMRGBdX0nScyFQWCUgxGkgkSzgkAXElR4AnljLVGKEUUFFFbSXcDebwAYYyeTvMycA1RVijT9YiddVyBDSN+LX2Hyw0A0cwQirRp+lTZ1UuRp7WmSALqfBaLkc4V6hTVlNOn61bUzLUJYtpAEwJIVTOmCdsN55BFNczVEn8iEgMQCZkdxEWAHJ5mwg7yopKMvl1a8qFLC2w/KN94PzweYBK9XQFDkUKYNlTuYgRYkC1999wJxMrQq6y1P06aG4LKxZpDeYYm67ncEXBx5+hnKiEuaepmqRTqVmk6diYA8KXIWBHONPJ56nVZY15ioCbGFUQSNQE6UEggEmbYdNAHoulVYmpmBqJnSVWdoaAFKg8GY3wucuSEp1q6rBX+WkICR55Iniw23wzmCYC1qwpBpKpSMkgEW1R3XIEKMAo5bSVNFRT1ai5rA62HynUReTcfScIA3T86KSTppUVqMW1kyXF3J37e28k7zbaZlyHdSlNm0mRXqkybEEhbRuRYKPnbFabUnqSqtWqqABIimJEgjhYBG19t8MnIsxmswYcKoIWPDAnvM+eOMDdAZ71gDN61TWEDH4EYjcKDpEe1/fc40KeTeoB67Aj9CyF535b629saCV6VNQGKqo2mAB8sANZ6hHpoQnLv2yP7q/Ef+qPriHJvBVEXO06QVAUWZAUQIgT9BH9R5wmvUqlQA06DEMCQ7domO3e5BMXiN98Z+TpMxlESswZg9ZoiJ+H4TwVFuAfAw7mcwqsVqVXYmCKVIFY4Fk7vaWMYdUFgalBf/usxJLWpISOAI7e5uTAAicWzqqB6RH8NQNO8WYkmNNrRGq9/Pg4JRYgakpLSABBeoZYAEzAG43M6vGAJWWoexHrPIYvV7FUqe2LedQ7VOxBxViD5Y09I05VnHDMqyffvIb7jHMDrdKdiS1eoGO4TtUfIGSPviYm13+o9zVQ/H8seZzjkqZJPc+5//GcTExjDI2UUyXB2FOpbj+0bAM9QUV0hQJrQbC/aTfzcT88TExbKR6bI/m+eG6fP1xMTGCwNkp/DhjLqLfTHMTGiJYae7A6pv9f8sTEwxBaJsP8AfnHg3rsXClmg16oIkwYdokc47iY08MmR7GhQVKZCKF7T8IA/pjzfRx6mcZanePTQw1xOgGYPzP3OOYmNI5CRqMNNJyvafUe4t+dsN9Dpj09UDUWMmLn5nnExMJkiKMXzaI/cmidLXE3vBtOE+oVD/wDPEmFp9omwlDMeMdxMAxv8L3y6ubuxbUx3N+TucZ9Fi+bVXJZQhYBrgGdwDz74mJivuYi3Vf7Z/ZEj27jt4xo5hQvwjT/Kfa36PHzxMTE8IC34XQenSaBq0ATzEbTjF/FVQ/xlNZOkggibQWWRH0H2xMTBH6yuD1VGmBpAAAAEADA+pHtT3ZZ/7scxMZvJRjZdQ1fUwllzGkE3IGhzAPAkC3timdYtn0RiSkE6TcSNJBjaZxMTGy/Ygc6nUKZSuVJU63uDH5z4xXpKgIkDExMZzwUhPpB15o6+7TWhdV4HptYTtj0D21Abf+cTExMxmfWqHUbn74mJiYkR/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18" name="Picture 6" descr="http://media.npr.org/assets/img/2010/10/25/constitution-3a6e5d963ceee4f7cd7ef448cb32e5ee8e86f7e0-s6-c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939" y="1524001"/>
            <a:ext cx="3785461" cy="28445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1000" y="4648200"/>
            <a:ext cx="3552126" cy="2031325"/>
          </a:xfrm>
          <a:prstGeom prst="rect">
            <a:avLst/>
          </a:prstGeom>
          <a:noFill/>
        </p:spPr>
        <p:txBody>
          <a:bodyPr wrap="none" rtlCol="0">
            <a:spAutoFit/>
          </a:bodyPr>
          <a:lstStyle/>
          <a:p>
            <a:pPr marL="342900" indent="-342900">
              <a:buAutoNum type="arabicPeriod"/>
            </a:pPr>
            <a:r>
              <a:rPr lang="en-US" dirty="0" smtClean="0"/>
              <a:t>Who are WE? Who “counts?”</a:t>
            </a:r>
          </a:p>
          <a:p>
            <a:pPr marL="342900" indent="-342900">
              <a:buAutoNum type="arabicPeriod"/>
            </a:pPr>
            <a:r>
              <a:rPr lang="en-US" dirty="0" smtClean="0"/>
              <a:t>Do Individuals </a:t>
            </a:r>
            <a:r>
              <a:rPr lang="en-US" dirty="0" smtClean="0"/>
              <a:t>yield </a:t>
            </a:r>
            <a:r>
              <a:rPr lang="en-US" dirty="0" smtClean="0"/>
              <a:t>to the We?</a:t>
            </a:r>
          </a:p>
          <a:p>
            <a:pPr marL="342900" indent="-342900">
              <a:buAutoNum type="arabicPeriod"/>
            </a:pPr>
            <a:r>
              <a:rPr lang="en-US" dirty="0" smtClean="0"/>
              <a:t>How do We come together?</a:t>
            </a:r>
          </a:p>
          <a:p>
            <a:pPr marL="342900" indent="-342900">
              <a:buAutoNum type="arabicPeriod"/>
            </a:pPr>
            <a:r>
              <a:rPr lang="en-US" dirty="0" smtClean="0"/>
              <a:t>What role free speech?</a:t>
            </a:r>
          </a:p>
          <a:p>
            <a:pPr marL="342900" indent="-342900">
              <a:buAutoNum type="arabicPeriod"/>
            </a:pPr>
            <a:r>
              <a:rPr lang="en-US" dirty="0" smtClean="0"/>
              <a:t>What role privacy?</a:t>
            </a:r>
          </a:p>
          <a:p>
            <a:pPr marL="342900" indent="-342900">
              <a:buAutoNum type="arabicPeriod"/>
            </a:pPr>
            <a:r>
              <a:rPr lang="en-US" dirty="0" smtClean="0"/>
              <a:t>What role justice for </a:t>
            </a:r>
            <a:r>
              <a:rPr lang="en-US" i="1" dirty="0" smtClean="0"/>
              <a:t>all</a:t>
            </a:r>
            <a:r>
              <a:rPr lang="en-US" dirty="0" smtClean="0"/>
              <a:t>?</a:t>
            </a:r>
          </a:p>
          <a:p>
            <a:pPr marL="342900" indent="-342900">
              <a:buAutoNum type="arabicPeriod"/>
            </a:pPr>
            <a:r>
              <a:rPr lang="en-US" dirty="0" smtClean="0"/>
              <a:t>When do We declare “enough?”</a:t>
            </a:r>
            <a:endParaRPr lang="en-US" dirty="0" smtClean="0"/>
          </a:p>
        </p:txBody>
      </p:sp>
      <p:sp>
        <p:nvSpPr>
          <p:cNvPr id="7" name="TextBox 6"/>
          <p:cNvSpPr txBox="1"/>
          <p:nvPr/>
        </p:nvSpPr>
        <p:spPr>
          <a:xfrm>
            <a:off x="4287714" y="4368525"/>
            <a:ext cx="4551485" cy="2154436"/>
          </a:xfrm>
          <a:prstGeom prst="rect">
            <a:avLst/>
          </a:prstGeom>
          <a:noFill/>
        </p:spPr>
        <p:txBody>
          <a:bodyPr wrap="square" rtlCol="0">
            <a:spAutoFit/>
          </a:bodyPr>
          <a:lstStyle/>
          <a:p>
            <a:r>
              <a:rPr lang="en-US" b="1" dirty="0" smtClean="0"/>
              <a:t>Really Big Questions:</a:t>
            </a:r>
          </a:p>
          <a:p>
            <a:endParaRPr lang="en-US" sz="800" dirty="0"/>
          </a:p>
          <a:p>
            <a:pPr marL="342900" indent="-342900">
              <a:buAutoNum type="arabicPeriod"/>
            </a:pPr>
            <a:r>
              <a:rPr lang="en-US" dirty="0" smtClean="0"/>
              <a:t>Who gave Congress right to borrow a trillion a year in our name?</a:t>
            </a:r>
          </a:p>
          <a:p>
            <a:pPr marL="342900" indent="-342900">
              <a:buAutoNum type="arabicPeriod"/>
            </a:pPr>
            <a:r>
              <a:rPr lang="en-US" dirty="0" smtClean="0"/>
              <a:t>Who allowed Congress to stop following Article 1 of the Constitution?</a:t>
            </a:r>
          </a:p>
          <a:p>
            <a:pPr marL="342900" indent="-342900">
              <a:buAutoNum type="arabicPeriod"/>
            </a:pPr>
            <a:r>
              <a:rPr lang="en-US" dirty="0" smtClean="0"/>
              <a:t>Who allowed Congress to </a:t>
            </a:r>
            <a:r>
              <a:rPr lang="en-US" dirty="0" smtClean="0"/>
              <a:t>suspend </a:t>
            </a:r>
            <a:r>
              <a:rPr lang="en-US" dirty="0" smtClean="0"/>
              <a:t>the Bill of Rights and permit secret prosecutions?</a:t>
            </a:r>
            <a:endParaRPr lang="en-US" dirty="0"/>
          </a:p>
        </p:txBody>
      </p:sp>
    </p:spTree>
    <p:extLst>
      <p:ext uri="{BB962C8B-B14F-4D97-AF65-F5344CB8AC3E}">
        <p14:creationId xmlns:p14="http://schemas.microsoft.com/office/powerpoint/2010/main" val="3216873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a:solidFill>
            <a:srgbClr val="00B050"/>
          </a:solidFill>
          <a:ln w="57150">
            <a:solidFill>
              <a:srgbClr val="00B050"/>
            </a:solidFill>
          </a:ln>
        </p:spPr>
        <p:txBody>
          <a:bodyPr/>
          <a:lstStyle/>
          <a:p>
            <a:r>
              <a:rPr lang="en-US" b="1" dirty="0" smtClean="0">
                <a:solidFill>
                  <a:schemeClr val="bg1"/>
                </a:solidFill>
              </a:rPr>
              <a:t>You Are the Change</a:t>
            </a:r>
            <a:br>
              <a:rPr lang="en-US" b="1" dirty="0" smtClean="0">
                <a:solidFill>
                  <a:schemeClr val="bg1"/>
                </a:solidFill>
              </a:rPr>
            </a:br>
            <a:r>
              <a:rPr lang="en-US" sz="3200" b="1" i="1" dirty="0" smtClean="0">
                <a:solidFill>
                  <a:schemeClr val="bg1"/>
                </a:solidFill>
              </a:rPr>
              <a:t>Your ability to think is our salvation</a:t>
            </a:r>
            <a:endParaRPr lang="en-US" sz="3200" b="1" i="1" dirty="0">
              <a:solidFill>
                <a:schemeClr val="bg1"/>
              </a:solidFill>
            </a:endParaRPr>
          </a:p>
        </p:txBody>
      </p:sp>
      <p:sp>
        <p:nvSpPr>
          <p:cNvPr id="3" name="TextBox 2"/>
          <p:cNvSpPr txBox="1"/>
          <p:nvPr/>
        </p:nvSpPr>
        <p:spPr>
          <a:xfrm>
            <a:off x="4724400" y="1828800"/>
            <a:ext cx="4267200" cy="4801314"/>
          </a:xfrm>
          <a:prstGeom prst="rect">
            <a:avLst/>
          </a:prstGeom>
          <a:noFill/>
        </p:spPr>
        <p:txBody>
          <a:bodyPr wrap="square" rtlCol="0">
            <a:spAutoFit/>
          </a:bodyPr>
          <a:lstStyle/>
          <a:p>
            <a:r>
              <a:rPr lang="en-US" dirty="0" smtClean="0"/>
              <a:t>Once aroused, the public cannot be suppressed by any government, by any corporation, by any degree of violence.</a:t>
            </a:r>
          </a:p>
          <a:p>
            <a:endParaRPr lang="en-US" dirty="0"/>
          </a:p>
          <a:p>
            <a:r>
              <a:rPr lang="en-US" dirty="0" smtClean="0"/>
              <a:t>Only the public can discern the great truths. Governments are intermediaries able to understand small and medium truths.</a:t>
            </a:r>
          </a:p>
          <a:p>
            <a:endParaRPr lang="en-US" dirty="0"/>
          </a:p>
          <a:p>
            <a:r>
              <a:rPr lang="en-US" dirty="0" smtClean="0"/>
              <a:t>The great truth that our public must discern, embrace, and promulgate is that science and concentrated wealth have outpaced the humanities and our ability to self-govern.</a:t>
            </a:r>
          </a:p>
          <a:p>
            <a:endParaRPr lang="en-US" dirty="0"/>
          </a:p>
          <a:p>
            <a:r>
              <a:rPr lang="en-US" dirty="0" smtClean="0"/>
              <a:t>The change starts here and now with each of you. Your ability to think for yourselves going into the future is our salvation.</a:t>
            </a:r>
            <a:endParaRPr lang="en-US" dirty="0"/>
          </a:p>
        </p:txBody>
      </p:sp>
      <p:grpSp>
        <p:nvGrpSpPr>
          <p:cNvPr id="4" name="Group 3"/>
          <p:cNvGrpSpPr/>
          <p:nvPr/>
        </p:nvGrpSpPr>
        <p:grpSpPr>
          <a:xfrm>
            <a:off x="215897" y="1981200"/>
            <a:ext cx="4279903" cy="4465178"/>
            <a:chOff x="63497" y="1752600"/>
            <a:chExt cx="4279903" cy="4465178"/>
          </a:xfrm>
        </p:grpSpPr>
        <p:pic>
          <p:nvPicPr>
            <p:cNvPr id="14338" name="Picture 2" descr="http://ecx.images-amazon.com/images/I/517VKhHyWw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752600"/>
              <a:ext cx="1371600" cy="2149843"/>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ecx.images-amazon.com/images/I/51V71P7AWEL._SY344_PJlook-inside-v2,TopRight,1,0_SH20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957" y="1752600"/>
              <a:ext cx="1422872" cy="2149843"/>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ecx.images-amazon.com/images/I/5129BNNCT6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752600"/>
              <a:ext cx="1371600" cy="2150198"/>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http://ecx.images-amazon.com/images/I/515Z1S57DJL._SY344_PJlook-inside-v2,TopRight,1,0_SH20_BO1,204,203,200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97" y="4114800"/>
              <a:ext cx="1373621" cy="2102978"/>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http://ecx.images-amazon.com/images/I/41ox4FJj5q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7957" y="4139013"/>
              <a:ext cx="1384457" cy="2078765"/>
            </a:xfrm>
            <a:prstGeom prst="rect">
              <a:avLst/>
            </a:prstGeom>
            <a:noFill/>
            <a:extLst>
              <a:ext uri="{909E8E84-426E-40DD-AFC4-6F175D3DCCD1}">
                <a14:hiddenFill xmlns:a14="http://schemas.microsoft.com/office/drawing/2010/main">
                  <a:solidFill>
                    <a:srgbClr val="FFFFFF"/>
                  </a:solidFill>
                </a14:hiddenFill>
              </a:ext>
            </a:extLst>
          </p:spPr>
        </p:pic>
        <p:pic>
          <p:nvPicPr>
            <p:cNvPr id="14348" name="Picture 12" descr="http://ecx.images-amazon.com/images/I/51xP1ZVI2h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4139013"/>
              <a:ext cx="1371600" cy="20781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69090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00B050"/>
          </a:solidFill>
          <a:ln>
            <a:solidFill>
              <a:srgbClr val="00B050"/>
            </a:solidFill>
          </a:ln>
        </p:spPr>
        <p:txBody>
          <a:bodyPr>
            <a:normAutofit/>
          </a:bodyPr>
          <a:lstStyle/>
          <a:p>
            <a:r>
              <a:rPr lang="en-US" b="1" dirty="0" smtClean="0">
                <a:solidFill>
                  <a:schemeClr val="bg1"/>
                </a:solidFill>
              </a:rPr>
              <a:t>Here Is One Analytic </a:t>
            </a:r>
            <a:r>
              <a:rPr lang="en-US" b="1" dirty="0" smtClean="0">
                <a:solidFill>
                  <a:schemeClr val="bg1"/>
                </a:solidFill>
              </a:rPr>
              <a:t>Model</a:t>
            </a:r>
            <a:br>
              <a:rPr lang="en-US" b="1" dirty="0" smtClean="0">
                <a:solidFill>
                  <a:schemeClr val="bg1"/>
                </a:solidFill>
              </a:rPr>
            </a:br>
            <a:r>
              <a:rPr lang="en-US" sz="2800" b="1" i="1" dirty="0" smtClean="0">
                <a:solidFill>
                  <a:schemeClr val="bg1"/>
                </a:solidFill>
              </a:rPr>
              <a:t>Holistic Matters – True Cost Matters</a:t>
            </a:r>
            <a:endParaRPr lang="en-US" sz="2800" b="1" i="1"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524000"/>
            <a:ext cx="6908800" cy="5181600"/>
          </a:xfrm>
          <a:prstGeom prst="rect">
            <a:avLst/>
          </a:prstGeom>
        </p:spPr>
      </p:pic>
    </p:spTree>
    <p:extLst>
      <p:ext uri="{BB962C8B-B14F-4D97-AF65-F5344CB8AC3E}">
        <p14:creationId xmlns:p14="http://schemas.microsoft.com/office/powerpoint/2010/main" val="2067564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a:solidFill>
            <a:srgbClr val="00B050"/>
          </a:solidFill>
          <a:ln>
            <a:solidFill>
              <a:srgbClr val="00B050"/>
            </a:solidFill>
          </a:ln>
        </p:spPr>
        <p:txBody>
          <a:bodyPr>
            <a:normAutofit/>
          </a:bodyPr>
          <a:lstStyle/>
          <a:p>
            <a:r>
              <a:rPr lang="en-US" b="1" dirty="0" smtClean="0">
                <a:solidFill>
                  <a:schemeClr val="bg1"/>
                </a:solidFill>
              </a:rPr>
              <a:t>Here is One Outreach Model</a:t>
            </a:r>
            <a:br>
              <a:rPr lang="en-US" b="1" dirty="0" smtClean="0">
                <a:solidFill>
                  <a:schemeClr val="bg1"/>
                </a:solidFill>
              </a:rPr>
            </a:br>
            <a:r>
              <a:rPr lang="en-US" sz="2800" b="1" i="1" dirty="0" smtClean="0">
                <a:solidFill>
                  <a:schemeClr val="bg1"/>
                </a:solidFill>
              </a:rPr>
              <a:t>Knowing who knows is half the answer</a:t>
            </a:r>
            <a:endParaRPr lang="en-US" sz="2800" b="1" i="1"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600200"/>
            <a:ext cx="6807200" cy="5105400"/>
          </a:xfrm>
          <a:prstGeom prst="rect">
            <a:avLst/>
          </a:prstGeom>
        </p:spPr>
      </p:pic>
    </p:spTree>
    <p:extLst>
      <p:ext uri="{BB962C8B-B14F-4D97-AF65-F5344CB8AC3E}">
        <p14:creationId xmlns:p14="http://schemas.microsoft.com/office/powerpoint/2010/main" val="1894636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14350"/>
            <a:ext cx="8458200" cy="6343650"/>
          </a:xfrm>
          <a:prstGeom prst="rect">
            <a:avLst/>
          </a:prstGeom>
        </p:spPr>
      </p:pic>
      <p:sp>
        <p:nvSpPr>
          <p:cNvPr id="2" name="Title 1"/>
          <p:cNvSpPr>
            <a:spLocks noGrp="1"/>
          </p:cNvSpPr>
          <p:nvPr>
            <p:ph type="title"/>
          </p:nvPr>
        </p:nvSpPr>
        <p:spPr>
          <a:xfrm>
            <a:off x="0" y="0"/>
            <a:ext cx="9144000" cy="1417638"/>
          </a:xfrm>
          <a:solidFill>
            <a:srgbClr val="FFFF00"/>
          </a:solidFill>
          <a:ln w="57150">
            <a:solidFill>
              <a:srgbClr val="FF0000"/>
            </a:solidFill>
          </a:ln>
        </p:spPr>
        <p:txBody>
          <a:bodyPr/>
          <a:lstStyle/>
          <a:p>
            <a:r>
              <a:rPr lang="en-US" b="1" dirty="0" smtClean="0"/>
              <a:t>Context Matters</a:t>
            </a:r>
            <a:endParaRPr lang="en-US" b="1" dirty="0"/>
          </a:p>
        </p:txBody>
      </p:sp>
    </p:spTree>
    <p:extLst>
      <p:ext uri="{BB962C8B-B14F-4D97-AF65-F5344CB8AC3E}">
        <p14:creationId xmlns:p14="http://schemas.microsoft.com/office/powerpoint/2010/main" val="42311516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a:solidFill>
            <a:srgbClr val="00B050"/>
          </a:solidFill>
          <a:ln>
            <a:solidFill>
              <a:srgbClr val="00B050"/>
            </a:solidFill>
          </a:ln>
        </p:spPr>
        <p:txBody>
          <a:bodyPr/>
          <a:lstStyle/>
          <a:p>
            <a:r>
              <a:rPr lang="en-US" b="1" dirty="0" smtClean="0">
                <a:solidFill>
                  <a:schemeClr val="bg1"/>
                </a:solidFill>
              </a:rPr>
              <a:t>Here is One Technical </a:t>
            </a:r>
            <a:r>
              <a:rPr lang="en-US" b="1" dirty="0" smtClean="0">
                <a:solidFill>
                  <a:schemeClr val="bg1"/>
                </a:solidFill>
              </a:rPr>
              <a:t>Model</a:t>
            </a:r>
            <a:br>
              <a:rPr lang="en-US" b="1" dirty="0" smtClean="0">
                <a:solidFill>
                  <a:schemeClr val="bg1"/>
                </a:solidFill>
              </a:rPr>
            </a:br>
            <a:r>
              <a:rPr lang="en-US" sz="2800" b="1" i="1" dirty="0" smtClean="0">
                <a:solidFill>
                  <a:schemeClr val="bg1"/>
                </a:solidFill>
              </a:rPr>
              <a:t>Affordable, Inter-Operable, Scalable</a:t>
            </a:r>
            <a:endParaRPr lang="en-US" sz="2800" b="1" i="1"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600200"/>
            <a:ext cx="6858000" cy="5143500"/>
          </a:xfrm>
          <a:prstGeom prst="rect">
            <a:avLst/>
          </a:prstGeom>
        </p:spPr>
      </p:pic>
    </p:spTree>
    <p:extLst>
      <p:ext uri="{BB962C8B-B14F-4D97-AF65-F5344CB8AC3E}">
        <p14:creationId xmlns:p14="http://schemas.microsoft.com/office/powerpoint/2010/main" val="1189651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a:solidFill>
            <a:srgbClr val="00B050"/>
          </a:solidFill>
          <a:ln>
            <a:solidFill>
              <a:srgbClr val="00B050"/>
            </a:solidFill>
          </a:ln>
        </p:spPr>
        <p:txBody>
          <a:bodyPr/>
          <a:lstStyle/>
          <a:p>
            <a:r>
              <a:rPr lang="en-US" b="1" dirty="0" smtClean="0">
                <a:solidFill>
                  <a:schemeClr val="bg1"/>
                </a:solidFill>
              </a:rPr>
              <a:t>Here is One Moral </a:t>
            </a:r>
            <a:r>
              <a:rPr lang="en-US" b="1" dirty="0" smtClean="0">
                <a:solidFill>
                  <a:schemeClr val="bg1"/>
                </a:solidFill>
              </a:rPr>
              <a:t>Model</a:t>
            </a:r>
            <a:br>
              <a:rPr lang="en-US" b="1" dirty="0" smtClean="0">
                <a:solidFill>
                  <a:schemeClr val="bg1"/>
                </a:solidFill>
              </a:rPr>
            </a:br>
            <a:r>
              <a:rPr lang="en-US" sz="2800" b="1" i="1" dirty="0" smtClean="0">
                <a:solidFill>
                  <a:schemeClr val="bg1"/>
                </a:solidFill>
              </a:rPr>
              <a:t>If you remember just one world, let it be INTEGRITY</a:t>
            </a:r>
            <a:endParaRPr lang="en-US" b="1" i="1"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676400"/>
            <a:ext cx="5029200" cy="5029200"/>
          </a:xfrm>
          <a:prstGeom prst="rect">
            <a:avLst/>
          </a:prstGeom>
        </p:spPr>
      </p:pic>
    </p:spTree>
    <p:extLst>
      <p:ext uri="{BB962C8B-B14F-4D97-AF65-F5344CB8AC3E}">
        <p14:creationId xmlns:p14="http://schemas.microsoft.com/office/powerpoint/2010/main" val="2515911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00B050"/>
          </a:solidFill>
          <a:ln>
            <a:solidFill>
              <a:srgbClr val="00B050"/>
            </a:solidFill>
          </a:ln>
        </p:spPr>
        <p:txBody>
          <a:bodyPr>
            <a:normAutofit/>
          </a:bodyPr>
          <a:lstStyle/>
          <a:p>
            <a:r>
              <a:rPr lang="en-US" b="1" dirty="0" smtClean="0">
                <a:solidFill>
                  <a:schemeClr val="bg1"/>
                </a:solidFill>
              </a:rPr>
              <a:t>Learn More If You Wish</a:t>
            </a:r>
            <a:r>
              <a:rPr lang="en-US" b="1" dirty="0" smtClean="0">
                <a:solidFill>
                  <a:schemeClr val="bg1"/>
                </a:solidFill>
              </a:rPr>
              <a:t>…</a:t>
            </a:r>
            <a:br>
              <a:rPr lang="en-US" b="1" dirty="0" smtClean="0">
                <a:solidFill>
                  <a:schemeClr val="bg1"/>
                </a:solidFill>
              </a:rPr>
            </a:br>
            <a:r>
              <a:rPr lang="en-US" sz="3100" b="1" i="1" dirty="0" smtClean="0">
                <a:solidFill>
                  <a:schemeClr val="bg1"/>
                </a:solidFill>
              </a:rPr>
              <a:t>I stress the value of book reviews by others</a:t>
            </a:r>
            <a:endParaRPr lang="en-US" sz="3100" b="1" i="1" dirty="0">
              <a:solidFill>
                <a:schemeClr val="bg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534682"/>
            <a:ext cx="2503918" cy="2503918"/>
          </a:xfrm>
          <a:prstGeom prst="rect">
            <a:avLst/>
          </a:prstGeom>
        </p:spPr>
      </p:pic>
      <p:sp>
        <p:nvSpPr>
          <p:cNvPr id="4" name="TextBox 3"/>
          <p:cNvSpPr txBox="1"/>
          <p:nvPr/>
        </p:nvSpPr>
        <p:spPr>
          <a:xfrm>
            <a:off x="2652045" y="1600200"/>
            <a:ext cx="6400800" cy="5170646"/>
          </a:xfrm>
          <a:prstGeom prst="rect">
            <a:avLst/>
          </a:prstGeom>
          <a:noFill/>
        </p:spPr>
        <p:txBody>
          <a:bodyPr wrap="square" rtlCol="0">
            <a:spAutoFit/>
          </a:bodyPr>
          <a:lstStyle/>
          <a:p>
            <a:pPr algn="ctr"/>
            <a:r>
              <a:rPr lang="en-US" sz="3200" b="1" dirty="0" smtClean="0"/>
              <a:t>Phi Beta Iota Public Intelligence Blog</a:t>
            </a:r>
          </a:p>
          <a:p>
            <a:pPr algn="ctr"/>
            <a:r>
              <a:rPr lang="en-US" sz="3200" b="1" dirty="0" smtClean="0">
                <a:hlinkClick r:id="rId3"/>
              </a:rPr>
              <a:t>http://www.phibetaiota.net</a:t>
            </a:r>
            <a:endParaRPr lang="en-US" sz="3200" b="1" dirty="0" smtClean="0"/>
          </a:p>
          <a:p>
            <a:pPr algn="ctr"/>
            <a:endParaRPr lang="en-US" sz="2400" b="1" dirty="0"/>
          </a:p>
          <a:p>
            <a:pPr algn="ctr"/>
            <a:r>
              <a:rPr lang="en-US" sz="3200" b="1" dirty="0" smtClean="0"/>
              <a:t>See especially: </a:t>
            </a:r>
            <a:r>
              <a:rPr lang="en-US" sz="3200" b="1" dirty="0" smtClean="0"/>
              <a:t>Books (Page)</a:t>
            </a:r>
            <a:endParaRPr lang="en-US" sz="3200" b="1" dirty="0" smtClean="0"/>
          </a:p>
          <a:p>
            <a:pPr algn="ctr"/>
            <a:endParaRPr lang="en-US" sz="1400" b="1" dirty="0" smtClean="0"/>
          </a:p>
          <a:p>
            <a:pPr algn="ctr"/>
            <a:r>
              <a:rPr lang="en-US" sz="1400" b="1" dirty="0" smtClean="0"/>
              <a:t>Worth </a:t>
            </a:r>
            <a:r>
              <a:rPr lang="en-US" sz="1400" b="1" dirty="0"/>
              <a:t>a Look: Book Review Lists (Positive Future-Oriented)</a:t>
            </a:r>
          </a:p>
          <a:p>
            <a:pPr algn="ctr"/>
            <a:r>
              <a:rPr lang="en-US" sz="1400" b="1" dirty="0" smtClean="0"/>
              <a:t>Worth </a:t>
            </a:r>
            <a:r>
              <a:rPr lang="en-US" sz="1400" b="1" dirty="0"/>
              <a:t>a Look: Book Review Lists (Negative Status-Quo</a:t>
            </a:r>
            <a:r>
              <a:rPr lang="en-US" sz="1400" b="1" dirty="0" smtClean="0"/>
              <a:t>)</a:t>
            </a:r>
          </a:p>
          <a:p>
            <a:pPr algn="ctr"/>
            <a:endParaRPr lang="en-US" sz="1400" b="1" dirty="0"/>
          </a:p>
          <a:p>
            <a:pPr algn="ctr"/>
            <a:r>
              <a:rPr lang="en-US" sz="1400" b="1" dirty="0"/>
              <a:t>Worth a Look: Recent Books on 10 High Level Threats</a:t>
            </a:r>
          </a:p>
          <a:p>
            <a:pPr algn="ctr"/>
            <a:r>
              <a:rPr lang="en-US" sz="1400" b="1" dirty="0"/>
              <a:t>Worth a Look: Recent Books on 12 Core Policies</a:t>
            </a:r>
            <a:endParaRPr lang="en-US" sz="1400" b="1" dirty="0" smtClean="0"/>
          </a:p>
          <a:p>
            <a:pPr algn="ctr"/>
            <a:endParaRPr lang="en-US" sz="1400" b="1" dirty="0"/>
          </a:p>
          <a:p>
            <a:pPr algn="ctr"/>
            <a:r>
              <a:rPr lang="en-US" sz="1400" b="1" dirty="0"/>
              <a:t>Worth a Look: Book Reviews on Democracy Lost &amp; </a:t>
            </a:r>
            <a:r>
              <a:rPr lang="en-US" sz="1400" b="1" dirty="0" smtClean="0"/>
              <a:t>Found</a:t>
            </a:r>
          </a:p>
          <a:p>
            <a:pPr algn="ctr"/>
            <a:r>
              <a:rPr lang="en-US" sz="1400" b="1" dirty="0" smtClean="0"/>
              <a:t>Worth </a:t>
            </a:r>
            <a:r>
              <a:rPr lang="en-US" sz="1400" b="1" dirty="0"/>
              <a:t>a Look: Book Reviews on Corruption </a:t>
            </a:r>
            <a:r>
              <a:rPr lang="en-US" sz="1400" b="1" dirty="0" smtClean="0"/>
              <a:t>2.0</a:t>
            </a:r>
          </a:p>
          <a:p>
            <a:pPr algn="ctr"/>
            <a:endParaRPr lang="en-US" sz="1400" b="1" dirty="0"/>
          </a:p>
          <a:p>
            <a:pPr algn="ctr"/>
            <a:r>
              <a:rPr lang="en-US" sz="1400" b="1" dirty="0"/>
              <a:t>Worth a Look: Recent Books on True Cost </a:t>
            </a:r>
            <a:r>
              <a:rPr lang="en-US" sz="1400" b="1" dirty="0" smtClean="0"/>
              <a:t>Economics</a:t>
            </a:r>
          </a:p>
          <a:p>
            <a:pPr algn="ctr"/>
            <a:r>
              <a:rPr lang="en-US" sz="1400" b="1" dirty="0" smtClean="0"/>
              <a:t>Worth </a:t>
            </a:r>
            <a:r>
              <a:rPr lang="en-US" sz="1400" b="1" dirty="0"/>
              <a:t>a Look: Recent Books on All the </a:t>
            </a:r>
            <a:r>
              <a:rPr lang="en-US" sz="1400" b="1" dirty="0" smtClean="0"/>
              <a:t>Opens</a:t>
            </a:r>
          </a:p>
          <a:p>
            <a:pPr algn="ctr"/>
            <a:endParaRPr lang="en-US" sz="1400" b="1" dirty="0"/>
          </a:p>
          <a:p>
            <a:pPr algn="ctr"/>
            <a:r>
              <a:rPr lang="en-US" sz="1400" b="1" dirty="0"/>
              <a:t>Worth a Look: Book Reviews on Religion &amp; the Politics of </a:t>
            </a:r>
            <a:r>
              <a:rPr lang="en-US" sz="1400" b="1" dirty="0" smtClean="0"/>
              <a:t>Religion</a:t>
            </a:r>
          </a:p>
          <a:p>
            <a:pPr algn="ctr"/>
            <a:r>
              <a:rPr lang="en-US" sz="1400" b="1" dirty="0"/>
              <a:t>Robert Steele: Online Review Books on Education, Intelligence, Research</a:t>
            </a:r>
          </a:p>
        </p:txBody>
      </p:sp>
      <p:pic>
        <p:nvPicPr>
          <p:cNvPr id="15362" name="Picture 2" descr="Haga Clic Para Ampli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4" y="4247696"/>
            <a:ext cx="2587626" cy="18483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5574" y="6096000"/>
            <a:ext cx="2587626" cy="646331"/>
          </a:xfrm>
          <a:prstGeom prst="rect">
            <a:avLst/>
          </a:prstGeom>
          <a:noFill/>
        </p:spPr>
        <p:txBody>
          <a:bodyPr wrap="square" rtlCol="0">
            <a:spAutoFit/>
          </a:bodyPr>
          <a:lstStyle/>
          <a:p>
            <a:pPr algn="ctr"/>
            <a:r>
              <a:rPr lang="en-US" b="1" i="1" dirty="0" smtClean="0"/>
              <a:t>The truth at any cost lowers all other costs.</a:t>
            </a:r>
            <a:endParaRPr lang="en-US" b="1" i="1" dirty="0"/>
          </a:p>
        </p:txBody>
      </p:sp>
    </p:spTree>
    <p:extLst>
      <p:ext uri="{BB962C8B-B14F-4D97-AF65-F5344CB8AC3E}">
        <p14:creationId xmlns:p14="http://schemas.microsoft.com/office/powerpoint/2010/main" val="4147996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FFFF00"/>
          </a:solidFill>
          <a:ln w="57150">
            <a:solidFill>
              <a:srgbClr val="FF0000"/>
            </a:solidFill>
          </a:ln>
        </p:spPr>
        <p:txBody>
          <a:bodyPr/>
          <a:lstStyle/>
          <a:p>
            <a:r>
              <a:rPr lang="en-US" b="1" dirty="0" smtClean="0"/>
              <a:t>Reality (Nature) Bats Last</a:t>
            </a:r>
            <a:endParaRPr lang="en-US" b="1" dirty="0"/>
          </a:p>
        </p:txBody>
      </p:sp>
      <p:sp>
        <p:nvSpPr>
          <p:cNvPr id="3" name="Content Placeholder 2"/>
          <p:cNvSpPr>
            <a:spLocks noGrp="1"/>
          </p:cNvSpPr>
          <p:nvPr>
            <p:ph idx="1"/>
          </p:nvPr>
        </p:nvSpPr>
        <p:spPr>
          <a:xfrm>
            <a:off x="3810000" y="1600200"/>
            <a:ext cx="4800600" cy="4762500"/>
          </a:xfrm>
        </p:spPr>
        <p:txBody>
          <a:bodyPr>
            <a:noAutofit/>
          </a:bodyPr>
          <a:lstStyle/>
          <a:p>
            <a:r>
              <a:rPr lang="en-US" sz="1800" dirty="0" smtClean="0"/>
              <a:t>Bacteria have extraordinary strategies for rapid-fire external information collection and exchange, quick-paced inventiveness, and global data sharing. </a:t>
            </a:r>
            <a:r>
              <a:rPr lang="en-US" sz="1800" b="1" i="1" dirty="0" smtClean="0"/>
              <a:t>Species higher up on the evolutionary scale do not always retain these capabilities--they internalize capabilities while losing organic connectivity to others.</a:t>
            </a:r>
          </a:p>
          <a:p>
            <a:r>
              <a:rPr lang="en-US" sz="1800" b="1" i="1" dirty="0" smtClean="0"/>
              <a:t>Non-conformists--diversity generators--are absolutely vital to the survival of any species because they are "option generators"--</a:t>
            </a:r>
            <a:r>
              <a:rPr lang="en-US" sz="1800" dirty="0" smtClean="0"/>
              <a:t>but too often those in power shut out and even ruin the very non-conformists needed to adapt to external challenges it does not understand.</a:t>
            </a:r>
          </a:p>
          <a:p>
            <a:r>
              <a:rPr lang="en-US" sz="1800" b="1" i="1" dirty="0" smtClean="0"/>
              <a:t>Think for yourselves. </a:t>
            </a:r>
            <a:r>
              <a:rPr lang="en-US" sz="1800" dirty="0" smtClean="0"/>
              <a:t>We are losing the inter-species contest because we are self-destructing across multiple fronts.</a:t>
            </a:r>
            <a:endParaRPr lang="en-US" sz="1800" dirty="0"/>
          </a:p>
        </p:txBody>
      </p:sp>
      <p:pic>
        <p:nvPicPr>
          <p:cNvPr id="2050" name="Picture 2" descr="http://ecx.images-amazon.com/images/I/51ZzUXLP-q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313372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011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038600" cy="4953000"/>
          </a:xfrm>
        </p:spPr>
        <p:txBody>
          <a:bodyPr>
            <a:normAutofit lnSpcReduction="10000"/>
          </a:bodyPr>
          <a:lstStyle/>
          <a:p>
            <a:r>
              <a:rPr lang="en-US" dirty="0" smtClean="0"/>
              <a:t>What’s the threat?</a:t>
            </a:r>
          </a:p>
          <a:p>
            <a:r>
              <a:rPr lang="en-US" dirty="0" smtClean="0"/>
              <a:t>What’s the terrain?</a:t>
            </a:r>
          </a:p>
          <a:p>
            <a:r>
              <a:rPr lang="en-US" dirty="0" smtClean="0"/>
              <a:t>Who are the players?</a:t>
            </a:r>
          </a:p>
          <a:p>
            <a:r>
              <a:rPr lang="en-US" dirty="0" smtClean="0"/>
              <a:t>What’s the history?</a:t>
            </a:r>
          </a:p>
          <a:p>
            <a:r>
              <a:rPr lang="en-US" dirty="0" smtClean="0"/>
              <a:t>Where’s the gold?</a:t>
            </a:r>
          </a:p>
          <a:p>
            <a:r>
              <a:rPr lang="en-US" dirty="0" smtClean="0"/>
              <a:t>What are the rules?</a:t>
            </a:r>
          </a:p>
          <a:p>
            <a:r>
              <a:rPr lang="en-US" dirty="0" smtClean="0"/>
              <a:t>What can we afford?</a:t>
            </a:r>
          </a:p>
          <a:p>
            <a:r>
              <a:rPr lang="en-US" dirty="0" smtClean="0"/>
              <a:t>Who benefits?</a:t>
            </a:r>
          </a:p>
          <a:p>
            <a:r>
              <a:rPr lang="en-US" dirty="0" smtClean="0"/>
              <a:t>How does this end?</a:t>
            </a:r>
          </a:p>
          <a:p>
            <a:endParaRPr lang="en-US" dirty="0"/>
          </a:p>
        </p:txBody>
      </p:sp>
      <p:sp>
        <p:nvSpPr>
          <p:cNvPr id="4" name="Title 1"/>
          <p:cNvSpPr txBox="1">
            <a:spLocks/>
          </p:cNvSpPr>
          <p:nvPr/>
        </p:nvSpPr>
        <p:spPr>
          <a:xfrm>
            <a:off x="0" y="0"/>
            <a:ext cx="9144000" cy="1371600"/>
          </a:xfrm>
          <a:prstGeom prst="rect">
            <a:avLst/>
          </a:prstGeom>
          <a:solidFill>
            <a:srgbClr val="FFFF00"/>
          </a:solidFill>
          <a:ln w="57150">
            <a:solidFill>
              <a:srgbClr val="FF0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Fundamental Questions</a:t>
            </a:r>
            <a:endParaRPr lang="en-US" b="1" dirty="0"/>
          </a:p>
        </p:txBody>
      </p:sp>
      <p:sp>
        <p:nvSpPr>
          <p:cNvPr id="5" name="Oval 4"/>
          <p:cNvSpPr/>
          <p:nvPr/>
        </p:nvSpPr>
        <p:spPr>
          <a:xfrm>
            <a:off x="4572000" y="1752600"/>
            <a:ext cx="4114800" cy="4419600"/>
          </a:xfrm>
          <a:prstGeom prst="ellipse">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334000" y="2362200"/>
            <a:ext cx="3124199" cy="3139321"/>
          </a:xfrm>
          <a:prstGeom prst="rect">
            <a:avLst/>
          </a:prstGeom>
          <a:noFill/>
        </p:spPr>
        <p:txBody>
          <a:bodyPr wrap="square" rtlCol="0">
            <a:spAutoFit/>
          </a:bodyPr>
          <a:lstStyle/>
          <a:p>
            <a:r>
              <a:rPr lang="en-US" b="1" u="sng" dirty="0" smtClean="0"/>
              <a:t>Learning Objective</a:t>
            </a:r>
            <a:r>
              <a:rPr lang="en-US" b="1" dirty="0" smtClean="0"/>
              <a:t>:</a:t>
            </a:r>
          </a:p>
          <a:p>
            <a:endParaRPr lang="en-US" dirty="0" smtClean="0"/>
          </a:p>
          <a:p>
            <a:r>
              <a:rPr lang="en-US" dirty="0" smtClean="0"/>
              <a:t>Do you ask these questions before picking a fight?</a:t>
            </a:r>
          </a:p>
          <a:p>
            <a:endParaRPr lang="en-US" dirty="0"/>
          </a:p>
          <a:p>
            <a:r>
              <a:rPr lang="en-US" dirty="0" smtClean="0"/>
              <a:t>Does your leadership ask these questions before going to war?</a:t>
            </a:r>
          </a:p>
          <a:p>
            <a:endParaRPr lang="en-US" dirty="0"/>
          </a:p>
          <a:p>
            <a:r>
              <a:rPr lang="en-US" dirty="0" smtClean="0"/>
              <a:t>Are these questions ANSWERED before going to war?</a:t>
            </a:r>
            <a:endParaRPr lang="en-US" dirty="0"/>
          </a:p>
        </p:txBody>
      </p:sp>
    </p:spTree>
    <p:extLst>
      <p:ext uri="{BB962C8B-B14F-4D97-AF65-F5344CB8AC3E}">
        <p14:creationId xmlns:p14="http://schemas.microsoft.com/office/powerpoint/2010/main" val="744729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4343400"/>
            <a:ext cx="8229600" cy="2350532"/>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7200" y="3124200"/>
            <a:ext cx="8229600" cy="1219200"/>
          </a:xfrm>
          <a:prstGeom prst="rect">
            <a:avLst/>
          </a:prstGeom>
          <a:solidFill>
            <a:srgbClr val="E78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7200" y="2667000"/>
            <a:ext cx="82296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57200" y="1600200"/>
            <a:ext cx="8229600" cy="10668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1417638"/>
          </a:xfrm>
          <a:solidFill>
            <a:srgbClr val="FFFF00"/>
          </a:solidFill>
          <a:ln w="57150">
            <a:solidFill>
              <a:srgbClr val="FF0000"/>
            </a:solidFill>
          </a:ln>
        </p:spPr>
        <p:txBody>
          <a:bodyPr>
            <a:normAutofit/>
          </a:bodyPr>
          <a:lstStyle/>
          <a:p>
            <a:r>
              <a:rPr lang="en-US" b="1" dirty="0" smtClean="0"/>
              <a:t>7 Generations of Military Intelligence</a:t>
            </a:r>
            <a:endParaRPr lang="en-US" b="1" dirty="0"/>
          </a:p>
        </p:txBody>
      </p:sp>
      <p:sp>
        <p:nvSpPr>
          <p:cNvPr id="4" name="Rectangle 3"/>
          <p:cNvSpPr/>
          <p:nvPr/>
        </p:nvSpPr>
        <p:spPr>
          <a:xfrm>
            <a:off x="457200" y="1600200"/>
            <a:ext cx="8229600" cy="5105400"/>
          </a:xfrm>
          <a:prstGeom prst="rect">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533400" y="1800285"/>
            <a:ext cx="8049704" cy="4893647"/>
          </a:xfrm>
          <a:prstGeom prst="rect">
            <a:avLst/>
          </a:prstGeom>
          <a:noFill/>
          <a:ln>
            <a:noFill/>
          </a:ln>
        </p:spPr>
        <p:txBody>
          <a:bodyPr wrap="none" rtlCol="0">
            <a:spAutoFit/>
          </a:bodyPr>
          <a:lstStyle/>
          <a:p>
            <a:r>
              <a:rPr lang="en-US" sz="2400" dirty="0" smtClean="0"/>
              <a:t>1</a:t>
            </a:r>
            <a:r>
              <a:rPr lang="en-US" sz="2400" baseline="30000" dirty="0" smtClean="0"/>
              <a:t>st</a:t>
            </a:r>
            <a:r>
              <a:rPr lang="en-US" sz="2400" dirty="0" smtClean="0"/>
              <a:t> Generation	   Easy: Where is the opposing army?</a:t>
            </a:r>
          </a:p>
          <a:p>
            <a:r>
              <a:rPr lang="en-US" sz="2400" dirty="0" smtClean="0"/>
              <a:t>2</a:t>
            </a:r>
            <a:r>
              <a:rPr lang="en-US" sz="2400" baseline="30000" dirty="0" smtClean="0"/>
              <a:t>nd</a:t>
            </a:r>
            <a:r>
              <a:rPr lang="en-US" sz="2400" dirty="0" smtClean="0"/>
              <a:t> Generation   Easy: Where are the trenches?</a:t>
            </a:r>
          </a:p>
          <a:p>
            <a:endParaRPr lang="en-US" sz="800" dirty="0" smtClean="0"/>
          </a:p>
          <a:p>
            <a:r>
              <a:rPr lang="en-US" sz="2400" dirty="0" smtClean="0"/>
              <a:t>3</a:t>
            </a:r>
            <a:r>
              <a:rPr lang="en-US" sz="2400" baseline="30000" dirty="0" smtClean="0"/>
              <a:t>rd</a:t>
            </a:r>
            <a:r>
              <a:rPr lang="en-US" sz="2400" dirty="0" smtClean="0"/>
              <a:t> Generation    Moderate: How many with what where?</a:t>
            </a:r>
          </a:p>
          <a:p>
            <a:endParaRPr lang="en-US" sz="800" dirty="0" smtClean="0"/>
          </a:p>
          <a:p>
            <a:r>
              <a:rPr lang="en-US" sz="2400" dirty="0" smtClean="0"/>
              <a:t>4</a:t>
            </a:r>
            <a:r>
              <a:rPr lang="en-US" sz="2400" baseline="30000" dirty="0" smtClean="0"/>
              <a:t>th</a:t>
            </a:r>
            <a:r>
              <a:rPr lang="en-US" sz="2400" dirty="0" smtClean="0"/>
              <a:t> Generation	   Hard: Watch every non-state actor.</a:t>
            </a:r>
          </a:p>
          <a:p>
            <a:r>
              <a:rPr lang="en-US" sz="2400" dirty="0" smtClean="0"/>
              <a:t>5</a:t>
            </a:r>
            <a:r>
              <a:rPr lang="en-US" sz="2400" baseline="30000" dirty="0" smtClean="0"/>
              <a:t>th</a:t>
            </a:r>
            <a:r>
              <a:rPr lang="en-US" sz="2400" dirty="0" smtClean="0"/>
              <a:t> Generation	   Hard: Watch everything on the fly.</a:t>
            </a:r>
          </a:p>
          <a:p>
            <a:r>
              <a:rPr lang="en-US" sz="2400" dirty="0" smtClean="0"/>
              <a:t>6</a:t>
            </a:r>
            <a:r>
              <a:rPr lang="en-US" sz="2400" baseline="30000" dirty="0" smtClean="0"/>
              <a:t>th</a:t>
            </a:r>
            <a:r>
              <a:rPr lang="en-US" sz="2400" dirty="0" smtClean="0"/>
              <a:t> Generation	   Hard: Make sense of billions of bits.</a:t>
            </a:r>
          </a:p>
          <a:p>
            <a:endParaRPr lang="en-US" sz="800" dirty="0" smtClean="0"/>
          </a:p>
          <a:p>
            <a:r>
              <a:rPr lang="en-US" sz="2400" dirty="0" smtClean="0"/>
              <a:t>7</a:t>
            </a:r>
            <a:r>
              <a:rPr lang="en-US" sz="2400" baseline="30000" dirty="0" smtClean="0"/>
              <a:t>th</a:t>
            </a:r>
            <a:r>
              <a:rPr lang="en-US" sz="2400" dirty="0" smtClean="0"/>
              <a:t> Generation    Very Hard: 24/7, 33+ languages and get your</a:t>
            </a:r>
          </a:p>
          <a:p>
            <a:r>
              <a:rPr lang="en-US" sz="2400" dirty="0" smtClean="0"/>
              <a:t>		   own house in order. As soon as possible, 183 </a:t>
            </a:r>
          </a:p>
          <a:p>
            <a:r>
              <a:rPr lang="en-US" sz="2400" dirty="0"/>
              <a:t>	</a:t>
            </a:r>
            <a:r>
              <a:rPr lang="en-US" sz="2400" dirty="0" smtClean="0"/>
              <a:t>	   languages going back 200 years, then 400. Plot</a:t>
            </a:r>
          </a:p>
          <a:p>
            <a:r>
              <a:rPr lang="en-US" sz="2400" dirty="0"/>
              <a:t>	</a:t>
            </a:r>
            <a:r>
              <a:rPr lang="en-US" sz="2400" dirty="0" smtClean="0"/>
              <a:t>	   all this on a universally-accessible geospatial </a:t>
            </a:r>
          </a:p>
          <a:p>
            <a:r>
              <a:rPr lang="en-US" sz="2400" dirty="0"/>
              <a:t>	</a:t>
            </a:r>
            <a:r>
              <a:rPr lang="en-US" sz="2400" dirty="0" smtClean="0"/>
              <a:t>	   visualization and show the true costs of every</a:t>
            </a:r>
          </a:p>
          <a:p>
            <a:r>
              <a:rPr lang="en-US" sz="2400" dirty="0" smtClean="0"/>
              <a:t>		   product, process, service, and behavior.</a:t>
            </a:r>
            <a:endParaRPr lang="en-US" sz="2400" dirty="0"/>
          </a:p>
        </p:txBody>
      </p:sp>
    </p:spTree>
    <p:extLst>
      <p:ext uri="{BB962C8B-B14F-4D97-AF65-F5344CB8AC3E}">
        <p14:creationId xmlns:p14="http://schemas.microsoft.com/office/powerpoint/2010/main" val="1939101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FFFF00"/>
          </a:solidFill>
          <a:ln w="57150">
            <a:solidFill>
              <a:srgbClr val="FF0000"/>
            </a:solidFill>
          </a:ln>
        </p:spPr>
        <p:txBody>
          <a:bodyPr/>
          <a:lstStyle/>
          <a:p>
            <a:r>
              <a:rPr lang="en-US" b="1" dirty="0" smtClean="0"/>
              <a:t>Four Modern </a:t>
            </a:r>
            <a:r>
              <a:rPr lang="en-US" b="1" dirty="0" smtClean="0"/>
              <a:t>Threats </a:t>
            </a:r>
            <a:r>
              <a:rPr lang="en-US" b="1" dirty="0" smtClean="0"/>
              <a:t>to the State</a:t>
            </a:r>
            <a:endParaRPr lang="en-US"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463" y="1752600"/>
            <a:ext cx="8715375" cy="4562475"/>
          </a:xfrm>
          <a:prstGeom prst="rect">
            <a:avLst/>
          </a:prstGeom>
        </p:spPr>
      </p:pic>
    </p:spTree>
    <p:extLst>
      <p:ext uri="{BB962C8B-B14F-4D97-AF65-F5344CB8AC3E}">
        <p14:creationId xmlns:p14="http://schemas.microsoft.com/office/powerpoint/2010/main" val="557081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9" name="Rectangle 3"/>
          <p:cNvSpPr>
            <a:spLocks noGrp="1" noChangeArrowheads="1"/>
          </p:cNvSpPr>
          <p:nvPr>
            <p:ph type="clipArt" sz="half" idx="1"/>
          </p:nvPr>
        </p:nvSpPr>
        <p:spPr>
          <a:xfrm>
            <a:off x="304800" y="1981200"/>
            <a:ext cx="5181600" cy="4114800"/>
          </a:xfrm>
        </p:spPr>
      </p:sp>
      <p:pic>
        <p:nvPicPr>
          <p:cNvPr id="214020" name="Picture 4" descr="C:\My Documents\AAARCHIVE\My Documents\HTML Stash\World_pol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9144000" cy="5331023"/>
          </a:xfrm>
          <a:prstGeom prst="rect">
            <a:avLst/>
          </a:prstGeom>
          <a:noFill/>
          <a:extLst>
            <a:ext uri="{909E8E84-426E-40DD-AFC4-6F175D3DCCD1}">
              <a14:hiddenFill xmlns:a14="http://schemas.microsoft.com/office/drawing/2010/main">
                <a:solidFill>
                  <a:srgbClr val="FFFFFF"/>
                </a:solidFill>
              </a14:hiddenFill>
            </a:ext>
          </a:extLst>
        </p:spPr>
      </p:pic>
      <p:sp>
        <p:nvSpPr>
          <p:cNvPr id="214021" name="Freeform 5"/>
          <p:cNvSpPr>
            <a:spLocks/>
          </p:cNvSpPr>
          <p:nvPr/>
        </p:nvSpPr>
        <p:spPr bwMode="auto">
          <a:xfrm>
            <a:off x="1168400" y="2335213"/>
            <a:ext cx="1992313" cy="1027112"/>
          </a:xfrm>
          <a:custGeom>
            <a:avLst/>
            <a:gdLst>
              <a:gd name="T0" fmla="*/ 0 w 1255"/>
              <a:gd name="T1" fmla="*/ 148 h 647"/>
              <a:gd name="T2" fmla="*/ 34 w 1255"/>
              <a:gd name="T3" fmla="*/ 159 h 647"/>
              <a:gd name="T4" fmla="*/ 68 w 1255"/>
              <a:gd name="T5" fmla="*/ 182 h 647"/>
              <a:gd name="T6" fmla="*/ 90 w 1255"/>
              <a:gd name="T7" fmla="*/ 148 h 647"/>
              <a:gd name="T8" fmla="*/ 124 w 1255"/>
              <a:gd name="T9" fmla="*/ 136 h 647"/>
              <a:gd name="T10" fmla="*/ 305 w 1255"/>
              <a:gd name="T11" fmla="*/ 136 h 647"/>
              <a:gd name="T12" fmla="*/ 317 w 1255"/>
              <a:gd name="T13" fmla="*/ 238 h 647"/>
              <a:gd name="T14" fmla="*/ 271 w 1255"/>
              <a:gd name="T15" fmla="*/ 329 h 647"/>
              <a:gd name="T16" fmla="*/ 226 w 1255"/>
              <a:gd name="T17" fmla="*/ 431 h 647"/>
              <a:gd name="T18" fmla="*/ 249 w 1255"/>
              <a:gd name="T19" fmla="*/ 498 h 647"/>
              <a:gd name="T20" fmla="*/ 283 w 1255"/>
              <a:gd name="T21" fmla="*/ 510 h 647"/>
              <a:gd name="T22" fmla="*/ 396 w 1255"/>
              <a:gd name="T23" fmla="*/ 544 h 647"/>
              <a:gd name="T24" fmla="*/ 453 w 1255"/>
              <a:gd name="T25" fmla="*/ 589 h 647"/>
              <a:gd name="T26" fmla="*/ 509 w 1255"/>
              <a:gd name="T27" fmla="*/ 634 h 647"/>
              <a:gd name="T28" fmla="*/ 554 w 1255"/>
              <a:gd name="T29" fmla="*/ 589 h 647"/>
              <a:gd name="T30" fmla="*/ 588 w 1255"/>
              <a:gd name="T31" fmla="*/ 566 h 647"/>
              <a:gd name="T32" fmla="*/ 690 w 1255"/>
              <a:gd name="T33" fmla="*/ 578 h 647"/>
              <a:gd name="T34" fmla="*/ 724 w 1255"/>
              <a:gd name="T35" fmla="*/ 589 h 647"/>
              <a:gd name="T36" fmla="*/ 770 w 1255"/>
              <a:gd name="T37" fmla="*/ 612 h 647"/>
              <a:gd name="T38" fmla="*/ 837 w 1255"/>
              <a:gd name="T39" fmla="*/ 532 h 647"/>
              <a:gd name="T40" fmla="*/ 883 w 1255"/>
              <a:gd name="T41" fmla="*/ 465 h 647"/>
              <a:gd name="T42" fmla="*/ 917 w 1255"/>
              <a:gd name="T43" fmla="*/ 453 h 647"/>
              <a:gd name="T44" fmla="*/ 985 w 1255"/>
              <a:gd name="T45" fmla="*/ 408 h 647"/>
              <a:gd name="T46" fmla="*/ 1019 w 1255"/>
              <a:gd name="T47" fmla="*/ 385 h 647"/>
              <a:gd name="T48" fmla="*/ 1087 w 1255"/>
              <a:gd name="T49" fmla="*/ 363 h 647"/>
              <a:gd name="T50" fmla="*/ 1098 w 1255"/>
              <a:gd name="T51" fmla="*/ 306 h 647"/>
              <a:gd name="T52" fmla="*/ 1166 w 1255"/>
              <a:gd name="T53" fmla="*/ 283 h 647"/>
              <a:gd name="T54" fmla="*/ 1245 w 1255"/>
              <a:gd name="T55" fmla="*/ 272 h 647"/>
              <a:gd name="T56" fmla="*/ 1211 w 1255"/>
              <a:gd name="T57" fmla="*/ 204 h 647"/>
              <a:gd name="T58" fmla="*/ 1200 w 1255"/>
              <a:gd name="T59" fmla="*/ 170 h 647"/>
              <a:gd name="T60" fmla="*/ 1132 w 1255"/>
              <a:gd name="T61" fmla="*/ 159 h 647"/>
              <a:gd name="T62" fmla="*/ 1030 w 1255"/>
              <a:gd name="T63" fmla="*/ 136 h 647"/>
              <a:gd name="T64" fmla="*/ 928 w 1255"/>
              <a:gd name="T65" fmla="*/ 249 h 647"/>
              <a:gd name="T66" fmla="*/ 860 w 1255"/>
              <a:gd name="T67" fmla="*/ 204 h 647"/>
              <a:gd name="T68" fmla="*/ 826 w 1255"/>
              <a:gd name="T69" fmla="*/ 182 h 647"/>
              <a:gd name="T70" fmla="*/ 837 w 1255"/>
              <a:gd name="T71" fmla="*/ 148 h 647"/>
              <a:gd name="T72" fmla="*/ 871 w 1255"/>
              <a:gd name="T73" fmla="*/ 136 h 647"/>
              <a:gd name="T74" fmla="*/ 973 w 1255"/>
              <a:gd name="T75" fmla="*/ 80 h 647"/>
              <a:gd name="T76" fmla="*/ 1007 w 1255"/>
              <a:gd name="T77" fmla="*/ 91 h 647"/>
              <a:gd name="T78" fmla="*/ 1007 w 1255"/>
              <a:gd name="T79" fmla="*/ 23 h 647"/>
              <a:gd name="T80" fmla="*/ 339 w 1255"/>
              <a:gd name="T81" fmla="*/ 0 h 647"/>
              <a:gd name="T82" fmla="*/ 147 w 1255"/>
              <a:gd name="T83" fmla="*/ 46 h 647"/>
              <a:gd name="T84" fmla="*/ 79 w 1255"/>
              <a:gd name="T85" fmla="*/ 80 h 647"/>
              <a:gd name="T86" fmla="*/ 56 w 1255"/>
              <a:gd name="T87" fmla="*/ 125 h 647"/>
              <a:gd name="T88" fmla="*/ 22 w 1255"/>
              <a:gd name="T89" fmla="*/ 136 h 647"/>
              <a:gd name="T90" fmla="*/ 102 w 1255"/>
              <a:gd name="T91" fmla="*/ 193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5" h="647">
                <a:moveTo>
                  <a:pt x="0" y="148"/>
                </a:moveTo>
                <a:cubicBezTo>
                  <a:pt x="11" y="152"/>
                  <a:pt x="23" y="154"/>
                  <a:pt x="34" y="159"/>
                </a:cubicBezTo>
                <a:cubicBezTo>
                  <a:pt x="46" y="165"/>
                  <a:pt x="55" y="185"/>
                  <a:pt x="68" y="182"/>
                </a:cubicBezTo>
                <a:cubicBezTo>
                  <a:pt x="81" y="179"/>
                  <a:pt x="80" y="157"/>
                  <a:pt x="90" y="148"/>
                </a:cubicBezTo>
                <a:cubicBezTo>
                  <a:pt x="99" y="140"/>
                  <a:pt x="113" y="140"/>
                  <a:pt x="124" y="136"/>
                </a:cubicBezTo>
                <a:cubicBezTo>
                  <a:pt x="209" y="165"/>
                  <a:pt x="214" y="160"/>
                  <a:pt x="305" y="136"/>
                </a:cubicBezTo>
                <a:cubicBezTo>
                  <a:pt x="332" y="215"/>
                  <a:pt x="335" y="181"/>
                  <a:pt x="317" y="238"/>
                </a:cubicBezTo>
                <a:cubicBezTo>
                  <a:pt x="335" y="295"/>
                  <a:pt x="317" y="298"/>
                  <a:pt x="271" y="329"/>
                </a:cubicBezTo>
                <a:cubicBezTo>
                  <a:pt x="259" y="366"/>
                  <a:pt x="239" y="395"/>
                  <a:pt x="226" y="431"/>
                </a:cubicBezTo>
                <a:cubicBezTo>
                  <a:pt x="234" y="453"/>
                  <a:pt x="241" y="476"/>
                  <a:pt x="249" y="498"/>
                </a:cubicBezTo>
                <a:cubicBezTo>
                  <a:pt x="253" y="509"/>
                  <a:pt x="272" y="505"/>
                  <a:pt x="283" y="510"/>
                </a:cubicBezTo>
                <a:cubicBezTo>
                  <a:pt x="363" y="550"/>
                  <a:pt x="257" y="523"/>
                  <a:pt x="396" y="544"/>
                </a:cubicBezTo>
                <a:cubicBezTo>
                  <a:pt x="464" y="645"/>
                  <a:pt x="373" y="524"/>
                  <a:pt x="453" y="589"/>
                </a:cubicBezTo>
                <a:cubicBezTo>
                  <a:pt x="525" y="647"/>
                  <a:pt x="423" y="606"/>
                  <a:pt x="509" y="634"/>
                </a:cubicBezTo>
                <a:cubicBezTo>
                  <a:pt x="583" y="610"/>
                  <a:pt x="511" y="644"/>
                  <a:pt x="554" y="589"/>
                </a:cubicBezTo>
                <a:cubicBezTo>
                  <a:pt x="562" y="578"/>
                  <a:pt x="577" y="574"/>
                  <a:pt x="588" y="566"/>
                </a:cubicBezTo>
                <a:cubicBezTo>
                  <a:pt x="667" y="593"/>
                  <a:pt x="633" y="596"/>
                  <a:pt x="690" y="578"/>
                </a:cubicBezTo>
                <a:cubicBezTo>
                  <a:pt x="701" y="582"/>
                  <a:pt x="715" y="581"/>
                  <a:pt x="724" y="589"/>
                </a:cubicBezTo>
                <a:cubicBezTo>
                  <a:pt x="763" y="627"/>
                  <a:pt x="702" y="634"/>
                  <a:pt x="770" y="612"/>
                </a:cubicBezTo>
                <a:cubicBezTo>
                  <a:pt x="794" y="465"/>
                  <a:pt x="750" y="599"/>
                  <a:pt x="837" y="532"/>
                </a:cubicBezTo>
                <a:cubicBezTo>
                  <a:pt x="858" y="515"/>
                  <a:pt x="868" y="487"/>
                  <a:pt x="883" y="465"/>
                </a:cubicBezTo>
                <a:cubicBezTo>
                  <a:pt x="890" y="455"/>
                  <a:pt x="907" y="459"/>
                  <a:pt x="917" y="453"/>
                </a:cubicBezTo>
                <a:cubicBezTo>
                  <a:pt x="941" y="440"/>
                  <a:pt x="962" y="423"/>
                  <a:pt x="985" y="408"/>
                </a:cubicBezTo>
                <a:cubicBezTo>
                  <a:pt x="996" y="400"/>
                  <a:pt x="1006" y="389"/>
                  <a:pt x="1019" y="385"/>
                </a:cubicBezTo>
                <a:cubicBezTo>
                  <a:pt x="1042" y="378"/>
                  <a:pt x="1087" y="363"/>
                  <a:pt x="1087" y="363"/>
                </a:cubicBezTo>
                <a:cubicBezTo>
                  <a:pt x="1091" y="344"/>
                  <a:pt x="1084" y="320"/>
                  <a:pt x="1098" y="306"/>
                </a:cubicBezTo>
                <a:cubicBezTo>
                  <a:pt x="1115" y="289"/>
                  <a:pt x="1166" y="283"/>
                  <a:pt x="1166" y="283"/>
                </a:cubicBezTo>
                <a:cubicBezTo>
                  <a:pt x="1245" y="310"/>
                  <a:pt x="1227" y="329"/>
                  <a:pt x="1245" y="272"/>
                </a:cubicBezTo>
                <a:cubicBezTo>
                  <a:pt x="1217" y="187"/>
                  <a:pt x="1255" y="292"/>
                  <a:pt x="1211" y="204"/>
                </a:cubicBezTo>
                <a:cubicBezTo>
                  <a:pt x="1206" y="193"/>
                  <a:pt x="1210" y="176"/>
                  <a:pt x="1200" y="170"/>
                </a:cubicBezTo>
                <a:cubicBezTo>
                  <a:pt x="1180" y="159"/>
                  <a:pt x="1155" y="163"/>
                  <a:pt x="1132" y="159"/>
                </a:cubicBezTo>
                <a:cubicBezTo>
                  <a:pt x="1092" y="132"/>
                  <a:pt x="1077" y="121"/>
                  <a:pt x="1030" y="136"/>
                </a:cubicBezTo>
                <a:cubicBezTo>
                  <a:pt x="1006" y="212"/>
                  <a:pt x="998" y="232"/>
                  <a:pt x="928" y="249"/>
                </a:cubicBezTo>
                <a:cubicBezTo>
                  <a:pt x="908" y="188"/>
                  <a:pt x="933" y="230"/>
                  <a:pt x="860" y="204"/>
                </a:cubicBezTo>
                <a:cubicBezTo>
                  <a:pt x="847" y="199"/>
                  <a:pt x="837" y="189"/>
                  <a:pt x="826" y="182"/>
                </a:cubicBezTo>
                <a:cubicBezTo>
                  <a:pt x="830" y="171"/>
                  <a:pt x="829" y="157"/>
                  <a:pt x="837" y="148"/>
                </a:cubicBezTo>
                <a:cubicBezTo>
                  <a:pt x="845" y="139"/>
                  <a:pt x="860" y="141"/>
                  <a:pt x="871" y="136"/>
                </a:cubicBezTo>
                <a:cubicBezTo>
                  <a:pt x="905" y="119"/>
                  <a:pt x="941" y="101"/>
                  <a:pt x="973" y="80"/>
                </a:cubicBezTo>
                <a:cubicBezTo>
                  <a:pt x="984" y="84"/>
                  <a:pt x="996" y="96"/>
                  <a:pt x="1007" y="91"/>
                </a:cubicBezTo>
                <a:cubicBezTo>
                  <a:pt x="1034" y="77"/>
                  <a:pt x="1012" y="37"/>
                  <a:pt x="1007" y="23"/>
                </a:cubicBezTo>
                <a:cubicBezTo>
                  <a:pt x="785" y="59"/>
                  <a:pt x="560" y="23"/>
                  <a:pt x="339" y="0"/>
                </a:cubicBezTo>
                <a:cubicBezTo>
                  <a:pt x="281" y="8"/>
                  <a:pt x="199" y="12"/>
                  <a:pt x="147" y="46"/>
                </a:cubicBezTo>
                <a:cubicBezTo>
                  <a:pt x="103" y="75"/>
                  <a:pt x="126" y="64"/>
                  <a:pt x="79" y="80"/>
                </a:cubicBezTo>
                <a:cubicBezTo>
                  <a:pt x="71" y="95"/>
                  <a:pt x="68" y="113"/>
                  <a:pt x="56" y="125"/>
                </a:cubicBezTo>
                <a:cubicBezTo>
                  <a:pt x="48" y="133"/>
                  <a:pt x="27" y="125"/>
                  <a:pt x="22" y="136"/>
                </a:cubicBezTo>
                <a:cubicBezTo>
                  <a:pt x="2" y="177"/>
                  <a:pt x="80" y="193"/>
                  <a:pt x="102" y="193"/>
                </a:cubicBezTo>
              </a:path>
            </a:pathLst>
          </a:cu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22" name="Freeform 6"/>
          <p:cNvSpPr>
            <a:spLocks/>
          </p:cNvSpPr>
          <p:nvPr/>
        </p:nvSpPr>
        <p:spPr bwMode="auto">
          <a:xfrm>
            <a:off x="2946400" y="2108200"/>
            <a:ext cx="1177925" cy="450850"/>
          </a:xfrm>
          <a:custGeom>
            <a:avLst/>
            <a:gdLst>
              <a:gd name="T0" fmla="*/ 306 w 742"/>
              <a:gd name="T1" fmla="*/ 279 h 284"/>
              <a:gd name="T2" fmla="*/ 363 w 742"/>
              <a:gd name="T3" fmla="*/ 268 h 284"/>
              <a:gd name="T4" fmla="*/ 385 w 742"/>
              <a:gd name="T5" fmla="*/ 234 h 284"/>
              <a:gd name="T6" fmla="*/ 442 w 742"/>
              <a:gd name="T7" fmla="*/ 223 h 284"/>
              <a:gd name="T8" fmla="*/ 510 w 742"/>
              <a:gd name="T9" fmla="*/ 189 h 284"/>
              <a:gd name="T10" fmla="*/ 600 w 742"/>
              <a:gd name="T11" fmla="*/ 166 h 284"/>
              <a:gd name="T12" fmla="*/ 634 w 742"/>
              <a:gd name="T13" fmla="*/ 143 h 284"/>
              <a:gd name="T14" fmla="*/ 702 w 742"/>
              <a:gd name="T15" fmla="*/ 121 h 284"/>
              <a:gd name="T16" fmla="*/ 566 w 742"/>
              <a:gd name="T17" fmla="*/ 19 h 284"/>
              <a:gd name="T18" fmla="*/ 0 w 742"/>
              <a:gd name="T19" fmla="*/ 53 h 284"/>
              <a:gd name="T20" fmla="*/ 159 w 742"/>
              <a:gd name="T21" fmla="*/ 64 h 284"/>
              <a:gd name="T22" fmla="*/ 204 w 742"/>
              <a:gd name="T23" fmla="*/ 76 h 284"/>
              <a:gd name="T24" fmla="*/ 227 w 742"/>
              <a:gd name="T25" fmla="*/ 109 h 284"/>
              <a:gd name="T26" fmla="*/ 306 w 742"/>
              <a:gd name="T27" fmla="*/ 121 h 284"/>
              <a:gd name="T28" fmla="*/ 295 w 742"/>
              <a:gd name="T29" fmla="*/ 268 h 284"/>
              <a:gd name="T30" fmla="*/ 397 w 742"/>
              <a:gd name="T31" fmla="*/ 23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2" h="284">
                <a:moveTo>
                  <a:pt x="306" y="279"/>
                </a:moveTo>
                <a:cubicBezTo>
                  <a:pt x="325" y="275"/>
                  <a:pt x="346" y="278"/>
                  <a:pt x="363" y="268"/>
                </a:cubicBezTo>
                <a:cubicBezTo>
                  <a:pt x="375" y="261"/>
                  <a:pt x="373" y="241"/>
                  <a:pt x="385" y="234"/>
                </a:cubicBezTo>
                <a:cubicBezTo>
                  <a:pt x="402" y="224"/>
                  <a:pt x="423" y="228"/>
                  <a:pt x="442" y="223"/>
                </a:cubicBezTo>
                <a:cubicBezTo>
                  <a:pt x="493" y="210"/>
                  <a:pt x="461" y="214"/>
                  <a:pt x="510" y="189"/>
                </a:cubicBezTo>
                <a:cubicBezTo>
                  <a:pt x="537" y="176"/>
                  <a:pt x="572" y="171"/>
                  <a:pt x="600" y="166"/>
                </a:cubicBezTo>
                <a:cubicBezTo>
                  <a:pt x="611" y="158"/>
                  <a:pt x="621" y="149"/>
                  <a:pt x="634" y="143"/>
                </a:cubicBezTo>
                <a:cubicBezTo>
                  <a:pt x="656" y="133"/>
                  <a:pt x="702" y="121"/>
                  <a:pt x="702" y="121"/>
                </a:cubicBezTo>
                <a:cubicBezTo>
                  <a:pt x="742" y="9"/>
                  <a:pt x="650" y="28"/>
                  <a:pt x="566" y="19"/>
                </a:cubicBezTo>
                <a:cubicBezTo>
                  <a:pt x="445" y="22"/>
                  <a:pt x="165" y="0"/>
                  <a:pt x="0" y="53"/>
                </a:cubicBezTo>
                <a:cubicBezTo>
                  <a:pt x="50" y="126"/>
                  <a:pt x="88" y="89"/>
                  <a:pt x="159" y="64"/>
                </a:cubicBezTo>
                <a:cubicBezTo>
                  <a:pt x="174" y="68"/>
                  <a:pt x="191" y="67"/>
                  <a:pt x="204" y="76"/>
                </a:cubicBezTo>
                <a:cubicBezTo>
                  <a:pt x="215" y="83"/>
                  <a:pt x="215" y="104"/>
                  <a:pt x="227" y="109"/>
                </a:cubicBezTo>
                <a:cubicBezTo>
                  <a:pt x="251" y="120"/>
                  <a:pt x="280" y="117"/>
                  <a:pt x="306" y="121"/>
                </a:cubicBezTo>
                <a:cubicBezTo>
                  <a:pt x="296" y="181"/>
                  <a:pt x="280" y="211"/>
                  <a:pt x="295" y="268"/>
                </a:cubicBezTo>
                <a:cubicBezTo>
                  <a:pt x="394" y="256"/>
                  <a:pt x="371" y="284"/>
                  <a:pt x="397" y="234"/>
                </a:cubicBezTo>
              </a:path>
            </a:pathLst>
          </a:custGeom>
          <a:solidFill>
            <a:srgbClr val="33CC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23" name="Freeform 7"/>
          <p:cNvSpPr>
            <a:spLocks/>
          </p:cNvSpPr>
          <p:nvPr/>
        </p:nvSpPr>
        <p:spPr bwMode="auto">
          <a:xfrm>
            <a:off x="4783138" y="2125663"/>
            <a:ext cx="2890837" cy="893762"/>
          </a:xfrm>
          <a:custGeom>
            <a:avLst/>
            <a:gdLst>
              <a:gd name="T0" fmla="*/ 21 w 1821"/>
              <a:gd name="T1" fmla="*/ 121 h 563"/>
              <a:gd name="T2" fmla="*/ 66 w 1821"/>
              <a:gd name="T3" fmla="*/ 268 h 563"/>
              <a:gd name="T4" fmla="*/ 32 w 1821"/>
              <a:gd name="T5" fmla="*/ 359 h 563"/>
              <a:gd name="T6" fmla="*/ 111 w 1821"/>
              <a:gd name="T7" fmla="*/ 393 h 563"/>
              <a:gd name="T8" fmla="*/ 236 w 1821"/>
              <a:gd name="T9" fmla="*/ 438 h 563"/>
              <a:gd name="T10" fmla="*/ 236 w 1821"/>
              <a:gd name="T11" fmla="*/ 506 h 563"/>
              <a:gd name="T12" fmla="*/ 304 w 1821"/>
              <a:gd name="T13" fmla="*/ 529 h 563"/>
              <a:gd name="T14" fmla="*/ 338 w 1821"/>
              <a:gd name="T15" fmla="*/ 517 h 563"/>
              <a:gd name="T16" fmla="*/ 372 w 1821"/>
              <a:gd name="T17" fmla="*/ 415 h 563"/>
              <a:gd name="T18" fmla="*/ 406 w 1821"/>
              <a:gd name="T19" fmla="*/ 427 h 563"/>
              <a:gd name="T20" fmla="*/ 474 w 1821"/>
              <a:gd name="T21" fmla="*/ 404 h 563"/>
              <a:gd name="T22" fmla="*/ 496 w 1821"/>
              <a:gd name="T23" fmla="*/ 370 h 563"/>
              <a:gd name="T24" fmla="*/ 564 w 1821"/>
              <a:gd name="T25" fmla="*/ 347 h 563"/>
              <a:gd name="T26" fmla="*/ 723 w 1821"/>
              <a:gd name="T27" fmla="*/ 393 h 563"/>
              <a:gd name="T28" fmla="*/ 870 w 1821"/>
              <a:gd name="T29" fmla="*/ 449 h 563"/>
              <a:gd name="T30" fmla="*/ 994 w 1821"/>
              <a:gd name="T31" fmla="*/ 404 h 563"/>
              <a:gd name="T32" fmla="*/ 1300 w 1821"/>
              <a:gd name="T33" fmla="*/ 381 h 563"/>
              <a:gd name="T34" fmla="*/ 1458 w 1821"/>
              <a:gd name="T35" fmla="*/ 449 h 563"/>
              <a:gd name="T36" fmla="*/ 1504 w 1821"/>
              <a:gd name="T37" fmla="*/ 563 h 563"/>
              <a:gd name="T38" fmla="*/ 1538 w 1821"/>
              <a:gd name="T39" fmla="*/ 551 h 563"/>
              <a:gd name="T40" fmla="*/ 1560 w 1821"/>
              <a:gd name="T41" fmla="*/ 483 h 563"/>
              <a:gd name="T42" fmla="*/ 1583 w 1821"/>
              <a:gd name="T43" fmla="*/ 449 h 563"/>
              <a:gd name="T44" fmla="*/ 1447 w 1821"/>
              <a:gd name="T45" fmla="*/ 370 h 563"/>
              <a:gd name="T46" fmla="*/ 1424 w 1821"/>
              <a:gd name="T47" fmla="*/ 336 h 563"/>
              <a:gd name="T48" fmla="*/ 1470 w 1821"/>
              <a:gd name="T49" fmla="*/ 291 h 563"/>
              <a:gd name="T50" fmla="*/ 1606 w 1821"/>
              <a:gd name="T51" fmla="*/ 280 h 563"/>
              <a:gd name="T52" fmla="*/ 1651 w 1821"/>
              <a:gd name="T53" fmla="*/ 268 h 563"/>
              <a:gd name="T54" fmla="*/ 1685 w 1821"/>
              <a:gd name="T55" fmla="*/ 336 h 563"/>
              <a:gd name="T56" fmla="*/ 1719 w 1821"/>
              <a:gd name="T57" fmla="*/ 347 h 563"/>
              <a:gd name="T58" fmla="*/ 1775 w 1821"/>
              <a:gd name="T59" fmla="*/ 404 h 563"/>
              <a:gd name="T60" fmla="*/ 1787 w 1821"/>
              <a:gd name="T61" fmla="*/ 370 h 563"/>
              <a:gd name="T62" fmla="*/ 1730 w 1821"/>
              <a:gd name="T63" fmla="*/ 314 h 563"/>
              <a:gd name="T64" fmla="*/ 1821 w 1821"/>
              <a:gd name="T65" fmla="*/ 257 h 563"/>
              <a:gd name="T66" fmla="*/ 1402 w 1821"/>
              <a:gd name="T67" fmla="*/ 144 h 563"/>
              <a:gd name="T68" fmla="*/ 1209 w 1821"/>
              <a:gd name="T69" fmla="*/ 110 h 563"/>
              <a:gd name="T70" fmla="*/ 1175 w 1821"/>
              <a:gd name="T71" fmla="*/ 87 h 563"/>
              <a:gd name="T72" fmla="*/ 1187 w 1821"/>
              <a:gd name="T73" fmla="*/ 121 h 563"/>
              <a:gd name="T74" fmla="*/ 813 w 1821"/>
              <a:gd name="T75" fmla="*/ 76 h 563"/>
              <a:gd name="T76" fmla="*/ 632 w 1821"/>
              <a:gd name="T77" fmla="*/ 42 h 563"/>
              <a:gd name="T78" fmla="*/ 666 w 1821"/>
              <a:gd name="T79" fmla="*/ 76 h 563"/>
              <a:gd name="T80" fmla="*/ 519 w 1821"/>
              <a:gd name="T81" fmla="*/ 121 h 563"/>
              <a:gd name="T82" fmla="*/ 485 w 1821"/>
              <a:gd name="T83" fmla="*/ 110 h 563"/>
              <a:gd name="T84" fmla="*/ 451 w 1821"/>
              <a:gd name="T85" fmla="*/ 144 h 563"/>
              <a:gd name="T86" fmla="*/ 417 w 1821"/>
              <a:gd name="T87" fmla="*/ 155 h 563"/>
              <a:gd name="T88" fmla="*/ 338 w 1821"/>
              <a:gd name="T89" fmla="*/ 98 h 563"/>
              <a:gd name="T90" fmla="*/ 372 w 1821"/>
              <a:gd name="T91" fmla="*/ 87 h 563"/>
              <a:gd name="T92" fmla="*/ 338 w 1821"/>
              <a:gd name="T93" fmla="*/ 65 h 563"/>
              <a:gd name="T94" fmla="*/ 326 w 1821"/>
              <a:gd name="T95" fmla="*/ 144 h 563"/>
              <a:gd name="T96" fmla="*/ 213 w 1821"/>
              <a:gd name="T97" fmla="*/ 200 h 563"/>
              <a:gd name="T98" fmla="*/ 111 w 1821"/>
              <a:gd name="T99" fmla="*/ 223 h 563"/>
              <a:gd name="T100" fmla="*/ 89 w 1821"/>
              <a:gd name="T101" fmla="*/ 144 h 563"/>
              <a:gd name="T102" fmla="*/ 21 w 1821"/>
              <a:gd name="T103" fmla="*/ 121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21" h="563">
                <a:moveTo>
                  <a:pt x="21" y="121"/>
                </a:moveTo>
                <a:cubicBezTo>
                  <a:pt x="0" y="180"/>
                  <a:pt x="24" y="226"/>
                  <a:pt x="66" y="268"/>
                </a:cubicBezTo>
                <a:cubicBezTo>
                  <a:pt x="83" y="321"/>
                  <a:pt x="89" y="339"/>
                  <a:pt x="32" y="359"/>
                </a:cubicBezTo>
                <a:cubicBezTo>
                  <a:pt x="50" y="413"/>
                  <a:pt x="59" y="410"/>
                  <a:pt x="111" y="393"/>
                </a:cubicBezTo>
                <a:cubicBezTo>
                  <a:pt x="163" y="403"/>
                  <a:pt x="193" y="409"/>
                  <a:pt x="236" y="438"/>
                </a:cubicBezTo>
                <a:cubicBezTo>
                  <a:pt x="230" y="455"/>
                  <a:pt x="212" y="489"/>
                  <a:pt x="236" y="506"/>
                </a:cubicBezTo>
                <a:cubicBezTo>
                  <a:pt x="255" y="520"/>
                  <a:pt x="304" y="529"/>
                  <a:pt x="304" y="529"/>
                </a:cubicBezTo>
                <a:cubicBezTo>
                  <a:pt x="315" y="525"/>
                  <a:pt x="335" y="529"/>
                  <a:pt x="338" y="517"/>
                </a:cubicBezTo>
                <a:cubicBezTo>
                  <a:pt x="358" y="435"/>
                  <a:pt x="252" y="385"/>
                  <a:pt x="372" y="415"/>
                </a:cubicBezTo>
                <a:cubicBezTo>
                  <a:pt x="384" y="418"/>
                  <a:pt x="395" y="423"/>
                  <a:pt x="406" y="427"/>
                </a:cubicBezTo>
                <a:cubicBezTo>
                  <a:pt x="429" y="419"/>
                  <a:pt x="461" y="424"/>
                  <a:pt x="474" y="404"/>
                </a:cubicBezTo>
                <a:cubicBezTo>
                  <a:pt x="481" y="393"/>
                  <a:pt x="485" y="377"/>
                  <a:pt x="496" y="370"/>
                </a:cubicBezTo>
                <a:cubicBezTo>
                  <a:pt x="516" y="357"/>
                  <a:pt x="564" y="347"/>
                  <a:pt x="564" y="347"/>
                </a:cubicBezTo>
                <a:cubicBezTo>
                  <a:pt x="648" y="360"/>
                  <a:pt x="654" y="359"/>
                  <a:pt x="723" y="393"/>
                </a:cubicBezTo>
                <a:cubicBezTo>
                  <a:pt x="772" y="418"/>
                  <a:pt x="822" y="418"/>
                  <a:pt x="870" y="449"/>
                </a:cubicBezTo>
                <a:cubicBezTo>
                  <a:pt x="922" y="439"/>
                  <a:pt x="951" y="433"/>
                  <a:pt x="994" y="404"/>
                </a:cubicBezTo>
                <a:cubicBezTo>
                  <a:pt x="1096" y="410"/>
                  <a:pt x="1210" y="442"/>
                  <a:pt x="1300" y="381"/>
                </a:cubicBezTo>
                <a:cubicBezTo>
                  <a:pt x="1360" y="397"/>
                  <a:pt x="1403" y="422"/>
                  <a:pt x="1458" y="449"/>
                </a:cubicBezTo>
                <a:cubicBezTo>
                  <a:pt x="1484" y="488"/>
                  <a:pt x="1492" y="518"/>
                  <a:pt x="1504" y="563"/>
                </a:cubicBezTo>
                <a:cubicBezTo>
                  <a:pt x="1515" y="559"/>
                  <a:pt x="1531" y="561"/>
                  <a:pt x="1538" y="551"/>
                </a:cubicBezTo>
                <a:cubicBezTo>
                  <a:pt x="1552" y="531"/>
                  <a:pt x="1547" y="503"/>
                  <a:pt x="1560" y="483"/>
                </a:cubicBezTo>
                <a:cubicBezTo>
                  <a:pt x="1568" y="472"/>
                  <a:pt x="1575" y="460"/>
                  <a:pt x="1583" y="449"/>
                </a:cubicBezTo>
                <a:cubicBezTo>
                  <a:pt x="1536" y="418"/>
                  <a:pt x="1499" y="387"/>
                  <a:pt x="1447" y="370"/>
                </a:cubicBezTo>
                <a:cubicBezTo>
                  <a:pt x="1439" y="359"/>
                  <a:pt x="1426" y="350"/>
                  <a:pt x="1424" y="336"/>
                </a:cubicBezTo>
                <a:cubicBezTo>
                  <a:pt x="1419" y="302"/>
                  <a:pt x="1446" y="294"/>
                  <a:pt x="1470" y="291"/>
                </a:cubicBezTo>
                <a:cubicBezTo>
                  <a:pt x="1515" y="285"/>
                  <a:pt x="1561" y="284"/>
                  <a:pt x="1606" y="280"/>
                </a:cubicBezTo>
                <a:cubicBezTo>
                  <a:pt x="1621" y="276"/>
                  <a:pt x="1636" y="263"/>
                  <a:pt x="1651" y="268"/>
                </a:cubicBezTo>
                <a:cubicBezTo>
                  <a:pt x="1679" y="277"/>
                  <a:pt x="1669" y="320"/>
                  <a:pt x="1685" y="336"/>
                </a:cubicBezTo>
                <a:cubicBezTo>
                  <a:pt x="1694" y="344"/>
                  <a:pt x="1708" y="343"/>
                  <a:pt x="1719" y="347"/>
                </a:cubicBezTo>
                <a:cubicBezTo>
                  <a:pt x="1726" y="357"/>
                  <a:pt x="1753" y="409"/>
                  <a:pt x="1775" y="404"/>
                </a:cubicBezTo>
                <a:cubicBezTo>
                  <a:pt x="1787" y="401"/>
                  <a:pt x="1783" y="381"/>
                  <a:pt x="1787" y="370"/>
                </a:cubicBezTo>
                <a:cubicBezTo>
                  <a:pt x="1773" y="361"/>
                  <a:pt x="1730" y="337"/>
                  <a:pt x="1730" y="314"/>
                </a:cubicBezTo>
                <a:cubicBezTo>
                  <a:pt x="1730" y="278"/>
                  <a:pt x="1821" y="257"/>
                  <a:pt x="1821" y="257"/>
                </a:cubicBezTo>
                <a:cubicBezTo>
                  <a:pt x="1729" y="120"/>
                  <a:pt x="1545" y="150"/>
                  <a:pt x="1402" y="144"/>
                </a:cubicBezTo>
                <a:cubicBezTo>
                  <a:pt x="1335" y="126"/>
                  <a:pt x="1279" y="118"/>
                  <a:pt x="1209" y="110"/>
                </a:cubicBezTo>
                <a:cubicBezTo>
                  <a:pt x="1198" y="102"/>
                  <a:pt x="1187" y="81"/>
                  <a:pt x="1175" y="87"/>
                </a:cubicBezTo>
                <a:cubicBezTo>
                  <a:pt x="1164" y="92"/>
                  <a:pt x="1199" y="119"/>
                  <a:pt x="1187" y="121"/>
                </a:cubicBezTo>
                <a:cubicBezTo>
                  <a:pt x="1091" y="136"/>
                  <a:pt x="916" y="96"/>
                  <a:pt x="813" y="76"/>
                </a:cubicBezTo>
                <a:cubicBezTo>
                  <a:pt x="781" y="70"/>
                  <a:pt x="501" y="0"/>
                  <a:pt x="632" y="42"/>
                </a:cubicBezTo>
                <a:cubicBezTo>
                  <a:pt x="643" y="53"/>
                  <a:pt x="674" y="62"/>
                  <a:pt x="666" y="76"/>
                </a:cubicBezTo>
                <a:cubicBezTo>
                  <a:pt x="663" y="81"/>
                  <a:pt x="532" y="117"/>
                  <a:pt x="519" y="121"/>
                </a:cubicBezTo>
                <a:cubicBezTo>
                  <a:pt x="508" y="117"/>
                  <a:pt x="496" y="106"/>
                  <a:pt x="485" y="110"/>
                </a:cubicBezTo>
                <a:cubicBezTo>
                  <a:pt x="470" y="115"/>
                  <a:pt x="464" y="135"/>
                  <a:pt x="451" y="144"/>
                </a:cubicBezTo>
                <a:cubicBezTo>
                  <a:pt x="441" y="151"/>
                  <a:pt x="428" y="151"/>
                  <a:pt x="417" y="155"/>
                </a:cubicBezTo>
                <a:cubicBezTo>
                  <a:pt x="402" y="151"/>
                  <a:pt x="282" y="153"/>
                  <a:pt x="338" y="98"/>
                </a:cubicBezTo>
                <a:cubicBezTo>
                  <a:pt x="347" y="90"/>
                  <a:pt x="361" y="91"/>
                  <a:pt x="372" y="87"/>
                </a:cubicBezTo>
                <a:cubicBezTo>
                  <a:pt x="361" y="80"/>
                  <a:pt x="351" y="62"/>
                  <a:pt x="338" y="65"/>
                </a:cubicBezTo>
                <a:cubicBezTo>
                  <a:pt x="297" y="73"/>
                  <a:pt x="323" y="130"/>
                  <a:pt x="326" y="144"/>
                </a:cubicBezTo>
                <a:cubicBezTo>
                  <a:pt x="245" y="198"/>
                  <a:pt x="284" y="183"/>
                  <a:pt x="213" y="200"/>
                </a:cubicBezTo>
                <a:cubicBezTo>
                  <a:pt x="173" y="227"/>
                  <a:pt x="158" y="238"/>
                  <a:pt x="111" y="223"/>
                </a:cubicBezTo>
                <a:cubicBezTo>
                  <a:pt x="163" y="171"/>
                  <a:pt x="160" y="161"/>
                  <a:pt x="89" y="144"/>
                </a:cubicBezTo>
                <a:cubicBezTo>
                  <a:pt x="10" y="157"/>
                  <a:pt x="21" y="178"/>
                  <a:pt x="21" y="121"/>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24" name="Freeform 8"/>
          <p:cNvSpPr>
            <a:spLocks/>
          </p:cNvSpPr>
          <p:nvPr/>
        </p:nvSpPr>
        <p:spPr bwMode="auto">
          <a:xfrm>
            <a:off x="1519238" y="3054350"/>
            <a:ext cx="708025" cy="590550"/>
          </a:xfrm>
          <a:custGeom>
            <a:avLst/>
            <a:gdLst>
              <a:gd name="T0" fmla="*/ 17 w 446"/>
              <a:gd name="T1" fmla="*/ 0 h 372"/>
              <a:gd name="T2" fmla="*/ 84 w 446"/>
              <a:gd name="T3" fmla="*/ 227 h 372"/>
              <a:gd name="T4" fmla="*/ 73 w 446"/>
              <a:gd name="T5" fmla="*/ 181 h 372"/>
              <a:gd name="T6" fmla="*/ 62 w 446"/>
              <a:gd name="T7" fmla="*/ 147 h 372"/>
              <a:gd name="T8" fmla="*/ 96 w 446"/>
              <a:gd name="T9" fmla="*/ 159 h 372"/>
              <a:gd name="T10" fmla="*/ 107 w 446"/>
              <a:gd name="T11" fmla="*/ 193 h 372"/>
              <a:gd name="T12" fmla="*/ 141 w 446"/>
              <a:gd name="T13" fmla="*/ 215 h 372"/>
              <a:gd name="T14" fmla="*/ 198 w 446"/>
              <a:gd name="T15" fmla="*/ 294 h 372"/>
              <a:gd name="T16" fmla="*/ 220 w 446"/>
              <a:gd name="T17" fmla="*/ 328 h 372"/>
              <a:gd name="T18" fmla="*/ 356 w 446"/>
              <a:gd name="T19" fmla="*/ 362 h 372"/>
              <a:gd name="T20" fmla="*/ 390 w 446"/>
              <a:gd name="T21" fmla="*/ 317 h 372"/>
              <a:gd name="T22" fmla="*/ 413 w 446"/>
              <a:gd name="T23" fmla="*/ 283 h 372"/>
              <a:gd name="T24" fmla="*/ 424 w 446"/>
              <a:gd name="T25" fmla="*/ 249 h 372"/>
              <a:gd name="T26" fmla="*/ 390 w 446"/>
              <a:gd name="T27" fmla="*/ 238 h 372"/>
              <a:gd name="T28" fmla="*/ 379 w 446"/>
              <a:gd name="T29" fmla="*/ 272 h 372"/>
              <a:gd name="T30" fmla="*/ 345 w 446"/>
              <a:gd name="T31" fmla="*/ 294 h 372"/>
              <a:gd name="T32" fmla="*/ 311 w 446"/>
              <a:gd name="T33" fmla="*/ 283 h 372"/>
              <a:gd name="T34" fmla="*/ 288 w 446"/>
              <a:gd name="T35" fmla="*/ 215 h 372"/>
              <a:gd name="T36" fmla="*/ 277 w 446"/>
              <a:gd name="T37" fmla="*/ 181 h 372"/>
              <a:gd name="T38" fmla="*/ 141 w 446"/>
              <a:gd name="T39" fmla="*/ 102 h 372"/>
              <a:gd name="T40" fmla="*/ 107 w 446"/>
              <a:gd name="T41" fmla="*/ 79 h 372"/>
              <a:gd name="T42" fmla="*/ 5 w 446"/>
              <a:gd name="T43" fmla="*/ 45 h 372"/>
              <a:gd name="T44" fmla="*/ 17 w 446"/>
              <a:gd name="T4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6" h="372">
                <a:moveTo>
                  <a:pt x="17" y="0"/>
                </a:moveTo>
                <a:cubicBezTo>
                  <a:pt x="30" y="80"/>
                  <a:pt x="40" y="158"/>
                  <a:pt x="84" y="227"/>
                </a:cubicBezTo>
                <a:cubicBezTo>
                  <a:pt x="80" y="212"/>
                  <a:pt x="77" y="196"/>
                  <a:pt x="73" y="181"/>
                </a:cubicBezTo>
                <a:cubicBezTo>
                  <a:pt x="70" y="170"/>
                  <a:pt x="53" y="155"/>
                  <a:pt x="62" y="147"/>
                </a:cubicBezTo>
                <a:cubicBezTo>
                  <a:pt x="71" y="139"/>
                  <a:pt x="85" y="155"/>
                  <a:pt x="96" y="159"/>
                </a:cubicBezTo>
                <a:cubicBezTo>
                  <a:pt x="100" y="170"/>
                  <a:pt x="100" y="184"/>
                  <a:pt x="107" y="193"/>
                </a:cubicBezTo>
                <a:cubicBezTo>
                  <a:pt x="115" y="204"/>
                  <a:pt x="134" y="204"/>
                  <a:pt x="141" y="215"/>
                </a:cubicBezTo>
                <a:cubicBezTo>
                  <a:pt x="197" y="304"/>
                  <a:pt x="127" y="271"/>
                  <a:pt x="198" y="294"/>
                </a:cubicBezTo>
                <a:cubicBezTo>
                  <a:pt x="205" y="305"/>
                  <a:pt x="208" y="321"/>
                  <a:pt x="220" y="328"/>
                </a:cubicBezTo>
                <a:cubicBezTo>
                  <a:pt x="244" y="342"/>
                  <a:pt x="323" y="351"/>
                  <a:pt x="356" y="362"/>
                </a:cubicBezTo>
                <a:cubicBezTo>
                  <a:pt x="446" y="340"/>
                  <a:pt x="380" y="372"/>
                  <a:pt x="390" y="317"/>
                </a:cubicBezTo>
                <a:cubicBezTo>
                  <a:pt x="392" y="304"/>
                  <a:pt x="405" y="294"/>
                  <a:pt x="413" y="283"/>
                </a:cubicBezTo>
                <a:cubicBezTo>
                  <a:pt x="417" y="272"/>
                  <a:pt x="429" y="260"/>
                  <a:pt x="424" y="249"/>
                </a:cubicBezTo>
                <a:cubicBezTo>
                  <a:pt x="419" y="238"/>
                  <a:pt x="401" y="233"/>
                  <a:pt x="390" y="238"/>
                </a:cubicBezTo>
                <a:cubicBezTo>
                  <a:pt x="379" y="243"/>
                  <a:pt x="386" y="263"/>
                  <a:pt x="379" y="272"/>
                </a:cubicBezTo>
                <a:cubicBezTo>
                  <a:pt x="371" y="283"/>
                  <a:pt x="356" y="287"/>
                  <a:pt x="345" y="294"/>
                </a:cubicBezTo>
                <a:cubicBezTo>
                  <a:pt x="334" y="290"/>
                  <a:pt x="318" y="293"/>
                  <a:pt x="311" y="283"/>
                </a:cubicBezTo>
                <a:cubicBezTo>
                  <a:pt x="297" y="264"/>
                  <a:pt x="296" y="238"/>
                  <a:pt x="288" y="215"/>
                </a:cubicBezTo>
                <a:cubicBezTo>
                  <a:pt x="284" y="204"/>
                  <a:pt x="287" y="188"/>
                  <a:pt x="277" y="181"/>
                </a:cubicBezTo>
                <a:cubicBezTo>
                  <a:pt x="230" y="150"/>
                  <a:pt x="193" y="119"/>
                  <a:pt x="141" y="102"/>
                </a:cubicBezTo>
                <a:cubicBezTo>
                  <a:pt x="130" y="94"/>
                  <a:pt x="120" y="83"/>
                  <a:pt x="107" y="79"/>
                </a:cubicBezTo>
                <a:cubicBezTo>
                  <a:pt x="98" y="76"/>
                  <a:pt x="15" y="75"/>
                  <a:pt x="5" y="45"/>
                </a:cubicBezTo>
                <a:cubicBezTo>
                  <a:pt x="0" y="30"/>
                  <a:pt x="13" y="15"/>
                  <a:pt x="17" y="0"/>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25" name="Freeform 9"/>
          <p:cNvSpPr>
            <a:spLocks/>
          </p:cNvSpPr>
          <p:nvPr/>
        </p:nvSpPr>
        <p:spPr bwMode="auto">
          <a:xfrm>
            <a:off x="2243138" y="3352800"/>
            <a:ext cx="346075" cy="133350"/>
          </a:xfrm>
          <a:custGeom>
            <a:avLst/>
            <a:gdLst>
              <a:gd name="T0" fmla="*/ 27 w 218"/>
              <a:gd name="T1" fmla="*/ 0 h 84"/>
              <a:gd name="T2" fmla="*/ 149 w 218"/>
              <a:gd name="T3" fmla="*/ 39 h 84"/>
              <a:gd name="T4" fmla="*/ 172 w 218"/>
              <a:gd name="T5" fmla="*/ 73 h 84"/>
              <a:gd name="T6" fmla="*/ 206 w 218"/>
              <a:gd name="T7" fmla="*/ 84 h 84"/>
              <a:gd name="T8" fmla="*/ 115 w 218"/>
              <a:gd name="T9" fmla="*/ 73 h 84"/>
              <a:gd name="T10" fmla="*/ 81 w 218"/>
              <a:gd name="T11" fmla="*/ 50 h 84"/>
              <a:gd name="T12" fmla="*/ 27 w 218"/>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18" h="84">
                <a:moveTo>
                  <a:pt x="27" y="0"/>
                </a:moveTo>
                <a:cubicBezTo>
                  <a:pt x="67" y="15"/>
                  <a:pt x="108" y="25"/>
                  <a:pt x="149" y="39"/>
                </a:cubicBezTo>
                <a:cubicBezTo>
                  <a:pt x="157" y="50"/>
                  <a:pt x="161" y="65"/>
                  <a:pt x="172" y="73"/>
                </a:cubicBezTo>
                <a:cubicBezTo>
                  <a:pt x="181" y="80"/>
                  <a:pt x="218" y="84"/>
                  <a:pt x="206" y="84"/>
                </a:cubicBezTo>
                <a:cubicBezTo>
                  <a:pt x="175" y="84"/>
                  <a:pt x="145" y="77"/>
                  <a:pt x="115" y="73"/>
                </a:cubicBezTo>
                <a:cubicBezTo>
                  <a:pt x="104" y="65"/>
                  <a:pt x="93" y="56"/>
                  <a:pt x="81" y="50"/>
                </a:cubicBezTo>
                <a:cubicBezTo>
                  <a:pt x="7" y="17"/>
                  <a:pt x="0" y="51"/>
                  <a:pt x="27" y="0"/>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26" name="Freeform 10"/>
          <p:cNvSpPr>
            <a:spLocks/>
          </p:cNvSpPr>
          <p:nvPr/>
        </p:nvSpPr>
        <p:spPr bwMode="auto">
          <a:xfrm>
            <a:off x="2452688" y="3462338"/>
            <a:ext cx="180975" cy="117475"/>
          </a:xfrm>
          <a:custGeom>
            <a:avLst/>
            <a:gdLst>
              <a:gd name="T0" fmla="*/ 51 w 114"/>
              <a:gd name="T1" fmla="*/ 15 h 74"/>
              <a:gd name="T2" fmla="*/ 85 w 114"/>
              <a:gd name="T3" fmla="*/ 4 h 74"/>
              <a:gd name="T4" fmla="*/ 108 w 114"/>
              <a:gd name="T5" fmla="*/ 37 h 74"/>
              <a:gd name="T6" fmla="*/ 62 w 114"/>
              <a:gd name="T7" fmla="*/ 49 h 74"/>
              <a:gd name="T8" fmla="*/ 28 w 114"/>
              <a:gd name="T9" fmla="*/ 71 h 74"/>
              <a:gd name="T10" fmla="*/ 6 w 114"/>
              <a:gd name="T11" fmla="*/ 37 h 74"/>
              <a:gd name="T12" fmla="*/ 51 w 114"/>
              <a:gd name="T13" fmla="*/ 26 h 74"/>
              <a:gd name="T14" fmla="*/ 51 w 114"/>
              <a:gd name="T15" fmla="*/ 15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74">
                <a:moveTo>
                  <a:pt x="51" y="15"/>
                </a:moveTo>
                <a:cubicBezTo>
                  <a:pt x="62" y="11"/>
                  <a:pt x="74" y="0"/>
                  <a:pt x="85" y="4"/>
                </a:cubicBezTo>
                <a:cubicBezTo>
                  <a:pt x="98" y="9"/>
                  <a:pt x="114" y="25"/>
                  <a:pt x="108" y="37"/>
                </a:cubicBezTo>
                <a:cubicBezTo>
                  <a:pt x="101" y="51"/>
                  <a:pt x="77" y="45"/>
                  <a:pt x="62" y="49"/>
                </a:cubicBezTo>
                <a:cubicBezTo>
                  <a:pt x="51" y="56"/>
                  <a:pt x="41" y="74"/>
                  <a:pt x="28" y="71"/>
                </a:cubicBezTo>
                <a:cubicBezTo>
                  <a:pt x="15" y="68"/>
                  <a:pt x="0" y="49"/>
                  <a:pt x="6" y="37"/>
                </a:cubicBezTo>
                <a:cubicBezTo>
                  <a:pt x="13" y="23"/>
                  <a:pt x="37" y="33"/>
                  <a:pt x="51" y="26"/>
                </a:cubicBezTo>
                <a:cubicBezTo>
                  <a:pt x="54" y="24"/>
                  <a:pt x="51" y="19"/>
                  <a:pt x="51" y="15"/>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27" name="Freeform 11"/>
          <p:cNvSpPr>
            <a:spLocks/>
          </p:cNvSpPr>
          <p:nvPr/>
        </p:nvSpPr>
        <p:spPr bwMode="auto">
          <a:xfrm>
            <a:off x="2338388" y="3649663"/>
            <a:ext cx="333375" cy="374650"/>
          </a:xfrm>
          <a:custGeom>
            <a:avLst/>
            <a:gdLst>
              <a:gd name="T0" fmla="*/ 15 w 210"/>
              <a:gd name="T1" fmla="*/ 149 h 236"/>
              <a:gd name="T2" fmla="*/ 78 w 210"/>
              <a:gd name="T3" fmla="*/ 180 h 236"/>
              <a:gd name="T4" fmla="*/ 146 w 210"/>
              <a:gd name="T5" fmla="*/ 225 h 236"/>
              <a:gd name="T6" fmla="*/ 168 w 210"/>
              <a:gd name="T7" fmla="*/ 191 h 236"/>
              <a:gd name="T8" fmla="*/ 202 w 210"/>
              <a:gd name="T9" fmla="*/ 168 h 236"/>
              <a:gd name="T10" fmla="*/ 146 w 210"/>
              <a:gd name="T11" fmla="*/ 78 h 236"/>
              <a:gd name="T12" fmla="*/ 67 w 210"/>
              <a:gd name="T13" fmla="*/ 21 h 236"/>
              <a:gd name="T14" fmla="*/ 44 w 210"/>
              <a:gd name="T15" fmla="*/ 55 h 236"/>
              <a:gd name="T16" fmla="*/ 10 w 210"/>
              <a:gd name="T17" fmla="*/ 78 h 236"/>
              <a:gd name="T18" fmla="*/ 21 w 210"/>
              <a:gd name="T19" fmla="*/ 112 h 236"/>
              <a:gd name="T20" fmla="*/ 15 w 210"/>
              <a:gd name="T21" fmla="*/ 149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0" h="236">
                <a:moveTo>
                  <a:pt x="15" y="149"/>
                </a:moveTo>
                <a:cubicBezTo>
                  <a:pt x="35" y="162"/>
                  <a:pt x="60" y="165"/>
                  <a:pt x="78" y="180"/>
                </a:cubicBezTo>
                <a:cubicBezTo>
                  <a:pt x="147" y="236"/>
                  <a:pt x="42" y="200"/>
                  <a:pt x="146" y="225"/>
                </a:cubicBezTo>
                <a:cubicBezTo>
                  <a:pt x="153" y="214"/>
                  <a:pt x="159" y="201"/>
                  <a:pt x="168" y="191"/>
                </a:cubicBezTo>
                <a:cubicBezTo>
                  <a:pt x="178" y="181"/>
                  <a:pt x="200" y="182"/>
                  <a:pt x="202" y="168"/>
                </a:cubicBezTo>
                <a:cubicBezTo>
                  <a:pt x="210" y="111"/>
                  <a:pt x="180" y="101"/>
                  <a:pt x="146" y="78"/>
                </a:cubicBezTo>
                <a:cubicBezTo>
                  <a:pt x="94" y="0"/>
                  <a:pt x="126" y="1"/>
                  <a:pt x="67" y="21"/>
                </a:cubicBezTo>
                <a:cubicBezTo>
                  <a:pt x="59" y="32"/>
                  <a:pt x="54" y="45"/>
                  <a:pt x="44" y="55"/>
                </a:cubicBezTo>
                <a:cubicBezTo>
                  <a:pt x="34" y="65"/>
                  <a:pt x="15" y="65"/>
                  <a:pt x="10" y="78"/>
                </a:cubicBezTo>
                <a:cubicBezTo>
                  <a:pt x="6" y="89"/>
                  <a:pt x="17" y="101"/>
                  <a:pt x="21" y="112"/>
                </a:cubicBezTo>
                <a:cubicBezTo>
                  <a:pt x="9" y="148"/>
                  <a:pt x="0" y="140"/>
                  <a:pt x="15" y="149"/>
                </a:cubicBez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28" name="Freeform 12"/>
          <p:cNvSpPr>
            <a:spLocks/>
          </p:cNvSpPr>
          <p:nvPr/>
        </p:nvSpPr>
        <p:spPr bwMode="auto">
          <a:xfrm>
            <a:off x="4097338" y="3035300"/>
            <a:ext cx="449262" cy="450850"/>
          </a:xfrm>
          <a:custGeom>
            <a:avLst/>
            <a:gdLst>
              <a:gd name="T0" fmla="*/ 102 w 283"/>
              <a:gd name="T1" fmla="*/ 46 h 284"/>
              <a:gd name="T2" fmla="*/ 68 w 283"/>
              <a:gd name="T3" fmla="*/ 114 h 284"/>
              <a:gd name="T4" fmla="*/ 0 w 283"/>
              <a:gd name="T5" fmla="*/ 159 h 284"/>
              <a:gd name="T6" fmla="*/ 91 w 283"/>
              <a:gd name="T7" fmla="*/ 227 h 284"/>
              <a:gd name="T8" fmla="*/ 113 w 283"/>
              <a:gd name="T9" fmla="*/ 261 h 284"/>
              <a:gd name="T10" fmla="*/ 181 w 283"/>
              <a:gd name="T11" fmla="*/ 284 h 284"/>
              <a:gd name="T12" fmla="*/ 283 w 283"/>
              <a:gd name="T13" fmla="*/ 239 h 284"/>
              <a:gd name="T14" fmla="*/ 249 w 283"/>
              <a:gd name="T15" fmla="*/ 137 h 284"/>
              <a:gd name="T16" fmla="*/ 238 w 283"/>
              <a:gd name="T17" fmla="*/ 103 h 284"/>
              <a:gd name="T18" fmla="*/ 113 w 283"/>
              <a:gd name="T19" fmla="*/ 46 h 284"/>
              <a:gd name="T20" fmla="*/ 102 w 283"/>
              <a:gd name="T21" fmla="*/ 4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3" h="284">
                <a:moveTo>
                  <a:pt x="102" y="46"/>
                </a:moveTo>
                <a:cubicBezTo>
                  <a:pt x="94" y="71"/>
                  <a:pt x="90" y="95"/>
                  <a:pt x="68" y="114"/>
                </a:cubicBezTo>
                <a:cubicBezTo>
                  <a:pt x="47" y="132"/>
                  <a:pt x="0" y="159"/>
                  <a:pt x="0" y="159"/>
                </a:cubicBezTo>
                <a:cubicBezTo>
                  <a:pt x="31" y="204"/>
                  <a:pt x="47" y="198"/>
                  <a:pt x="91" y="227"/>
                </a:cubicBezTo>
                <a:cubicBezTo>
                  <a:pt x="98" y="238"/>
                  <a:pt x="102" y="254"/>
                  <a:pt x="113" y="261"/>
                </a:cubicBezTo>
                <a:cubicBezTo>
                  <a:pt x="133" y="274"/>
                  <a:pt x="181" y="284"/>
                  <a:pt x="181" y="284"/>
                </a:cubicBezTo>
                <a:cubicBezTo>
                  <a:pt x="262" y="257"/>
                  <a:pt x="229" y="274"/>
                  <a:pt x="283" y="239"/>
                </a:cubicBezTo>
                <a:cubicBezTo>
                  <a:pt x="256" y="160"/>
                  <a:pt x="267" y="194"/>
                  <a:pt x="249" y="137"/>
                </a:cubicBezTo>
                <a:cubicBezTo>
                  <a:pt x="245" y="126"/>
                  <a:pt x="238" y="103"/>
                  <a:pt x="238" y="103"/>
                </a:cubicBezTo>
                <a:cubicBezTo>
                  <a:pt x="271" y="0"/>
                  <a:pt x="189" y="39"/>
                  <a:pt x="113" y="46"/>
                </a:cubicBezTo>
                <a:cubicBezTo>
                  <a:pt x="85" y="90"/>
                  <a:pt x="87" y="93"/>
                  <a:pt x="102" y="46"/>
                </a:cubicBezTo>
                <a:close/>
              </a:path>
            </a:pathLst>
          </a:cu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29" name="Freeform 13"/>
          <p:cNvSpPr>
            <a:spLocks/>
          </p:cNvSpPr>
          <p:nvPr/>
        </p:nvSpPr>
        <p:spPr bwMode="auto">
          <a:xfrm>
            <a:off x="4797425" y="3379788"/>
            <a:ext cx="384175" cy="465137"/>
          </a:xfrm>
          <a:custGeom>
            <a:avLst/>
            <a:gdLst>
              <a:gd name="T0" fmla="*/ 57 w 242"/>
              <a:gd name="T1" fmla="*/ 44 h 293"/>
              <a:gd name="T2" fmla="*/ 125 w 242"/>
              <a:gd name="T3" fmla="*/ 44 h 293"/>
              <a:gd name="T4" fmla="*/ 193 w 242"/>
              <a:gd name="T5" fmla="*/ 33 h 293"/>
              <a:gd name="T6" fmla="*/ 238 w 242"/>
              <a:gd name="T7" fmla="*/ 89 h 293"/>
              <a:gd name="T8" fmla="*/ 193 w 242"/>
              <a:gd name="T9" fmla="*/ 237 h 293"/>
              <a:gd name="T10" fmla="*/ 182 w 242"/>
              <a:gd name="T11" fmla="*/ 282 h 293"/>
              <a:gd name="T12" fmla="*/ 148 w 242"/>
              <a:gd name="T13" fmla="*/ 293 h 293"/>
              <a:gd name="T14" fmla="*/ 57 w 242"/>
              <a:gd name="T15" fmla="*/ 225 h 293"/>
              <a:gd name="T16" fmla="*/ 12 w 242"/>
              <a:gd name="T17" fmla="*/ 180 h 293"/>
              <a:gd name="T18" fmla="*/ 0 w 242"/>
              <a:gd name="T19" fmla="*/ 146 h 293"/>
              <a:gd name="T20" fmla="*/ 34 w 242"/>
              <a:gd name="T21" fmla="*/ 135 h 293"/>
              <a:gd name="T22" fmla="*/ 68 w 242"/>
              <a:gd name="T23" fmla="*/ 56 h 293"/>
              <a:gd name="T24" fmla="*/ 182 w 242"/>
              <a:gd name="T25" fmla="*/ 33 h 293"/>
              <a:gd name="T26" fmla="*/ 216 w 242"/>
              <a:gd name="T27" fmla="*/ 2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2" h="293">
                <a:moveTo>
                  <a:pt x="57" y="44"/>
                </a:moveTo>
                <a:cubicBezTo>
                  <a:pt x="148" y="15"/>
                  <a:pt x="34" y="44"/>
                  <a:pt x="125" y="44"/>
                </a:cubicBezTo>
                <a:cubicBezTo>
                  <a:pt x="148" y="44"/>
                  <a:pt x="170" y="37"/>
                  <a:pt x="193" y="33"/>
                </a:cubicBezTo>
                <a:cubicBezTo>
                  <a:pt x="214" y="47"/>
                  <a:pt x="242" y="56"/>
                  <a:pt x="238" y="89"/>
                </a:cubicBezTo>
                <a:cubicBezTo>
                  <a:pt x="233" y="133"/>
                  <a:pt x="205" y="193"/>
                  <a:pt x="193" y="237"/>
                </a:cubicBezTo>
                <a:cubicBezTo>
                  <a:pt x="189" y="252"/>
                  <a:pt x="192" y="270"/>
                  <a:pt x="182" y="282"/>
                </a:cubicBezTo>
                <a:cubicBezTo>
                  <a:pt x="175" y="291"/>
                  <a:pt x="159" y="289"/>
                  <a:pt x="148" y="293"/>
                </a:cubicBezTo>
                <a:cubicBezTo>
                  <a:pt x="104" y="264"/>
                  <a:pt x="88" y="270"/>
                  <a:pt x="57" y="225"/>
                </a:cubicBezTo>
                <a:cubicBezTo>
                  <a:pt x="28" y="136"/>
                  <a:pt x="71" y="238"/>
                  <a:pt x="12" y="180"/>
                </a:cubicBezTo>
                <a:cubicBezTo>
                  <a:pt x="3" y="172"/>
                  <a:pt x="4" y="157"/>
                  <a:pt x="0" y="146"/>
                </a:cubicBezTo>
                <a:cubicBezTo>
                  <a:pt x="11" y="142"/>
                  <a:pt x="27" y="144"/>
                  <a:pt x="34" y="135"/>
                </a:cubicBezTo>
                <a:cubicBezTo>
                  <a:pt x="47" y="119"/>
                  <a:pt x="39" y="66"/>
                  <a:pt x="68" y="56"/>
                </a:cubicBezTo>
                <a:cubicBezTo>
                  <a:pt x="223" y="0"/>
                  <a:pt x="137" y="74"/>
                  <a:pt x="182" y="33"/>
                </a:cubicBezTo>
                <a:cubicBezTo>
                  <a:pt x="231" y="21"/>
                  <a:pt x="242" y="22"/>
                  <a:pt x="216" y="22"/>
                </a:cubicBezTo>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30" name="Freeform 14"/>
          <p:cNvSpPr>
            <a:spLocks/>
          </p:cNvSpPr>
          <p:nvPr/>
        </p:nvSpPr>
        <p:spPr bwMode="auto">
          <a:xfrm>
            <a:off x="4541838" y="4095750"/>
            <a:ext cx="334962" cy="269875"/>
          </a:xfrm>
          <a:custGeom>
            <a:avLst/>
            <a:gdLst>
              <a:gd name="T0" fmla="*/ 14 w 211"/>
              <a:gd name="T1" fmla="*/ 137 h 170"/>
              <a:gd name="T2" fmla="*/ 161 w 211"/>
              <a:gd name="T3" fmla="*/ 170 h 170"/>
              <a:gd name="T4" fmla="*/ 184 w 211"/>
              <a:gd name="T5" fmla="*/ 80 h 170"/>
              <a:gd name="T6" fmla="*/ 161 w 211"/>
              <a:gd name="T7" fmla="*/ 12 h 170"/>
              <a:gd name="T8" fmla="*/ 82 w 211"/>
              <a:gd name="T9" fmla="*/ 1 h 170"/>
              <a:gd name="T10" fmla="*/ 26 w 211"/>
              <a:gd name="T11" fmla="*/ 12 h 170"/>
              <a:gd name="T12" fmla="*/ 14 w 211"/>
              <a:gd name="T13" fmla="*/ 137 h 170"/>
            </a:gdLst>
            <a:ahLst/>
            <a:cxnLst>
              <a:cxn ang="0">
                <a:pos x="T0" y="T1"/>
              </a:cxn>
              <a:cxn ang="0">
                <a:pos x="T2" y="T3"/>
              </a:cxn>
              <a:cxn ang="0">
                <a:pos x="T4" y="T5"/>
              </a:cxn>
              <a:cxn ang="0">
                <a:pos x="T6" y="T7"/>
              </a:cxn>
              <a:cxn ang="0">
                <a:pos x="T8" y="T9"/>
              </a:cxn>
              <a:cxn ang="0">
                <a:pos x="T10" y="T11"/>
              </a:cxn>
              <a:cxn ang="0">
                <a:pos x="T12" y="T13"/>
              </a:cxn>
            </a:cxnLst>
            <a:rect l="0" t="0" r="r" b="b"/>
            <a:pathLst>
              <a:path w="211" h="170">
                <a:moveTo>
                  <a:pt x="14" y="137"/>
                </a:moveTo>
                <a:cubicBezTo>
                  <a:pt x="66" y="145"/>
                  <a:pt x="111" y="158"/>
                  <a:pt x="161" y="170"/>
                </a:cubicBezTo>
                <a:cubicBezTo>
                  <a:pt x="211" y="138"/>
                  <a:pt x="203" y="157"/>
                  <a:pt x="184" y="80"/>
                </a:cubicBezTo>
                <a:cubicBezTo>
                  <a:pt x="178" y="57"/>
                  <a:pt x="185" y="15"/>
                  <a:pt x="161" y="12"/>
                </a:cubicBezTo>
                <a:cubicBezTo>
                  <a:pt x="135" y="8"/>
                  <a:pt x="108" y="5"/>
                  <a:pt x="82" y="1"/>
                </a:cubicBezTo>
                <a:cubicBezTo>
                  <a:pt x="63" y="5"/>
                  <a:pt x="41" y="0"/>
                  <a:pt x="26" y="12"/>
                </a:cubicBezTo>
                <a:cubicBezTo>
                  <a:pt x="9" y="26"/>
                  <a:pt x="0" y="122"/>
                  <a:pt x="14" y="137"/>
                </a:cubicBez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31" name="Freeform 15"/>
          <p:cNvSpPr>
            <a:spLocks/>
          </p:cNvSpPr>
          <p:nvPr/>
        </p:nvSpPr>
        <p:spPr bwMode="auto">
          <a:xfrm>
            <a:off x="4592638" y="3810000"/>
            <a:ext cx="506412" cy="449263"/>
          </a:xfrm>
          <a:custGeom>
            <a:avLst/>
            <a:gdLst>
              <a:gd name="T0" fmla="*/ 141 w 319"/>
              <a:gd name="T1" fmla="*/ 192 h 283"/>
              <a:gd name="T2" fmla="*/ 231 w 319"/>
              <a:gd name="T3" fmla="*/ 283 h 283"/>
              <a:gd name="T4" fmla="*/ 265 w 319"/>
              <a:gd name="T5" fmla="*/ 271 h 283"/>
              <a:gd name="T6" fmla="*/ 243 w 319"/>
              <a:gd name="T7" fmla="*/ 147 h 283"/>
              <a:gd name="T8" fmla="*/ 254 w 319"/>
              <a:gd name="T9" fmla="*/ 113 h 283"/>
              <a:gd name="T10" fmla="*/ 254 w 319"/>
              <a:gd name="T11" fmla="*/ 79 h 283"/>
              <a:gd name="T12" fmla="*/ 277 w 319"/>
              <a:gd name="T13" fmla="*/ 45 h 283"/>
              <a:gd name="T14" fmla="*/ 209 w 319"/>
              <a:gd name="T15" fmla="*/ 0 h 283"/>
              <a:gd name="T16" fmla="*/ 141 w 319"/>
              <a:gd name="T17" fmla="*/ 11 h 283"/>
              <a:gd name="T18" fmla="*/ 84 w 319"/>
              <a:gd name="T19" fmla="*/ 22 h 283"/>
              <a:gd name="T20" fmla="*/ 50 w 319"/>
              <a:gd name="T21" fmla="*/ 124 h 283"/>
              <a:gd name="T22" fmla="*/ 16 w 319"/>
              <a:gd name="T23" fmla="*/ 147 h 283"/>
              <a:gd name="T24" fmla="*/ 5 w 319"/>
              <a:gd name="T25" fmla="*/ 181 h 283"/>
              <a:gd name="T26" fmla="*/ 73 w 319"/>
              <a:gd name="T27" fmla="*/ 181 h 283"/>
              <a:gd name="T28" fmla="*/ 107 w 319"/>
              <a:gd name="T29" fmla="*/ 192 h 283"/>
              <a:gd name="T30" fmla="*/ 141 w 319"/>
              <a:gd name="T31" fmla="*/ 19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9" h="283">
                <a:moveTo>
                  <a:pt x="141" y="192"/>
                </a:moveTo>
                <a:cubicBezTo>
                  <a:pt x="162" y="276"/>
                  <a:pt x="137" y="266"/>
                  <a:pt x="231" y="283"/>
                </a:cubicBezTo>
                <a:cubicBezTo>
                  <a:pt x="242" y="279"/>
                  <a:pt x="262" y="283"/>
                  <a:pt x="265" y="271"/>
                </a:cubicBezTo>
                <a:cubicBezTo>
                  <a:pt x="273" y="234"/>
                  <a:pt x="255" y="184"/>
                  <a:pt x="243" y="147"/>
                </a:cubicBezTo>
                <a:cubicBezTo>
                  <a:pt x="247" y="136"/>
                  <a:pt x="246" y="122"/>
                  <a:pt x="254" y="113"/>
                </a:cubicBezTo>
                <a:cubicBezTo>
                  <a:pt x="282" y="84"/>
                  <a:pt x="319" y="121"/>
                  <a:pt x="254" y="79"/>
                </a:cubicBezTo>
                <a:cubicBezTo>
                  <a:pt x="262" y="68"/>
                  <a:pt x="284" y="57"/>
                  <a:pt x="277" y="45"/>
                </a:cubicBezTo>
                <a:cubicBezTo>
                  <a:pt x="264" y="21"/>
                  <a:pt x="209" y="0"/>
                  <a:pt x="209" y="0"/>
                </a:cubicBezTo>
                <a:cubicBezTo>
                  <a:pt x="186" y="4"/>
                  <a:pt x="164" y="7"/>
                  <a:pt x="141" y="11"/>
                </a:cubicBezTo>
                <a:cubicBezTo>
                  <a:pt x="122" y="14"/>
                  <a:pt x="98" y="8"/>
                  <a:pt x="84" y="22"/>
                </a:cubicBezTo>
                <a:cubicBezTo>
                  <a:pt x="59" y="47"/>
                  <a:pt x="80" y="104"/>
                  <a:pt x="50" y="124"/>
                </a:cubicBezTo>
                <a:cubicBezTo>
                  <a:pt x="39" y="132"/>
                  <a:pt x="27" y="139"/>
                  <a:pt x="16" y="147"/>
                </a:cubicBezTo>
                <a:cubicBezTo>
                  <a:pt x="12" y="158"/>
                  <a:pt x="0" y="170"/>
                  <a:pt x="5" y="181"/>
                </a:cubicBezTo>
                <a:cubicBezTo>
                  <a:pt x="18" y="206"/>
                  <a:pt x="60" y="185"/>
                  <a:pt x="73" y="181"/>
                </a:cubicBezTo>
                <a:cubicBezTo>
                  <a:pt x="84" y="185"/>
                  <a:pt x="99" y="184"/>
                  <a:pt x="107" y="192"/>
                </a:cubicBezTo>
                <a:cubicBezTo>
                  <a:pt x="135" y="220"/>
                  <a:pt x="97" y="258"/>
                  <a:pt x="141" y="192"/>
                </a:cubicBez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32" name="Freeform 16"/>
          <p:cNvSpPr>
            <a:spLocks/>
          </p:cNvSpPr>
          <p:nvPr/>
        </p:nvSpPr>
        <p:spPr bwMode="auto">
          <a:xfrm>
            <a:off x="5659438" y="3054350"/>
            <a:ext cx="314325" cy="215900"/>
          </a:xfrm>
          <a:custGeom>
            <a:avLst/>
            <a:gdLst>
              <a:gd name="T0" fmla="*/ 103 w 198"/>
              <a:gd name="T1" fmla="*/ 125 h 136"/>
              <a:gd name="T2" fmla="*/ 182 w 198"/>
              <a:gd name="T3" fmla="*/ 45 h 136"/>
              <a:gd name="T4" fmla="*/ 193 w 198"/>
              <a:gd name="T5" fmla="*/ 12 h 136"/>
              <a:gd name="T6" fmla="*/ 159 w 198"/>
              <a:gd name="T7" fmla="*/ 0 h 136"/>
              <a:gd name="T8" fmla="*/ 46 w 198"/>
              <a:gd name="T9" fmla="*/ 23 h 136"/>
              <a:gd name="T10" fmla="*/ 12 w 198"/>
              <a:gd name="T11" fmla="*/ 45 h 136"/>
              <a:gd name="T12" fmla="*/ 80 w 198"/>
              <a:gd name="T13" fmla="*/ 136 h 136"/>
              <a:gd name="T14" fmla="*/ 103 w 198"/>
              <a:gd name="T15" fmla="*/ 125 h 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 h="136">
                <a:moveTo>
                  <a:pt x="103" y="125"/>
                </a:moveTo>
                <a:cubicBezTo>
                  <a:pt x="155" y="47"/>
                  <a:pt x="122" y="66"/>
                  <a:pt x="182" y="45"/>
                </a:cubicBezTo>
                <a:cubicBezTo>
                  <a:pt x="186" y="34"/>
                  <a:pt x="198" y="22"/>
                  <a:pt x="193" y="12"/>
                </a:cubicBezTo>
                <a:cubicBezTo>
                  <a:pt x="188" y="1"/>
                  <a:pt x="171" y="0"/>
                  <a:pt x="159" y="0"/>
                </a:cubicBezTo>
                <a:cubicBezTo>
                  <a:pt x="136" y="0"/>
                  <a:pt x="73" y="16"/>
                  <a:pt x="46" y="23"/>
                </a:cubicBezTo>
                <a:cubicBezTo>
                  <a:pt x="35" y="30"/>
                  <a:pt x="17" y="33"/>
                  <a:pt x="12" y="45"/>
                </a:cubicBezTo>
                <a:cubicBezTo>
                  <a:pt x="0" y="75"/>
                  <a:pt x="62" y="124"/>
                  <a:pt x="80" y="136"/>
                </a:cubicBezTo>
                <a:cubicBezTo>
                  <a:pt x="118" y="110"/>
                  <a:pt x="123" y="103"/>
                  <a:pt x="103" y="125"/>
                </a:cubicBez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33" name="Text Box 17"/>
          <p:cNvSpPr txBox="1">
            <a:spLocks noChangeArrowheads="1"/>
          </p:cNvSpPr>
          <p:nvPr/>
        </p:nvSpPr>
        <p:spPr bwMode="auto">
          <a:xfrm>
            <a:off x="1846263" y="6550223"/>
            <a:ext cx="5337175" cy="3077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400" b="1"/>
              <a:t>Source: PIOOM (NL), data with permission © 2002 A. Jongman</a:t>
            </a:r>
            <a:endParaRPr lang="en-US" altLang="en-US" sz="1400"/>
          </a:p>
        </p:txBody>
      </p:sp>
      <p:sp>
        <p:nvSpPr>
          <p:cNvPr id="214034" name="Freeform 18"/>
          <p:cNvSpPr>
            <a:spLocks/>
          </p:cNvSpPr>
          <p:nvPr/>
        </p:nvSpPr>
        <p:spPr bwMode="auto">
          <a:xfrm>
            <a:off x="5961063" y="2767013"/>
            <a:ext cx="1168400" cy="682625"/>
          </a:xfrm>
          <a:custGeom>
            <a:avLst/>
            <a:gdLst>
              <a:gd name="T0" fmla="*/ 128 w 736"/>
              <a:gd name="T1" fmla="*/ 45 h 430"/>
              <a:gd name="T2" fmla="*/ 82 w 736"/>
              <a:gd name="T3" fmla="*/ 57 h 430"/>
              <a:gd name="T4" fmla="*/ 71 w 736"/>
              <a:gd name="T5" fmla="*/ 91 h 430"/>
              <a:gd name="T6" fmla="*/ 37 w 736"/>
              <a:gd name="T7" fmla="*/ 113 h 430"/>
              <a:gd name="T8" fmla="*/ 26 w 736"/>
              <a:gd name="T9" fmla="*/ 147 h 430"/>
              <a:gd name="T10" fmla="*/ 3 w 736"/>
              <a:gd name="T11" fmla="*/ 181 h 430"/>
              <a:gd name="T12" fmla="*/ 71 w 736"/>
              <a:gd name="T13" fmla="*/ 215 h 430"/>
              <a:gd name="T14" fmla="*/ 128 w 736"/>
              <a:gd name="T15" fmla="*/ 294 h 430"/>
              <a:gd name="T16" fmla="*/ 286 w 736"/>
              <a:gd name="T17" fmla="*/ 351 h 430"/>
              <a:gd name="T18" fmla="*/ 332 w 736"/>
              <a:gd name="T19" fmla="*/ 340 h 430"/>
              <a:gd name="T20" fmla="*/ 399 w 736"/>
              <a:gd name="T21" fmla="*/ 328 h 430"/>
              <a:gd name="T22" fmla="*/ 422 w 736"/>
              <a:gd name="T23" fmla="*/ 362 h 430"/>
              <a:gd name="T24" fmla="*/ 445 w 736"/>
              <a:gd name="T25" fmla="*/ 408 h 430"/>
              <a:gd name="T26" fmla="*/ 547 w 736"/>
              <a:gd name="T27" fmla="*/ 419 h 430"/>
              <a:gd name="T28" fmla="*/ 581 w 736"/>
              <a:gd name="T29" fmla="*/ 430 h 430"/>
              <a:gd name="T30" fmla="*/ 694 w 736"/>
              <a:gd name="T31" fmla="*/ 385 h 430"/>
              <a:gd name="T32" fmla="*/ 660 w 736"/>
              <a:gd name="T33" fmla="*/ 204 h 430"/>
              <a:gd name="T34" fmla="*/ 637 w 736"/>
              <a:gd name="T35" fmla="*/ 170 h 430"/>
              <a:gd name="T36" fmla="*/ 716 w 736"/>
              <a:gd name="T37" fmla="*/ 136 h 430"/>
              <a:gd name="T38" fmla="*/ 682 w 736"/>
              <a:gd name="T39" fmla="*/ 57 h 430"/>
              <a:gd name="T40" fmla="*/ 581 w 736"/>
              <a:gd name="T41" fmla="*/ 11 h 430"/>
              <a:gd name="T42" fmla="*/ 547 w 736"/>
              <a:gd name="T43" fmla="*/ 0 h 430"/>
              <a:gd name="T44" fmla="*/ 513 w 736"/>
              <a:gd name="T45" fmla="*/ 11 h 430"/>
              <a:gd name="T46" fmla="*/ 558 w 736"/>
              <a:gd name="T47" fmla="*/ 57 h 430"/>
              <a:gd name="T48" fmla="*/ 456 w 736"/>
              <a:gd name="T49" fmla="*/ 113 h 430"/>
              <a:gd name="T50" fmla="*/ 388 w 736"/>
              <a:gd name="T51" fmla="*/ 136 h 430"/>
              <a:gd name="T52" fmla="*/ 354 w 736"/>
              <a:gd name="T53" fmla="*/ 125 h 430"/>
              <a:gd name="T54" fmla="*/ 207 w 736"/>
              <a:gd name="T55" fmla="*/ 113 h 430"/>
              <a:gd name="T56" fmla="*/ 184 w 736"/>
              <a:gd name="T57" fmla="*/ 79 h 430"/>
              <a:gd name="T58" fmla="*/ 150 w 736"/>
              <a:gd name="T59" fmla="*/ 68 h 430"/>
              <a:gd name="T60" fmla="*/ 60 w 736"/>
              <a:gd name="T61" fmla="*/ 79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36" h="430">
                <a:moveTo>
                  <a:pt x="128" y="45"/>
                </a:moveTo>
                <a:cubicBezTo>
                  <a:pt x="113" y="49"/>
                  <a:pt x="94" y="47"/>
                  <a:pt x="82" y="57"/>
                </a:cubicBezTo>
                <a:cubicBezTo>
                  <a:pt x="73" y="64"/>
                  <a:pt x="78" y="82"/>
                  <a:pt x="71" y="91"/>
                </a:cubicBezTo>
                <a:cubicBezTo>
                  <a:pt x="63" y="102"/>
                  <a:pt x="48" y="106"/>
                  <a:pt x="37" y="113"/>
                </a:cubicBezTo>
                <a:cubicBezTo>
                  <a:pt x="33" y="124"/>
                  <a:pt x="31" y="136"/>
                  <a:pt x="26" y="147"/>
                </a:cubicBezTo>
                <a:cubicBezTo>
                  <a:pt x="20" y="159"/>
                  <a:pt x="0" y="168"/>
                  <a:pt x="3" y="181"/>
                </a:cubicBezTo>
                <a:cubicBezTo>
                  <a:pt x="6" y="198"/>
                  <a:pt x="59" y="211"/>
                  <a:pt x="71" y="215"/>
                </a:cubicBezTo>
                <a:cubicBezTo>
                  <a:pt x="98" y="294"/>
                  <a:pt x="71" y="276"/>
                  <a:pt x="128" y="294"/>
                </a:cubicBezTo>
                <a:cubicBezTo>
                  <a:pt x="178" y="328"/>
                  <a:pt x="229" y="333"/>
                  <a:pt x="286" y="351"/>
                </a:cubicBezTo>
                <a:cubicBezTo>
                  <a:pt x="301" y="347"/>
                  <a:pt x="318" y="346"/>
                  <a:pt x="332" y="340"/>
                </a:cubicBezTo>
                <a:cubicBezTo>
                  <a:pt x="390" y="315"/>
                  <a:pt x="339" y="309"/>
                  <a:pt x="399" y="328"/>
                </a:cubicBezTo>
                <a:cubicBezTo>
                  <a:pt x="407" y="339"/>
                  <a:pt x="420" y="349"/>
                  <a:pt x="422" y="362"/>
                </a:cubicBezTo>
                <a:cubicBezTo>
                  <a:pt x="432" y="416"/>
                  <a:pt x="375" y="383"/>
                  <a:pt x="445" y="408"/>
                </a:cubicBezTo>
                <a:cubicBezTo>
                  <a:pt x="502" y="388"/>
                  <a:pt x="467" y="392"/>
                  <a:pt x="547" y="419"/>
                </a:cubicBezTo>
                <a:cubicBezTo>
                  <a:pt x="558" y="423"/>
                  <a:pt x="581" y="430"/>
                  <a:pt x="581" y="430"/>
                </a:cubicBezTo>
                <a:cubicBezTo>
                  <a:pt x="664" y="403"/>
                  <a:pt x="627" y="419"/>
                  <a:pt x="694" y="385"/>
                </a:cubicBezTo>
                <a:cubicBezTo>
                  <a:pt x="712" y="313"/>
                  <a:pt x="732" y="250"/>
                  <a:pt x="660" y="204"/>
                </a:cubicBezTo>
                <a:cubicBezTo>
                  <a:pt x="652" y="193"/>
                  <a:pt x="634" y="183"/>
                  <a:pt x="637" y="170"/>
                </a:cubicBezTo>
                <a:cubicBezTo>
                  <a:pt x="641" y="149"/>
                  <a:pt x="706" y="138"/>
                  <a:pt x="716" y="136"/>
                </a:cubicBezTo>
                <a:cubicBezTo>
                  <a:pt x="734" y="84"/>
                  <a:pt x="736" y="75"/>
                  <a:pt x="682" y="57"/>
                </a:cubicBezTo>
                <a:cubicBezTo>
                  <a:pt x="629" y="21"/>
                  <a:pt x="659" y="37"/>
                  <a:pt x="581" y="11"/>
                </a:cubicBezTo>
                <a:cubicBezTo>
                  <a:pt x="570" y="7"/>
                  <a:pt x="547" y="0"/>
                  <a:pt x="547" y="0"/>
                </a:cubicBezTo>
                <a:cubicBezTo>
                  <a:pt x="536" y="4"/>
                  <a:pt x="518" y="0"/>
                  <a:pt x="513" y="11"/>
                </a:cubicBezTo>
                <a:cubicBezTo>
                  <a:pt x="496" y="45"/>
                  <a:pt x="545" y="52"/>
                  <a:pt x="558" y="57"/>
                </a:cubicBezTo>
                <a:cubicBezTo>
                  <a:pt x="522" y="110"/>
                  <a:pt x="514" y="95"/>
                  <a:pt x="456" y="113"/>
                </a:cubicBezTo>
                <a:cubicBezTo>
                  <a:pt x="433" y="120"/>
                  <a:pt x="388" y="136"/>
                  <a:pt x="388" y="136"/>
                </a:cubicBezTo>
                <a:cubicBezTo>
                  <a:pt x="377" y="132"/>
                  <a:pt x="366" y="127"/>
                  <a:pt x="354" y="125"/>
                </a:cubicBezTo>
                <a:cubicBezTo>
                  <a:pt x="305" y="119"/>
                  <a:pt x="254" y="126"/>
                  <a:pt x="207" y="113"/>
                </a:cubicBezTo>
                <a:cubicBezTo>
                  <a:pt x="194" y="109"/>
                  <a:pt x="195" y="87"/>
                  <a:pt x="184" y="79"/>
                </a:cubicBezTo>
                <a:cubicBezTo>
                  <a:pt x="175" y="72"/>
                  <a:pt x="161" y="72"/>
                  <a:pt x="150" y="68"/>
                </a:cubicBezTo>
                <a:cubicBezTo>
                  <a:pt x="102" y="36"/>
                  <a:pt x="100" y="39"/>
                  <a:pt x="60" y="79"/>
                </a:cubicBezTo>
              </a:path>
            </a:pathLst>
          </a:cu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35" name="Freeform 19"/>
          <p:cNvSpPr>
            <a:spLocks/>
          </p:cNvSpPr>
          <p:nvPr/>
        </p:nvSpPr>
        <p:spPr bwMode="auto">
          <a:xfrm>
            <a:off x="6191250" y="2749550"/>
            <a:ext cx="638175" cy="250825"/>
          </a:xfrm>
          <a:custGeom>
            <a:avLst/>
            <a:gdLst>
              <a:gd name="T0" fmla="*/ 17 w 402"/>
              <a:gd name="T1" fmla="*/ 34 h 158"/>
              <a:gd name="T2" fmla="*/ 28 w 402"/>
              <a:gd name="T3" fmla="*/ 90 h 158"/>
              <a:gd name="T4" fmla="*/ 62 w 402"/>
              <a:gd name="T5" fmla="*/ 102 h 158"/>
              <a:gd name="T6" fmla="*/ 232 w 402"/>
              <a:gd name="T7" fmla="*/ 158 h 158"/>
              <a:gd name="T8" fmla="*/ 334 w 402"/>
              <a:gd name="T9" fmla="*/ 147 h 158"/>
              <a:gd name="T10" fmla="*/ 402 w 402"/>
              <a:gd name="T11" fmla="*/ 102 h 158"/>
              <a:gd name="T12" fmla="*/ 368 w 402"/>
              <a:gd name="T13" fmla="*/ 34 h 158"/>
              <a:gd name="T14" fmla="*/ 141 w 402"/>
              <a:gd name="T15" fmla="*/ 0 h 158"/>
              <a:gd name="T16" fmla="*/ 73 w 402"/>
              <a:gd name="T17" fmla="*/ 11 h 158"/>
              <a:gd name="T18" fmla="*/ 5 w 402"/>
              <a:gd name="T19" fmla="*/ 45 h 158"/>
              <a:gd name="T20" fmla="*/ 17 w 402"/>
              <a:gd name="T21" fmla="*/ 3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2" h="158">
                <a:moveTo>
                  <a:pt x="17" y="34"/>
                </a:moveTo>
                <a:cubicBezTo>
                  <a:pt x="21" y="53"/>
                  <a:pt x="18" y="74"/>
                  <a:pt x="28" y="90"/>
                </a:cubicBezTo>
                <a:cubicBezTo>
                  <a:pt x="35" y="100"/>
                  <a:pt x="51" y="97"/>
                  <a:pt x="62" y="102"/>
                </a:cubicBezTo>
                <a:cubicBezTo>
                  <a:pt x="122" y="132"/>
                  <a:pt x="166" y="147"/>
                  <a:pt x="232" y="158"/>
                </a:cubicBezTo>
                <a:cubicBezTo>
                  <a:pt x="266" y="154"/>
                  <a:pt x="302" y="158"/>
                  <a:pt x="334" y="147"/>
                </a:cubicBezTo>
                <a:cubicBezTo>
                  <a:pt x="360" y="138"/>
                  <a:pt x="402" y="102"/>
                  <a:pt x="402" y="102"/>
                </a:cubicBezTo>
                <a:cubicBezTo>
                  <a:pt x="395" y="81"/>
                  <a:pt x="386" y="49"/>
                  <a:pt x="368" y="34"/>
                </a:cubicBezTo>
                <a:cubicBezTo>
                  <a:pt x="329" y="2"/>
                  <a:pt x="198" y="8"/>
                  <a:pt x="141" y="0"/>
                </a:cubicBezTo>
                <a:cubicBezTo>
                  <a:pt x="118" y="4"/>
                  <a:pt x="95" y="4"/>
                  <a:pt x="73" y="11"/>
                </a:cubicBezTo>
                <a:cubicBezTo>
                  <a:pt x="36" y="23"/>
                  <a:pt x="46" y="45"/>
                  <a:pt x="5" y="45"/>
                </a:cubicBezTo>
                <a:cubicBezTo>
                  <a:pt x="0" y="45"/>
                  <a:pt x="13" y="38"/>
                  <a:pt x="17" y="34"/>
                </a:cubicBezTo>
                <a:close/>
              </a:path>
            </a:pathLst>
          </a:custGeom>
          <a:solidFill>
            <a:srgbClr val="66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36" name="Freeform 20"/>
          <p:cNvSpPr>
            <a:spLocks/>
          </p:cNvSpPr>
          <p:nvPr/>
        </p:nvSpPr>
        <p:spPr bwMode="auto">
          <a:xfrm>
            <a:off x="5284788" y="2693988"/>
            <a:ext cx="825500" cy="360362"/>
          </a:xfrm>
          <a:custGeom>
            <a:avLst/>
            <a:gdLst>
              <a:gd name="T0" fmla="*/ 10 w 520"/>
              <a:gd name="T1" fmla="*/ 46 h 227"/>
              <a:gd name="T2" fmla="*/ 90 w 520"/>
              <a:gd name="T3" fmla="*/ 125 h 227"/>
              <a:gd name="T4" fmla="*/ 101 w 520"/>
              <a:gd name="T5" fmla="*/ 159 h 227"/>
              <a:gd name="T6" fmla="*/ 158 w 520"/>
              <a:gd name="T7" fmla="*/ 114 h 227"/>
              <a:gd name="T8" fmla="*/ 259 w 520"/>
              <a:gd name="T9" fmla="*/ 148 h 227"/>
              <a:gd name="T10" fmla="*/ 361 w 520"/>
              <a:gd name="T11" fmla="*/ 171 h 227"/>
              <a:gd name="T12" fmla="*/ 395 w 520"/>
              <a:gd name="T13" fmla="*/ 182 h 227"/>
              <a:gd name="T14" fmla="*/ 441 w 520"/>
              <a:gd name="T15" fmla="*/ 205 h 227"/>
              <a:gd name="T16" fmla="*/ 520 w 520"/>
              <a:gd name="T17" fmla="*/ 114 h 227"/>
              <a:gd name="T18" fmla="*/ 418 w 520"/>
              <a:gd name="T19" fmla="*/ 57 h 227"/>
              <a:gd name="T20" fmla="*/ 169 w 520"/>
              <a:gd name="T21" fmla="*/ 1 h 227"/>
              <a:gd name="T22" fmla="*/ 10 w 520"/>
              <a:gd name="T23" fmla="*/ 57 h 227"/>
              <a:gd name="T24" fmla="*/ 56 w 520"/>
              <a:gd name="T25" fmla="*/ 103 h 227"/>
              <a:gd name="T26" fmla="*/ 90 w 520"/>
              <a:gd name="T27" fmla="*/ 13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227">
                <a:moveTo>
                  <a:pt x="10" y="46"/>
                </a:moveTo>
                <a:cubicBezTo>
                  <a:pt x="39" y="132"/>
                  <a:pt x="10" y="109"/>
                  <a:pt x="90" y="125"/>
                </a:cubicBezTo>
                <a:cubicBezTo>
                  <a:pt x="94" y="136"/>
                  <a:pt x="90" y="154"/>
                  <a:pt x="101" y="159"/>
                </a:cubicBezTo>
                <a:cubicBezTo>
                  <a:pt x="128" y="173"/>
                  <a:pt x="151" y="124"/>
                  <a:pt x="158" y="114"/>
                </a:cubicBezTo>
                <a:cubicBezTo>
                  <a:pt x="192" y="125"/>
                  <a:pt x="225" y="137"/>
                  <a:pt x="259" y="148"/>
                </a:cubicBezTo>
                <a:cubicBezTo>
                  <a:pt x="338" y="200"/>
                  <a:pt x="304" y="208"/>
                  <a:pt x="361" y="171"/>
                </a:cubicBezTo>
                <a:cubicBezTo>
                  <a:pt x="372" y="175"/>
                  <a:pt x="386" y="174"/>
                  <a:pt x="395" y="182"/>
                </a:cubicBezTo>
                <a:cubicBezTo>
                  <a:pt x="434" y="220"/>
                  <a:pt x="373" y="227"/>
                  <a:pt x="441" y="205"/>
                </a:cubicBezTo>
                <a:cubicBezTo>
                  <a:pt x="494" y="126"/>
                  <a:pt x="463" y="152"/>
                  <a:pt x="520" y="114"/>
                </a:cubicBezTo>
                <a:cubicBezTo>
                  <a:pt x="483" y="59"/>
                  <a:pt x="470" y="83"/>
                  <a:pt x="418" y="57"/>
                </a:cubicBezTo>
                <a:cubicBezTo>
                  <a:pt x="304" y="0"/>
                  <a:pt x="314" y="12"/>
                  <a:pt x="169" y="1"/>
                </a:cubicBezTo>
                <a:cubicBezTo>
                  <a:pt x="146" y="71"/>
                  <a:pt x="84" y="50"/>
                  <a:pt x="10" y="57"/>
                </a:cubicBezTo>
                <a:cubicBezTo>
                  <a:pt x="37" y="132"/>
                  <a:pt x="0" y="57"/>
                  <a:pt x="56" y="103"/>
                </a:cubicBezTo>
                <a:cubicBezTo>
                  <a:pt x="101" y="140"/>
                  <a:pt x="58" y="137"/>
                  <a:pt x="90" y="137"/>
                </a:cubicBezTo>
              </a:path>
            </a:pathLst>
          </a:custGeom>
          <a:solidFill>
            <a:srgbClr val="66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37" name="Freeform 21"/>
          <p:cNvSpPr>
            <a:spLocks/>
          </p:cNvSpPr>
          <p:nvPr/>
        </p:nvSpPr>
        <p:spPr bwMode="auto">
          <a:xfrm>
            <a:off x="5283200" y="3503613"/>
            <a:ext cx="292100" cy="155575"/>
          </a:xfrm>
          <a:custGeom>
            <a:avLst/>
            <a:gdLst>
              <a:gd name="T0" fmla="*/ 0 w 184"/>
              <a:gd name="T1" fmla="*/ 11 h 98"/>
              <a:gd name="T2" fmla="*/ 11 w 184"/>
              <a:gd name="T3" fmla="*/ 45 h 98"/>
              <a:gd name="T4" fmla="*/ 23 w 184"/>
              <a:gd name="T5" fmla="*/ 91 h 98"/>
              <a:gd name="T6" fmla="*/ 125 w 184"/>
              <a:gd name="T7" fmla="*/ 68 h 98"/>
              <a:gd name="T8" fmla="*/ 170 w 184"/>
              <a:gd name="T9" fmla="*/ 11 h 98"/>
              <a:gd name="T10" fmla="*/ 136 w 184"/>
              <a:gd name="T11" fmla="*/ 0 h 98"/>
              <a:gd name="T12" fmla="*/ 0 w 184"/>
              <a:gd name="T13" fmla="*/ 11 h 98"/>
            </a:gdLst>
            <a:ahLst/>
            <a:cxnLst>
              <a:cxn ang="0">
                <a:pos x="T0" y="T1"/>
              </a:cxn>
              <a:cxn ang="0">
                <a:pos x="T2" y="T3"/>
              </a:cxn>
              <a:cxn ang="0">
                <a:pos x="T4" y="T5"/>
              </a:cxn>
              <a:cxn ang="0">
                <a:pos x="T6" y="T7"/>
              </a:cxn>
              <a:cxn ang="0">
                <a:pos x="T8" y="T9"/>
              </a:cxn>
              <a:cxn ang="0">
                <a:pos x="T10" y="T11"/>
              </a:cxn>
              <a:cxn ang="0">
                <a:pos x="T12" y="T13"/>
              </a:cxn>
            </a:cxnLst>
            <a:rect l="0" t="0" r="r" b="b"/>
            <a:pathLst>
              <a:path w="184" h="98">
                <a:moveTo>
                  <a:pt x="0" y="11"/>
                </a:moveTo>
                <a:cubicBezTo>
                  <a:pt x="4" y="22"/>
                  <a:pt x="8" y="34"/>
                  <a:pt x="11" y="45"/>
                </a:cubicBezTo>
                <a:cubicBezTo>
                  <a:pt x="15" y="60"/>
                  <a:pt x="8" y="85"/>
                  <a:pt x="23" y="91"/>
                </a:cubicBezTo>
                <a:cubicBezTo>
                  <a:pt x="39" y="98"/>
                  <a:pt x="102" y="75"/>
                  <a:pt x="125" y="68"/>
                </a:cubicBezTo>
                <a:cubicBezTo>
                  <a:pt x="135" y="61"/>
                  <a:pt x="184" y="38"/>
                  <a:pt x="170" y="11"/>
                </a:cubicBezTo>
                <a:cubicBezTo>
                  <a:pt x="165" y="0"/>
                  <a:pt x="147" y="4"/>
                  <a:pt x="136" y="0"/>
                </a:cubicBezTo>
                <a:cubicBezTo>
                  <a:pt x="60" y="26"/>
                  <a:pt x="58" y="50"/>
                  <a:pt x="0" y="11"/>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38" name="Freeform 22"/>
          <p:cNvSpPr>
            <a:spLocks/>
          </p:cNvSpPr>
          <p:nvPr/>
        </p:nvSpPr>
        <p:spPr bwMode="auto">
          <a:xfrm>
            <a:off x="5283200" y="3675063"/>
            <a:ext cx="257175" cy="268287"/>
          </a:xfrm>
          <a:custGeom>
            <a:avLst/>
            <a:gdLst>
              <a:gd name="T0" fmla="*/ 11 w 162"/>
              <a:gd name="T1" fmla="*/ 5 h 169"/>
              <a:gd name="T2" fmla="*/ 68 w 162"/>
              <a:gd name="T3" fmla="*/ 62 h 169"/>
              <a:gd name="T4" fmla="*/ 0 w 162"/>
              <a:gd name="T5" fmla="*/ 107 h 169"/>
              <a:gd name="T6" fmla="*/ 45 w 162"/>
              <a:gd name="T7" fmla="*/ 152 h 169"/>
              <a:gd name="T8" fmla="*/ 57 w 162"/>
              <a:gd name="T9" fmla="*/ 119 h 169"/>
              <a:gd name="T10" fmla="*/ 91 w 162"/>
              <a:gd name="T11" fmla="*/ 96 h 169"/>
              <a:gd name="T12" fmla="*/ 102 w 162"/>
              <a:gd name="T13" fmla="*/ 62 h 169"/>
              <a:gd name="T14" fmla="*/ 147 w 162"/>
              <a:gd name="T15" fmla="*/ 17 h 169"/>
              <a:gd name="T16" fmla="*/ 11 w 162"/>
              <a:gd name="T17" fmla="*/ 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169">
                <a:moveTo>
                  <a:pt x="11" y="5"/>
                </a:moveTo>
                <a:cubicBezTo>
                  <a:pt x="16" y="8"/>
                  <a:pt x="78" y="44"/>
                  <a:pt x="68" y="62"/>
                </a:cubicBezTo>
                <a:cubicBezTo>
                  <a:pt x="55" y="86"/>
                  <a:pt x="0" y="107"/>
                  <a:pt x="0" y="107"/>
                </a:cubicBezTo>
                <a:cubicBezTo>
                  <a:pt x="4" y="121"/>
                  <a:pt x="10" y="169"/>
                  <a:pt x="45" y="152"/>
                </a:cubicBezTo>
                <a:cubicBezTo>
                  <a:pt x="56" y="147"/>
                  <a:pt x="50" y="128"/>
                  <a:pt x="57" y="119"/>
                </a:cubicBezTo>
                <a:cubicBezTo>
                  <a:pt x="66" y="108"/>
                  <a:pt x="80" y="104"/>
                  <a:pt x="91" y="96"/>
                </a:cubicBezTo>
                <a:cubicBezTo>
                  <a:pt x="95" y="85"/>
                  <a:pt x="94" y="70"/>
                  <a:pt x="102" y="62"/>
                </a:cubicBezTo>
                <a:cubicBezTo>
                  <a:pt x="162" y="2"/>
                  <a:pt x="118" y="108"/>
                  <a:pt x="147" y="17"/>
                </a:cubicBezTo>
                <a:cubicBezTo>
                  <a:pt x="98" y="0"/>
                  <a:pt x="60" y="22"/>
                  <a:pt x="11" y="5"/>
                </a:cubicBezTo>
                <a:close/>
              </a:path>
            </a:pathLst>
          </a:cu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39" name="Freeform 23"/>
          <p:cNvSpPr>
            <a:spLocks/>
          </p:cNvSpPr>
          <p:nvPr/>
        </p:nvSpPr>
        <p:spPr bwMode="auto">
          <a:xfrm>
            <a:off x="5002213" y="3844925"/>
            <a:ext cx="185737" cy="139700"/>
          </a:xfrm>
          <a:custGeom>
            <a:avLst/>
            <a:gdLst>
              <a:gd name="T0" fmla="*/ 7 w 117"/>
              <a:gd name="T1" fmla="*/ 0 h 88"/>
              <a:gd name="T2" fmla="*/ 19 w 117"/>
              <a:gd name="T3" fmla="*/ 34 h 88"/>
              <a:gd name="T4" fmla="*/ 30 w 117"/>
              <a:gd name="T5" fmla="*/ 79 h 88"/>
              <a:gd name="T6" fmla="*/ 98 w 117"/>
              <a:gd name="T7" fmla="*/ 68 h 88"/>
              <a:gd name="T8" fmla="*/ 109 w 117"/>
              <a:gd name="T9" fmla="*/ 34 h 88"/>
              <a:gd name="T10" fmla="*/ 41 w 117"/>
              <a:gd name="T11" fmla="*/ 12 h 88"/>
              <a:gd name="T12" fmla="*/ 7 w 117"/>
              <a:gd name="T13" fmla="*/ 0 h 88"/>
            </a:gdLst>
            <a:ahLst/>
            <a:cxnLst>
              <a:cxn ang="0">
                <a:pos x="T0" y="T1"/>
              </a:cxn>
              <a:cxn ang="0">
                <a:pos x="T2" y="T3"/>
              </a:cxn>
              <a:cxn ang="0">
                <a:pos x="T4" y="T5"/>
              </a:cxn>
              <a:cxn ang="0">
                <a:pos x="T6" y="T7"/>
              </a:cxn>
              <a:cxn ang="0">
                <a:pos x="T8" y="T9"/>
              </a:cxn>
              <a:cxn ang="0">
                <a:pos x="T10" y="T11"/>
              </a:cxn>
              <a:cxn ang="0">
                <a:pos x="T12" y="T13"/>
              </a:cxn>
            </a:cxnLst>
            <a:rect l="0" t="0" r="r" b="b"/>
            <a:pathLst>
              <a:path w="117" h="88">
                <a:moveTo>
                  <a:pt x="7" y="0"/>
                </a:moveTo>
                <a:cubicBezTo>
                  <a:pt x="11" y="11"/>
                  <a:pt x="16" y="22"/>
                  <a:pt x="19" y="34"/>
                </a:cubicBezTo>
                <a:cubicBezTo>
                  <a:pt x="23" y="49"/>
                  <a:pt x="16" y="73"/>
                  <a:pt x="30" y="79"/>
                </a:cubicBezTo>
                <a:cubicBezTo>
                  <a:pt x="51" y="88"/>
                  <a:pt x="75" y="72"/>
                  <a:pt x="98" y="68"/>
                </a:cubicBezTo>
                <a:cubicBezTo>
                  <a:pt x="102" y="57"/>
                  <a:pt x="117" y="42"/>
                  <a:pt x="109" y="34"/>
                </a:cubicBezTo>
                <a:cubicBezTo>
                  <a:pt x="92" y="17"/>
                  <a:pt x="41" y="12"/>
                  <a:pt x="41" y="12"/>
                </a:cubicBezTo>
                <a:cubicBezTo>
                  <a:pt x="0" y="25"/>
                  <a:pt x="7" y="35"/>
                  <a:pt x="7" y="0"/>
                </a:cubicBezTo>
                <a:close/>
              </a:path>
            </a:pathLst>
          </a:cu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40" name="Freeform 24"/>
          <p:cNvSpPr>
            <a:spLocks/>
          </p:cNvSpPr>
          <p:nvPr/>
        </p:nvSpPr>
        <p:spPr bwMode="auto">
          <a:xfrm>
            <a:off x="4498975" y="3859213"/>
            <a:ext cx="133350" cy="100012"/>
          </a:xfrm>
          <a:custGeom>
            <a:avLst/>
            <a:gdLst>
              <a:gd name="T0" fmla="*/ 30 w 84"/>
              <a:gd name="T1" fmla="*/ 59 h 63"/>
              <a:gd name="T2" fmla="*/ 64 w 84"/>
              <a:gd name="T3" fmla="*/ 48 h 63"/>
              <a:gd name="T4" fmla="*/ 75 w 84"/>
              <a:gd name="T5" fmla="*/ 14 h 63"/>
              <a:gd name="T6" fmla="*/ 7 w 84"/>
              <a:gd name="T7" fmla="*/ 3 h 63"/>
              <a:gd name="T8" fmla="*/ 30 w 84"/>
              <a:gd name="T9" fmla="*/ 59 h 63"/>
            </a:gdLst>
            <a:ahLst/>
            <a:cxnLst>
              <a:cxn ang="0">
                <a:pos x="T0" y="T1"/>
              </a:cxn>
              <a:cxn ang="0">
                <a:pos x="T2" y="T3"/>
              </a:cxn>
              <a:cxn ang="0">
                <a:pos x="T4" y="T5"/>
              </a:cxn>
              <a:cxn ang="0">
                <a:pos x="T6" y="T7"/>
              </a:cxn>
              <a:cxn ang="0">
                <a:pos x="T8" y="T9"/>
              </a:cxn>
            </a:cxnLst>
            <a:rect l="0" t="0" r="r" b="b"/>
            <a:pathLst>
              <a:path w="84" h="63">
                <a:moveTo>
                  <a:pt x="30" y="59"/>
                </a:moveTo>
                <a:cubicBezTo>
                  <a:pt x="41" y="55"/>
                  <a:pt x="56" y="56"/>
                  <a:pt x="64" y="48"/>
                </a:cubicBezTo>
                <a:cubicBezTo>
                  <a:pt x="72" y="40"/>
                  <a:pt x="84" y="21"/>
                  <a:pt x="75" y="14"/>
                </a:cubicBezTo>
                <a:cubicBezTo>
                  <a:pt x="57" y="0"/>
                  <a:pt x="30" y="7"/>
                  <a:pt x="7" y="3"/>
                </a:cubicBezTo>
                <a:cubicBezTo>
                  <a:pt x="20" y="63"/>
                  <a:pt x="0" y="59"/>
                  <a:pt x="30" y="59"/>
                </a:cubicBezTo>
                <a:close/>
              </a:path>
            </a:pathLst>
          </a:custGeom>
          <a:solidFill>
            <a:srgbClr val="66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41" name="Freeform 25"/>
          <p:cNvSpPr>
            <a:spLocks/>
          </p:cNvSpPr>
          <p:nvPr/>
        </p:nvSpPr>
        <p:spPr bwMode="auto">
          <a:xfrm>
            <a:off x="4430713" y="2292350"/>
            <a:ext cx="474662" cy="450850"/>
          </a:xfrm>
          <a:custGeom>
            <a:avLst/>
            <a:gdLst>
              <a:gd name="T0" fmla="*/ 265 w 299"/>
              <a:gd name="T1" fmla="*/ 39 h 284"/>
              <a:gd name="T2" fmla="*/ 164 w 299"/>
              <a:gd name="T3" fmla="*/ 39 h 284"/>
              <a:gd name="T4" fmla="*/ 96 w 299"/>
              <a:gd name="T5" fmla="*/ 61 h 284"/>
              <a:gd name="T6" fmla="*/ 16 w 299"/>
              <a:gd name="T7" fmla="*/ 152 h 284"/>
              <a:gd name="T8" fmla="*/ 5 w 299"/>
              <a:gd name="T9" fmla="*/ 186 h 284"/>
              <a:gd name="T10" fmla="*/ 73 w 299"/>
              <a:gd name="T11" fmla="*/ 175 h 284"/>
              <a:gd name="T12" fmla="*/ 84 w 299"/>
              <a:gd name="T13" fmla="*/ 242 h 284"/>
              <a:gd name="T14" fmla="*/ 152 w 299"/>
              <a:gd name="T15" fmla="*/ 197 h 284"/>
              <a:gd name="T16" fmla="*/ 164 w 299"/>
              <a:gd name="T17" fmla="*/ 129 h 284"/>
              <a:gd name="T18" fmla="*/ 186 w 299"/>
              <a:gd name="T19" fmla="*/ 163 h 284"/>
              <a:gd name="T20" fmla="*/ 254 w 299"/>
              <a:gd name="T21" fmla="*/ 197 h 284"/>
              <a:gd name="T22" fmla="*/ 299 w 299"/>
              <a:gd name="T23" fmla="*/ 186 h 284"/>
              <a:gd name="T24" fmla="*/ 254 w 299"/>
              <a:gd name="T25" fmla="*/ 118 h 284"/>
              <a:gd name="T26" fmla="*/ 243 w 299"/>
              <a:gd name="T27" fmla="*/ 39 h 284"/>
              <a:gd name="T28" fmla="*/ 231 w 299"/>
              <a:gd name="T29" fmla="*/ 5 h 284"/>
              <a:gd name="T30" fmla="*/ 197 w 299"/>
              <a:gd name="T31" fmla="*/ 1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9" h="284">
                <a:moveTo>
                  <a:pt x="265" y="39"/>
                </a:moveTo>
                <a:cubicBezTo>
                  <a:pt x="215" y="21"/>
                  <a:pt x="233" y="22"/>
                  <a:pt x="164" y="39"/>
                </a:cubicBezTo>
                <a:cubicBezTo>
                  <a:pt x="141" y="45"/>
                  <a:pt x="96" y="61"/>
                  <a:pt x="96" y="61"/>
                </a:cubicBezTo>
                <a:cubicBezTo>
                  <a:pt x="71" y="98"/>
                  <a:pt x="41" y="115"/>
                  <a:pt x="16" y="152"/>
                </a:cubicBezTo>
                <a:cubicBezTo>
                  <a:pt x="12" y="163"/>
                  <a:pt x="0" y="175"/>
                  <a:pt x="5" y="186"/>
                </a:cubicBezTo>
                <a:cubicBezTo>
                  <a:pt x="22" y="220"/>
                  <a:pt x="62" y="182"/>
                  <a:pt x="73" y="175"/>
                </a:cubicBezTo>
                <a:cubicBezTo>
                  <a:pt x="77" y="197"/>
                  <a:pt x="67" y="228"/>
                  <a:pt x="84" y="242"/>
                </a:cubicBezTo>
                <a:cubicBezTo>
                  <a:pt x="135" y="284"/>
                  <a:pt x="146" y="215"/>
                  <a:pt x="152" y="197"/>
                </a:cubicBezTo>
                <a:cubicBezTo>
                  <a:pt x="149" y="188"/>
                  <a:pt x="120" y="129"/>
                  <a:pt x="164" y="129"/>
                </a:cubicBezTo>
                <a:cubicBezTo>
                  <a:pt x="177" y="129"/>
                  <a:pt x="177" y="153"/>
                  <a:pt x="186" y="163"/>
                </a:cubicBezTo>
                <a:cubicBezTo>
                  <a:pt x="208" y="186"/>
                  <a:pt x="226" y="188"/>
                  <a:pt x="254" y="197"/>
                </a:cubicBezTo>
                <a:cubicBezTo>
                  <a:pt x="269" y="193"/>
                  <a:pt x="299" y="201"/>
                  <a:pt x="299" y="186"/>
                </a:cubicBezTo>
                <a:cubicBezTo>
                  <a:pt x="299" y="159"/>
                  <a:pt x="254" y="118"/>
                  <a:pt x="254" y="118"/>
                </a:cubicBezTo>
                <a:cubicBezTo>
                  <a:pt x="250" y="92"/>
                  <a:pt x="248" y="65"/>
                  <a:pt x="243" y="39"/>
                </a:cubicBezTo>
                <a:cubicBezTo>
                  <a:pt x="241" y="27"/>
                  <a:pt x="242" y="10"/>
                  <a:pt x="231" y="5"/>
                </a:cubicBezTo>
                <a:cubicBezTo>
                  <a:pt x="220" y="0"/>
                  <a:pt x="197" y="16"/>
                  <a:pt x="197" y="16"/>
                </a:cubicBezTo>
              </a:path>
            </a:pathLst>
          </a:cu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42" name="Freeform 26"/>
          <p:cNvSpPr>
            <a:spLocks/>
          </p:cNvSpPr>
          <p:nvPr/>
        </p:nvSpPr>
        <p:spPr bwMode="auto">
          <a:xfrm>
            <a:off x="6918325" y="4198938"/>
            <a:ext cx="960438" cy="698500"/>
          </a:xfrm>
          <a:custGeom>
            <a:avLst/>
            <a:gdLst>
              <a:gd name="T0" fmla="*/ 0 w 605"/>
              <a:gd name="T1" fmla="*/ 343 h 440"/>
              <a:gd name="T2" fmla="*/ 136 w 605"/>
              <a:gd name="T3" fmla="*/ 332 h 440"/>
              <a:gd name="T4" fmla="*/ 181 w 605"/>
              <a:gd name="T5" fmla="*/ 309 h 440"/>
              <a:gd name="T6" fmla="*/ 261 w 605"/>
              <a:gd name="T7" fmla="*/ 298 h 440"/>
              <a:gd name="T8" fmla="*/ 340 w 605"/>
              <a:gd name="T9" fmla="*/ 343 h 440"/>
              <a:gd name="T10" fmla="*/ 487 w 605"/>
              <a:gd name="T11" fmla="*/ 400 h 440"/>
              <a:gd name="T12" fmla="*/ 532 w 605"/>
              <a:gd name="T13" fmla="*/ 332 h 440"/>
              <a:gd name="T14" fmla="*/ 589 w 605"/>
              <a:gd name="T15" fmla="*/ 253 h 440"/>
              <a:gd name="T16" fmla="*/ 600 w 605"/>
              <a:gd name="T17" fmla="*/ 219 h 440"/>
              <a:gd name="T18" fmla="*/ 566 w 605"/>
              <a:gd name="T19" fmla="*/ 207 h 440"/>
              <a:gd name="T20" fmla="*/ 532 w 605"/>
              <a:gd name="T21" fmla="*/ 139 h 440"/>
              <a:gd name="T22" fmla="*/ 521 w 605"/>
              <a:gd name="T23" fmla="*/ 72 h 440"/>
              <a:gd name="T24" fmla="*/ 498 w 605"/>
              <a:gd name="T25" fmla="*/ 4 h 440"/>
              <a:gd name="T26" fmla="*/ 464 w 605"/>
              <a:gd name="T27" fmla="*/ 15 h 440"/>
              <a:gd name="T28" fmla="*/ 442 w 605"/>
              <a:gd name="T29" fmla="*/ 83 h 440"/>
              <a:gd name="T30" fmla="*/ 374 w 605"/>
              <a:gd name="T31" fmla="*/ 49 h 440"/>
              <a:gd name="T32" fmla="*/ 385 w 605"/>
              <a:gd name="T33" fmla="*/ 15 h 440"/>
              <a:gd name="T34" fmla="*/ 351 w 605"/>
              <a:gd name="T35" fmla="*/ 4 h 440"/>
              <a:gd name="T36" fmla="*/ 283 w 605"/>
              <a:gd name="T37" fmla="*/ 49 h 440"/>
              <a:gd name="T38" fmla="*/ 204 w 605"/>
              <a:gd name="T39" fmla="*/ 72 h 440"/>
              <a:gd name="T40" fmla="*/ 68 w 605"/>
              <a:gd name="T41" fmla="*/ 139 h 440"/>
              <a:gd name="T42" fmla="*/ 12 w 605"/>
              <a:gd name="T43" fmla="*/ 230 h 440"/>
              <a:gd name="T44" fmla="*/ 0 w 605"/>
              <a:gd name="T45" fmla="*/ 264 h 440"/>
              <a:gd name="T46" fmla="*/ 125 w 605"/>
              <a:gd name="T47" fmla="*/ 354 h 440"/>
              <a:gd name="T48" fmla="*/ 159 w 605"/>
              <a:gd name="T49" fmla="*/ 343 h 440"/>
              <a:gd name="T50" fmla="*/ 193 w 605"/>
              <a:gd name="T51" fmla="*/ 321 h 440"/>
              <a:gd name="T52" fmla="*/ 249 w 605"/>
              <a:gd name="T53" fmla="*/ 332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5" h="440">
                <a:moveTo>
                  <a:pt x="0" y="343"/>
                </a:moveTo>
                <a:cubicBezTo>
                  <a:pt x="45" y="339"/>
                  <a:pt x="91" y="340"/>
                  <a:pt x="136" y="332"/>
                </a:cubicBezTo>
                <a:cubicBezTo>
                  <a:pt x="153" y="329"/>
                  <a:pt x="165" y="313"/>
                  <a:pt x="181" y="309"/>
                </a:cubicBezTo>
                <a:cubicBezTo>
                  <a:pt x="207" y="302"/>
                  <a:pt x="234" y="302"/>
                  <a:pt x="261" y="298"/>
                </a:cubicBezTo>
                <a:cubicBezTo>
                  <a:pt x="278" y="351"/>
                  <a:pt x="285" y="361"/>
                  <a:pt x="340" y="343"/>
                </a:cubicBezTo>
                <a:cubicBezTo>
                  <a:pt x="372" y="440"/>
                  <a:pt x="366" y="412"/>
                  <a:pt x="487" y="400"/>
                </a:cubicBezTo>
                <a:cubicBezTo>
                  <a:pt x="502" y="377"/>
                  <a:pt x="517" y="355"/>
                  <a:pt x="532" y="332"/>
                </a:cubicBezTo>
                <a:cubicBezTo>
                  <a:pt x="591" y="242"/>
                  <a:pt x="516" y="277"/>
                  <a:pt x="589" y="253"/>
                </a:cubicBezTo>
                <a:cubicBezTo>
                  <a:pt x="593" y="242"/>
                  <a:pt x="605" y="230"/>
                  <a:pt x="600" y="219"/>
                </a:cubicBezTo>
                <a:cubicBezTo>
                  <a:pt x="595" y="208"/>
                  <a:pt x="575" y="215"/>
                  <a:pt x="566" y="207"/>
                </a:cubicBezTo>
                <a:cubicBezTo>
                  <a:pt x="548" y="192"/>
                  <a:pt x="539" y="160"/>
                  <a:pt x="532" y="139"/>
                </a:cubicBezTo>
                <a:cubicBezTo>
                  <a:pt x="528" y="117"/>
                  <a:pt x="527" y="94"/>
                  <a:pt x="521" y="72"/>
                </a:cubicBezTo>
                <a:cubicBezTo>
                  <a:pt x="515" y="49"/>
                  <a:pt x="498" y="4"/>
                  <a:pt x="498" y="4"/>
                </a:cubicBezTo>
                <a:cubicBezTo>
                  <a:pt x="487" y="8"/>
                  <a:pt x="471" y="5"/>
                  <a:pt x="464" y="15"/>
                </a:cubicBezTo>
                <a:cubicBezTo>
                  <a:pt x="450" y="34"/>
                  <a:pt x="442" y="83"/>
                  <a:pt x="442" y="83"/>
                </a:cubicBezTo>
                <a:cubicBezTo>
                  <a:pt x="427" y="78"/>
                  <a:pt x="381" y="67"/>
                  <a:pt x="374" y="49"/>
                </a:cubicBezTo>
                <a:cubicBezTo>
                  <a:pt x="370" y="38"/>
                  <a:pt x="381" y="26"/>
                  <a:pt x="385" y="15"/>
                </a:cubicBezTo>
                <a:cubicBezTo>
                  <a:pt x="374" y="11"/>
                  <a:pt x="362" y="0"/>
                  <a:pt x="351" y="4"/>
                </a:cubicBezTo>
                <a:cubicBezTo>
                  <a:pt x="325" y="13"/>
                  <a:pt x="306" y="34"/>
                  <a:pt x="283" y="49"/>
                </a:cubicBezTo>
                <a:cubicBezTo>
                  <a:pt x="276" y="54"/>
                  <a:pt x="206" y="71"/>
                  <a:pt x="204" y="72"/>
                </a:cubicBezTo>
                <a:cubicBezTo>
                  <a:pt x="163" y="99"/>
                  <a:pt x="115" y="124"/>
                  <a:pt x="68" y="139"/>
                </a:cubicBezTo>
                <a:cubicBezTo>
                  <a:pt x="14" y="176"/>
                  <a:pt x="39" y="148"/>
                  <a:pt x="12" y="230"/>
                </a:cubicBezTo>
                <a:cubicBezTo>
                  <a:pt x="8" y="241"/>
                  <a:pt x="0" y="264"/>
                  <a:pt x="0" y="264"/>
                </a:cubicBezTo>
                <a:cubicBezTo>
                  <a:pt x="18" y="366"/>
                  <a:pt x="20" y="340"/>
                  <a:pt x="125" y="354"/>
                </a:cubicBezTo>
                <a:cubicBezTo>
                  <a:pt x="136" y="350"/>
                  <a:pt x="148" y="348"/>
                  <a:pt x="159" y="343"/>
                </a:cubicBezTo>
                <a:cubicBezTo>
                  <a:pt x="171" y="337"/>
                  <a:pt x="180" y="323"/>
                  <a:pt x="193" y="321"/>
                </a:cubicBezTo>
                <a:cubicBezTo>
                  <a:pt x="212" y="318"/>
                  <a:pt x="230" y="332"/>
                  <a:pt x="249" y="332"/>
                </a:cubicBezTo>
              </a:path>
            </a:pathLst>
          </a:cu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43" name="Freeform 27"/>
          <p:cNvSpPr>
            <a:spLocks/>
          </p:cNvSpPr>
          <p:nvPr/>
        </p:nvSpPr>
        <p:spPr bwMode="auto">
          <a:xfrm>
            <a:off x="8151813" y="4741863"/>
            <a:ext cx="157162" cy="184150"/>
          </a:xfrm>
          <a:custGeom>
            <a:avLst/>
            <a:gdLst>
              <a:gd name="T0" fmla="*/ 50 w 99"/>
              <a:gd name="T1" fmla="*/ 1 h 116"/>
              <a:gd name="T2" fmla="*/ 84 w 99"/>
              <a:gd name="T3" fmla="*/ 24 h 116"/>
              <a:gd name="T4" fmla="*/ 38 w 99"/>
              <a:gd name="T5" fmla="*/ 80 h 116"/>
              <a:gd name="T6" fmla="*/ 4 w 99"/>
              <a:gd name="T7" fmla="*/ 103 h 116"/>
              <a:gd name="T8" fmla="*/ 50 w 99"/>
              <a:gd name="T9" fmla="*/ 35 h 116"/>
              <a:gd name="T10" fmla="*/ 84 w 99"/>
              <a:gd name="T11" fmla="*/ 12 h 116"/>
              <a:gd name="T12" fmla="*/ 50 w 99"/>
              <a:gd name="T13" fmla="*/ 1 h 116"/>
            </a:gdLst>
            <a:ahLst/>
            <a:cxnLst>
              <a:cxn ang="0">
                <a:pos x="T0" y="T1"/>
              </a:cxn>
              <a:cxn ang="0">
                <a:pos x="T2" y="T3"/>
              </a:cxn>
              <a:cxn ang="0">
                <a:pos x="T4" y="T5"/>
              </a:cxn>
              <a:cxn ang="0">
                <a:pos x="T6" y="T7"/>
              </a:cxn>
              <a:cxn ang="0">
                <a:pos x="T8" y="T9"/>
              </a:cxn>
              <a:cxn ang="0">
                <a:pos x="T10" y="T11"/>
              </a:cxn>
              <a:cxn ang="0">
                <a:pos x="T12" y="T13"/>
              </a:cxn>
            </a:cxnLst>
            <a:rect l="0" t="0" r="r" b="b"/>
            <a:pathLst>
              <a:path w="99" h="116">
                <a:moveTo>
                  <a:pt x="50" y="1"/>
                </a:moveTo>
                <a:cubicBezTo>
                  <a:pt x="61" y="9"/>
                  <a:pt x="80" y="11"/>
                  <a:pt x="84" y="24"/>
                </a:cubicBezTo>
                <a:cubicBezTo>
                  <a:pt x="99" y="71"/>
                  <a:pt x="64" y="72"/>
                  <a:pt x="38" y="80"/>
                </a:cubicBezTo>
                <a:cubicBezTo>
                  <a:pt x="27" y="88"/>
                  <a:pt x="0" y="116"/>
                  <a:pt x="4" y="103"/>
                </a:cubicBezTo>
                <a:cubicBezTo>
                  <a:pt x="11" y="77"/>
                  <a:pt x="27" y="50"/>
                  <a:pt x="50" y="35"/>
                </a:cubicBezTo>
                <a:cubicBezTo>
                  <a:pt x="61" y="27"/>
                  <a:pt x="84" y="26"/>
                  <a:pt x="84" y="12"/>
                </a:cubicBezTo>
                <a:cubicBezTo>
                  <a:pt x="84" y="0"/>
                  <a:pt x="61" y="5"/>
                  <a:pt x="50" y="1"/>
                </a:cubicBezTo>
                <a:close/>
              </a:path>
            </a:pathLst>
          </a:cu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44" name="Freeform 28"/>
          <p:cNvSpPr>
            <a:spLocks/>
          </p:cNvSpPr>
          <p:nvPr/>
        </p:nvSpPr>
        <p:spPr bwMode="auto">
          <a:xfrm>
            <a:off x="7835900" y="4811713"/>
            <a:ext cx="346075" cy="268287"/>
          </a:xfrm>
          <a:custGeom>
            <a:avLst/>
            <a:gdLst>
              <a:gd name="T0" fmla="*/ 203 w 218"/>
              <a:gd name="T1" fmla="*/ 14 h 169"/>
              <a:gd name="T2" fmla="*/ 101 w 218"/>
              <a:gd name="T3" fmla="*/ 70 h 169"/>
              <a:gd name="T4" fmla="*/ 33 w 218"/>
              <a:gd name="T5" fmla="*/ 104 h 169"/>
              <a:gd name="T6" fmla="*/ 56 w 218"/>
              <a:gd name="T7" fmla="*/ 150 h 169"/>
              <a:gd name="T8" fmla="*/ 124 w 218"/>
              <a:gd name="T9" fmla="*/ 104 h 169"/>
              <a:gd name="T10" fmla="*/ 192 w 218"/>
              <a:gd name="T11" fmla="*/ 82 h 169"/>
              <a:gd name="T12" fmla="*/ 215 w 218"/>
              <a:gd name="T13" fmla="*/ 48 h 169"/>
              <a:gd name="T14" fmla="*/ 203 w 218"/>
              <a:gd name="T15" fmla="*/ 1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8" h="169">
                <a:moveTo>
                  <a:pt x="203" y="14"/>
                </a:moveTo>
                <a:cubicBezTo>
                  <a:pt x="143" y="33"/>
                  <a:pt x="179" y="18"/>
                  <a:pt x="101" y="70"/>
                </a:cubicBezTo>
                <a:cubicBezTo>
                  <a:pt x="80" y="84"/>
                  <a:pt x="54" y="90"/>
                  <a:pt x="33" y="104"/>
                </a:cubicBezTo>
                <a:cubicBezTo>
                  <a:pt x="29" y="115"/>
                  <a:pt x="0" y="169"/>
                  <a:pt x="56" y="150"/>
                </a:cubicBezTo>
                <a:cubicBezTo>
                  <a:pt x="82" y="141"/>
                  <a:pt x="98" y="112"/>
                  <a:pt x="124" y="104"/>
                </a:cubicBezTo>
                <a:cubicBezTo>
                  <a:pt x="147" y="97"/>
                  <a:pt x="192" y="82"/>
                  <a:pt x="192" y="82"/>
                </a:cubicBezTo>
                <a:cubicBezTo>
                  <a:pt x="200" y="71"/>
                  <a:pt x="218" y="61"/>
                  <a:pt x="215" y="48"/>
                </a:cubicBezTo>
                <a:cubicBezTo>
                  <a:pt x="204" y="0"/>
                  <a:pt x="145" y="72"/>
                  <a:pt x="203" y="14"/>
                </a:cubicBezTo>
                <a:close/>
              </a:path>
            </a:pathLst>
          </a:cu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45" name="Freeform 29"/>
          <p:cNvSpPr>
            <a:spLocks/>
          </p:cNvSpPr>
          <p:nvPr/>
        </p:nvSpPr>
        <p:spPr bwMode="auto">
          <a:xfrm>
            <a:off x="2228850" y="2239963"/>
            <a:ext cx="341313" cy="149225"/>
          </a:xfrm>
          <a:custGeom>
            <a:avLst/>
            <a:gdLst>
              <a:gd name="T0" fmla="*/ 0 w 215"/>
              <a:gd name="T1" fmla="*/ 38 h 94"/>
              <a:gd name="T2" fmla="*/ 102 w 215"/>
              <a:gd name="T3" fmla="*/ 94 h 94"/>
              <a:gd name="T4" fmla="*/ 215 w 215"/>
              <a:gd name="T5" fmla="*/ 49 h 94"/>
              <a:gd name="T6" fmla="*/ 181 w 215"/>
              <a:gd name="T7" fmla="*/ 38 h 94"/>
              <a:gd name="T8" fmla="*/ 11 w 215"/>
              <a:gd name="T9" fmla="*/ 38 h 94"/>
              <a:gd name="T10" fmla="*/ 0 w 215"/>
              <a:gd name="T11" fmla="*/ 38 h 94"/>
            </a:gdLst>
            <a:ahLst/>
            <a:cxnLst>
              <a:cxn ang="0">
                <a:pos x="T0" y="T1"/>
              </a:cxn>
              <a:cxn ang="0">
                <a:pos x="T2" y="T3"/>
              </a:cxn>
              <a:cxn ang="0">
                <a:pos x="T4" y="T5"/>
              </a:cxn>
              <a:cxn ang="0">
                <a:pos x="T6" y="T7"/>
              </a:cxn>
              <a:cxn ang="0">
                <a:pos x="T8" y="T9"/>
              </a:cxn>
              <a:cxn ang="0">
                <a:pos x="T10" y="T11"/>
              </a:cxn>
            </a:cxnLst>
            <a:rect l="0" t="0" r="r" b="b"/>
            <a:pathLst>
              <a:path w="215" h="94">
                <a:moveTo>
                  <a:pt x="0" y="38"/>
                </a:moveTo>
                <a:cubicBezTo>
                  <a:pt x="78" y="90"/>
                  <a:pt x="42" y="75"/>
                  <a:pt x="102" y="94"/>
                </a:cubicBezTo>
                <a:cubicBezTo>
                  <a:pt x="109" y="93"/>
                  <a:pt x="215" y="94"/>
                  <a:pt x="215" y="49"/>
                </a:cubicBezTo>
                <a:cubicBezTo>
                  <a:pt x="215" y="37"/>
                  <a:pt x="192" y="42"/>
                  <a:pt x="181" y="38"/>
                </a:cubicBezTo>
                <a:cubicBezTo>
                  <a:pt x="125" y="0"/>
                  <a:pt x="72" y="17"/>
                  <a:pt x="11" y="38"/>
                </a:cubicBezTo>
                <a:cubicBezTo>
                  <a:pt x="43" y="85"/>
                  <a:pt x="44" y="82"/>
                  <a:pt x="0" y="38"/>
                </a:cubicBezTo>
                <a:close/>
              </a:path>
            </a:pathLst>
          </a:cu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46" name="Freeform 30"/>
          <p:cNvSpPr>
            <a:spLocks/>
          </p:cNvSpPr>
          <p:nvPr/>
        </p:nvSpPr>
        <p:spPr bwMode="auto">
          <a:xfrm>
            <a:off x="2724150" y="2212975"/>
            <a:ext cx="474663" cy="269875"/>
          </a:xfrm>
          <a:custGeom>
            <a:avLst/>
            <a:gdLst>
              <a:gd name="T0" fmla="*/ 61 w 299"/>
              <a:gd name="T1" fmla="*/ 21 h 170"/>
              <a:gd name="T2" fmla="*/ 129 w 299"/>
              <a:gd name="T3" fmla="*/ 21 h 170"/>
              <a:gd name="T4" fmla="*/ 197 w 299"/>
              <a:gd name="T5" fmla="*/ 66 h 170"/>
              <a:gd name="T6" fmla="*/ 220 w 299"/>
              <a:gd name="T7" fmla="*/ 100 h 170"/>
              <a:gd name="T8" fmla="*/ 288 w 299"/>
              <a:gd name="T9" fmla="*/ 145 h 170"/>
              <a:gd name="T10" fmla="*/ 118 w 299"/>
              <a:gd name="T11" fmla="*/ 157 h 170"/>
              <a:gd name="T12" fmla="*/ 174 w 299"/>
              <a:gd name="T13" fmla="*/ 89 h 170"/>
              <a:gd name="T14" fmla="*/ 84 w 299"/>
              <a:gd name="T15" fmla="*/ 100 h 170"/>
              <a:gd name="T16" fmla="*/ 61 w 299"/>
              <a:gd name="T17" fmla="*/ 66 h 170"/>
              <a:gd name="T18" fmla="*/ 27 w 299"/>
              <a:gd name="T19" fmla="*/ 55 h 170"/>
              <a:gd name="T20" fmla="*/ 129 w 299"/>
              <a:gd name="T21" fmla="*/ 1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170">
                <a:moveTo>
                  <a:pt x="61" y="21"/>
                </a:moveTo>
                <a:cubicBezTo>
                  <a:pt x="95" y="10"/>
                  <a:pt x="95" y="3"/>
                  <a:pt x="129" y="21"/>
                </a:cubicBezTo>
                <a:cubicBezTo>
                  <a:pt x="153" y="34"/>
                  <a:pt x="197" y="66"/>
                  <a:pt x="197" y="66"/>
                </a:cubicBezTo>
                <a:cubicBezTo>
                  <a:pt x="205" y="77"/>
                  <a:pt x="208" y="93"/>
                  <a:pt x="220" y="100"/>
                </a:cubicBezTo>
                <a:cubicBezTo>
                  <a:pt x="299" y="145"/>
                  <a:pt x="263" y="73"/>
                  <a:pt x="288" y="145"/>
                </a:cubicBezTo>
                <a:cubicBezTo>
                  <a:pt x="205" y="163"/>
                  <a:pt x="209" y="170"/>
                  <a:pt x="118" y="157"/>
                </a:cubicBezTo>
                <a:cubicBezTo>
                  <a:pt x="201" y="129"/>
                  <a:pt x="192" y="157"/>
                  <a:pt x="174" y="89"/>
                </a:cubicBezTo>
                <a:cubicBezTo>
                  <a:pt x="144" y="93"/>
                  <a:pt x="84" y="100"/>
                  <a:pt x="84" y="100"/>
                </a:cubicBezTo>
                <a:cubicBezTo>
                  <a:pt x="76" y="89"/>
                  <a:pt x="72" y="74"/>
                  <a:pt x="61" y="66"/>
                </a:cubicBezTo>
                <a:cubicBezTo>
                  <a:pt x="52" y="59"/>
                  <a:pt x="32" y="66"/>
                  <a:pt x="27" y="55"/>
                </a:cubicBezTo>
                <a:cubicBezTo>
                  <a:pt x="0" y="0"/>
                  <a:pt x="121" y="10"/>
                  <a:pt x="129" y="10"/>
                </a:cubicBezTo>
              </a:path>
            </a:pathLst>
          </a:cu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47" name="Freeform 31"/>
          <p:cNvSpPr>
            <a:spLocks/>
          </p:cNvSpPr>
          <p:nvPr/>
        </p:nvSpPr>
        <p:spPr bwMode="auto">
          <a:xfrm>
            <a:off x="4689475" y="4348163"/>
            <a:ext cx="269875" cy="198437"/>
          </a:xfrm>
          <a:custGeom>
            <a:avLst/>
            <a:gdLst>
              <a:gd name="T0" fmla="*/ 80 w 170"/>
              <a:gd name="T1" fmla="*/ 0 h 125"/>
              <a:gd name="T2" fmla="*/ 136 w 170"/>
              <a:gd name="T3" fmla="*/ 11 h 125"/>
              <a:gd name="T4" fmla="*/ 148 w 170"/>
              <a:gd name="T5" fmla="*/ 45 h 125"/>
              <a:gd name="T6" fmla="*/ 170 w 170"/>
              <a:gd name="T7" fmla="*/ 79 h 125"/>
              <a:gd name="T8" fmla="*/ 68 w 170"/>
              <a:gd name="T9" fmla="*/ 125 h 125"/>
              <a:gd name="T10" fmla="*/ 46 w 170"/>
              <a:gd name="T11" fmla="*/ 23 h 125"/>
              <a:gd name="T12" fmla="*/ 80 w 170"/>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170" h="125">
                <a:moveTo>
                  <a:pt x="80" y="0"/>
                </a:moveTo>
                <a:cubicBezTo>
                  <a:pt x="99" y="4"/>
                  <a:pt x="120" y="1"/>
                  <a:pt x="136" y="11"/>
                </a:cubicBezTo>
                <a:cubicBezTo>
                  <a:pt x="146" y="18"/>
                  <a:pt x="143" y="34"/>
                  <a:pt x="148" y="45"/>
                </a:cubicBezTo>
                <a:cubicBezTo>
                  <a:pt x="154" y="57"/>
                  <a:pt x="163" y="68"/>
                  <a:pt x="170" y="79"/>
                </a:cubicBezTo>
                <a:cubicBezTo>
                  <a:pt x="89" y="106"/>
                  <a:pt x="122" y="89"/>
                  <a:pt x="68" y="125"/>
                </a:cubicBezTo>
                <a:cubicBezTo>
                  <a:pt x="30" y="67"/>
                  <a:pt x="0" y="69"/>
                  <a:pt x="46" y="23"/>
                </a:cubicBezTo>
                <a:cubicBezTo>
                  <a:pt x="56" y="13"/>
                  <a:pt x="69" y="8"/>
                  <a:pt x="80" y="0"/>
                </a:cubicBezTo>
                <a:close/>
              </a:path>
            </a:pathLst>
          </a:cu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48" name="Freeform 32"/>
          <p:cNvSpPr>
            <a:spLocks/>
          </p:cNvSpPr>
          <p:nvPr/>
        </p:nvSpPr>
        <p:spPr bwMode="auto">
          <a:xfrm>
            <a:off x="3846513" y="3252788"/>
            <a:ext cx="274637" cy="201612"/>
          </a:xfrm>
          <a:custGeom>
            <a:avLst/>
            <a:gdLst>
              <a:gd name="T0" fmla="*/ 90 w 173"/>
              <a:gd name="T1" fmla="*/ 0 h 127"/>
              <a:gd name="T2" fmla="*/ 158 w 173"/>
              <a:gd name="T3" fmla="*/ 22 h 127"/>
              <a:gd name="T4" fmla="*/ 124 w 173"/>
              <a:gd name="T5" fmla="*/ 56 h 127"/>
              <a:gd name="T6" fmla="*/ 79 w 173"/>
              <a:gd name="T7" fmla="*/ 124 h 127"/>
              <a:gd name="T8" fmla="*/ 22 w 173"/>
              <a:gd name="T9" fmla="*/ 113 h 127"/>
              <a:gd name="T10" fmla="*/ 67 w 173"/>
              <a:gd name="T11" fmla="*/ 56 h 127"/>
              <a:gd name="T12" fmla="*/ 113 w 173"/>
              <a:gd name="T13" fmla="*/ 0 h 127"/>
              <a:gd name="T14" fmla="*/ 158 w 173"/>
              <a:gd name="T15" fmla="*/ 22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27">
                <a:moveTo>
                  <a:pt x="90" y="0"/>
                </a:moveTo>
                <a:cubicBezTo>
                  <a:pt x="113" y="7"/>
                  <a:pt x="135" y="15"/>
                  <a:pt x="158" y="22"/>
                </a:cubicBezTo>
                <a:cubicBezTo>
                  <a:pt x="173" y="27"/>
                  <a:pt x="134" y="43"/>
                  <a:pt x="124" y="56"/>
                </a:cubicBezTo>
                <a:cubicBezTo>
                  <a:pt x="107" y="77"/>
                  <a:pt x="79" y="124"/>
                  <a:pt x="79" y="124"/>
                </a:cubicBezTo>
                <a:cubicBezTo>
                  <a:pt x="60" y="120"/>
                  <a:pt x="36" y="127"/>
                  <a:pt x="22" y="113"/>
                </a:cubicBezTo>
                <a:cubicBezTo>
                  <a:pt x="0" y="91"/>
                  <a:pt x="66" y="57"/>
                  <a:pt x="67" y="56"/>
                </a:cubicBezTo>
                <a:cubicBezTo>
                  <a:pt x="75" y="35"/>
                  <a:pt x="79" y="0"/>
                  <a:pt x="113" y="0"/>
                </a:cubicBezTo>
                <a:cubicBezTo>
                  <a:pt x="130" y="0"/>
                  <a:pt x="141" y="22"/>
                  <a:pt x="158" y="22"/>
                </a:cubicBezTo>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49" name="Freeform 33"/>
          <p:cNvSpPr>
            <a:spLocks/>
          </p:cNvSpPr>
          <p:nvPr/>
        </p:nvSpPr>
        <p:spPr bwMode="auto">
          <a:xfrm>
            <a:off x="4068763" y="2638425"/>
            <a:ext cx="814387" cy="515938"/>
          </a:xfrm>
          <a:custGeom>
            <a:avLst/>
            <a:gdLst>
              <a:gd name="T0" fmla="*/ 63 w 513"/>
              <a:gd name="T1" fmla="*/ 285 h 325"/>
              <a:gd name="T2" fmla="*/ 142 w 513"/>
              <a:gd name="T3" fmla="*/ 262 h 325"/>
              <a:gd name="T4" fmla="*/ 154 w 513"/>
              <a:gd name="T5" fmla="*/ 228 h 325"/>
              <a:gd name="T6" fmla="*/ 267 w 513"/>
              <a:gd name="T7" fmla="*/ 183 h 325"/>
              <a:gd name="T8" fmla="*/ 346 w 513"/>
              <a:gd name="T9" fmla="*/ 262 h 325"/>
              <a:gd name="T10" fmla="*/ 392 w 513"/>
              <a:gd name="T11" fmla="*/ 217 h 325"/>
              <a:gd name="T12" fmla="*/ 358 w 513"/>
              <a:gd name="T13" fmla="*/ 206 h 325"/>
              <a:gd name="T14" fmla="*/ 335 w 513"/>
              <a:gd name="T15" fmla="*/ 149 h 325"/>
              <a:gd name="T16" fmla="*/ 380 w 513"/>
              <a:gd name="T17" fmla="*/ 160 h 325"/>
              <a:gd name="T18" fmla="*/ 482 w 513"/>
              <a:gd name="T19" fmla="*/ 104 h 325"/>
              <a:gd name="T20" fmla="*/ 493 w 513"/>
              <a:gd name="T21" fmla="*/ 2 h 325"/>
              <a:gd name="T22" fmla="*/ 392 w 513"/>
              <a:gd name="T23" fmla="*/ 13 h 325"/>
              <a:gd name="T24" fmla="*/ 380 w 513"/>
              <a:gd name="T25" fmla="*/ 47 h 325"/>
              <a:gd name="T26" fmla="*/ 346 w 513"/>
              <a:gd name="T27" fmla="*/ 70 h 325"/>
              <a:gd name="T28" fmla="*/ 278 w 513"/>
              <a:gd name="T29" fmla="*/ 47 h 325"/>
              <a:gd name="T30" fmla="*/ 244 w 513"/>
              <a:gd name="T31" fmla="*/ 36 h 325"/>
              <a:gd name="T32" fmla="*/ 210 w 513"/>
              <a:gd name="T33" fmla="*/ 58 h 325"/>
              <a:gd name="T34" fmla="*/ 176 w 513"/>
              <a:gd name="T35" fmla="*/ 70 h 325"/>
              <a:gd name="T36" fmla="*/ 131 w 513"/>
              <a:gd name="T37" fmla="*/ 138 h 325"/>
              <a:gd name="T38" fmla="*/ 41 w 513"/>
              <a:gd name="T39" fmla="*/ 206 h 325"/>
              <a:gd name="T40" fmla="*/ 63 w 513"/>
              <a:gd name="T41" fmla="*/ 296 h 325"/>
              <a:gd name="T42" fmla="*/ 97 w 513"/>
              <a:gd name="T43" fmla="*/ 274 h 325"/>
              <a:gd name="T44" fmla="*/ 165 w 513"/>
              <a:gd name="T45" fmla="*/ 24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3" h="325">
                <a:moveTo>
                  <a:pt x="63" y="285"/>
                </a:moveTo>
                <a:cubicBezTo>
                  <a:pt x="89" y="277"/>
                  <a:pt x="121" y="279"/>
                  <a:pt x="142" y="262"/>
                </a:cubicBezTo>
                <a:cubicBezTo>
                  <a:pt x="151" y="254"/>
                  <a:pt x="146" y="237"/>
                  <a:pt x="154" y="228"/>
                </a:cubicBezTo>
                <a:cubicBezTo>
                  <a:pt x="179" y="198"/>
                  <a:pt x="232" y="194"/>
                  <a:pt x="267" y="183"/>
                </a:cubicBezTo>
                <a:cubicBezTo>
                  <a:pt x="303" y="236"/>
                  <a:pt x="311" y="208"/>
                  <a:pt x="346" y="262"/>
                </a:cubicBezTo>
                <a:cubicBezTo>
                  <a:pt x="359" y="258"/>
                  <a:pt x="409" y="252"/>
                  <a:pt x="392" y="217"/>
                </a:cubicBezTo>
                <a:cubicBezTo>
                  <a:pt x="387" y="206"/>
                  <a:pt x="369" y="210"/>
                  <a:pt x="358" y="206"/>
                </a:cubicBezTo>
                <a:cubicBezTo>
                  <a:pt x="357" y="205"/>
                  <a:pt x="282" y="171"/>
                  <a:pt x="335" y="149"/>
                </a:cubicBezTo>
                <a:cubicBezTo>
                  <a:pt x="349" y="143"/>
                  <a:pt x="365" y="156"/>
                  <a:pt x="380" y="160"/>
                </a:cubicBezTo>
                <a:cubicBezTo>
                  <a:pt x="437" y="146"/>
                  <a:pt x="448" y="154"/>
                  <a:pt x="482" y="104"/>
                </a:cubicBezTo>
                <a:cubicBezTo>
                  <a:pt x="509" y="25"/>
                  <a:pt x="513" y="59"/>
                  <a:pt x="493" y="2"/>
                </a:cubicBezTo>
                <a:cubicBezTo>
                  <a:pt x="459" y="6"/>
                  <a:pt x="423" y="0"/>
                  <a:pt x="392" y="13"/>
                </a:cubicBezTo>
                <a:cubicBezTo>
                  <a:pt x="381" y="17"/>
                  <a:pt x="388" y="38"/>
                  <a:pt x="380" y="47"/>
                </a:cubicBezTo>
                <a:cubicBezTo>
                  <a:pt x="371" y="58"/>
                  <a:pt x="357" y="62"/>
                  <a:pt x="346" y="70"/>
                </a:cubicBezTo>
                <a:cubicBezTo>
                  <a:pt x="323" y="62"/>
                  <a:pt x="301" y="55"/>
                  <a:pt x="278" y="47"/>
                </a:cubicBezTo>
                <a:cubicBezTo>
                  <a:pt x="267" y="43"/>
                  <a:pt x="244" y="36"/>
                  <a:pt x="244" y="36"/>
                </a:cubicBezTo>
                <a:cubicBezTo>
                  <a:pt x="233" y="43"/>
                  <a:pt x="222" y="52"/>
                  <a:pt x="210" y="58"/>
                </a:cubicBezTo>
                <a:cubicBezTo>
                  <a:pt x="199" y="63"/>
                  <a:pt x="183" y="61"/>
                  <a:pt x="176" y="70"/>
                </a:cubicBezTo>
                <a:cubicBezTo>
                  <a:pt x="94" y="174"/>
                  <a:pt x="238" y="65"/>
                  <a:pt x="131" y="138"/>
                </a:cubicBezTo>
                <a:cubicBezTo>
                  <a:pt x="105" y="178"/>
                  <a:pt x="86" y="190"/>
                  <a:pt x="41" y="206"/>
                </a:cubicBezTo>
                <a:cubicBezTo>
                  <a:pt x="8" y="254"/>
                  <a:pt x="0" y="276"/>
                  <a:pt x="63" y="296"/>
                </a:cubicBezTo>
                <a:cubicBezTo>
                  <a:pt x="74" y="289"/>
                  <a:pt x="84" y="276"/>
                  <a:pt x="97" y="274"/>
                </a:cubicBezTo>
                <a:cubicBezTo>
                  <a:pt x="121" y="270"/>
                  <a:pt x="165" y="325"/>
                  <a:pt x="165" y="240"/>
                </a:cubicBezTo>
              </a:path>
            </a:pathLst>
          </a:cu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50" name="Freeform 34"/>
          <p:cNvSpPr>
            <a:spLocks/>
          </p:cNvSpPr>
          <p:nvPr/>
        </p:nvSpPr>
        <p:spPr bwMode="auto">
          <a:xfrm>
            <a:off x="4179888" y="2476500"/>
            <a:ext cx="215900" cy="327025"/>
          </a:xfrm>
          <a:custGeom>
            <a:avLst/>
            <a:gdLst>
              <a:gd name="T0" fmla="*/ 50 w 136"/>
              <a:gd name="T1" fmla="*/ 59 h 206"/>
              <a:gd name="T2" fmla="*/ 50 w 136"/>
              <a:gd name="T3" fmla="*/ 194 h 206"/>
              <a:gd name="T4" fmla="*/ 16 w 136"/>
              <a:gd name="T5" fmla="*/ 206 h 206"/>
              <a:gd name="T6" fmla="*/ 5 w 136"/>
              <a:gd name="T7" fmla="*/ 172 h 206"/>
              <a:gd name="T8" fmla="*/ 39 w 136"/>
              <a:gd name="T9" fmla="*/ 160 h 206"/>
              <a:gd name="T10" fmla="*/ 50 w 136"/>
              <a:gd name="T11" fmla="*/ 59 h 206"/>
            </a:gdLst>
            <a:ahLst/>
            <a:cxnLst>
              <a:cxn ang="0">
                <a:pos x="T0" y="T1"/>
              </a:cxn>
              <a:cxn ang="0">
                <a:pos x="T2" y="T3"/>
              </a:cxn>
              <a:cxn ang="0">
                <a:pos x="T4" y="T5"/>
              </a:cxn>
              <a:cxn ang="0">
                <a:pos x="T6" y="T7"/>
              </a:cxn>
              <a:cxn ang="0">
                <a:pos x="T8" y="T9"/>
              </a:cxn>
              <a:cxn ang="0">
                <a:pos x="T10" y="T11"/>
              </a:cxn>
            </a:cxnLst>
            <a:rect l="0" t="0" r="r" b="b"/>
            <a:pathLst>
              <a:path w="136" h="206">
                <a:moveTo>
                  <a:pt x="50" y="59"/>
                </a:moveTo>
                <a:cubicBezTo>
                  <a:pt x="86" y="113"/>
                  <a:pt x="136" y="151"/>
                  <a:pt x="50" y="194"/>
                </a:cubicBezTo>
                <a:cubicBezTo>
                  <a:pt x="39" y="199"/>
                  <a:pt x="27" y="202"/>
                  <a:pt x="16" y="206"/>
                </a:cubicBezTo>
                <a:cubicBezTo>
                  <a:pt x="12" y="195"/>
                  <a:pt x="0" y="183"/>
                  <a:pt x="5" y="172"/>
                </a:cubicBezTo>
                <a:cubicBezTo>
                  <a:pt x="10" y="161"/>
                  <a:pt x="35" y="171"/>
                  <a:pt x="39" y="160"/>
                </a:cubicBezTo>
                <a:cubicBezTo>
                  <a:pt x="50" y="128"/>
                  <a:pt x="50" y="0"/>
                  <a:pt x="50" y="59"/>
                </a:cubicBezTo>
                <a:close/>
              </a:path>
            </a:pathLst>
          </a:cu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51" name="Freeform 35"/>
          <p:cNvSpPr>
            <a:spLocks/>
          </p:cNvSpPr>
          <p:nvPr/>
        </p:nvSpPr>
        <p:spPr bwMode="auto">
          <a:xfrm>
            <a:off x="4114800" y="2641600"/>
            <a:ext cx="115888" cy="114300"/>
          </a:xfrm>
          <a:custGeom>
            <a:avLst/>
            <a:gdLst>
              <a:gd name="T0" fmla="*/ 46 w 73"/>
              <a:gd name="T1" fmla="*/ 0 h 72"/>
              <a:gd name="T2" fmla="*/ 34 w 73"/>
              <a:gd name="T3" fmla="*/ 68 h 72"/>
              <a:gd name="T4" fmla="*/ 0 w 73"/>
              <a:gd name="T5" fmla="*/ 56 h 72"/>
              <a:gd name="T6" fmla="*/ 68 w 73"/>
              <a:gd name="T7" fmla="*/ 22 h 72"/>
              <a:gd name="T8" fmla="*/ 46 w 73"/>
              <a:gd name="T9" fmla="*/ 0 h 72"/>
            </a:gdLst>
            <a:ahLst/>
            <a:cxnLst>
              <a:cxn ang="0">
                <a:pos x="T0" y="T1"/>
              </a:cxn>
              <a:cxn ang="0">
                <a:pos x="T2" y="T3"/>
              </a:cxn>
              <a:cxn ang="0">
                <a:pos x="T4" y="T5"/>
              </a:cxn>
              <a:cxn ang="0">
                <a:pos x="T6" y="T7"/>
              </a:cxn>
              <a:cxn ang="0">
                <a:pos x="T8" y="T9"/>
              </a:cxn>
            </a:cxnLst>
            <a:rect l="0" t="0" r="r" b="b"/>
            <a:pathLst>
              <a:path w="73" h="72">
                <a:moveTo>
                  <a:pt x="46" y="0"/>
                </a:moveTo>
                <a:cubicBezTo>
                  <a:pt x="53" y="22"/>
                  <a:pt x="73" y="53"/>
                  <a:pt x="34" y="68"/>
                </a:cubicBezTo>
                <a:cubicBezTo>
                  <a:pt x="23" y="72"/>
                  <a:pt x="11" y="60"/>
                  <a:pt x="0" y="56"/>
                </a:cubicBezTo>
                <a:cubicBezTo>
                  <a:pt x="13" y="52"/>
                  <a:pt x="63" y="39"/>
                  <a:pt x="68" y="22"/>
                </a:cubicBezTo>
                <a:cubicBezTo>
                  <a:pt x="71" y="12"/>
                  <a:pt x="53" y="7"/>
                  <a:pt x="46" y="0"/>
                </a:cubicBezTo>
                <a:close/>
              </a:path>
            </a:pathLst>
          </a:cu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52" name="Freeform 36"/>
          <p:cNvSpPr>
            <a:spLocks/>
          </p:cNvSpPr>
          <p:nvPr/>
        </p:nvSpPr>
        <p:spPr bwMode="auto">
          <a:xfrm>
            <a:off x="3917950" y="2408238"/>
            <a:ext cx="182563" cy="114300"/>
          </a:xfrm>
          <a:custGeom>
            <a:avLst/>
            <a:gdLst>
              <a:gd name="T0" fmla="*/ 0 w 115"/>
              <a:gd name="T1" fmla="*/ 0 h 72"/>
              <a:gd name="T2" fmla="*/ 79 w 115"/>
              <a:gd name="T3" fmla="*/ 22 h 72"/>
              <a:gd name="T4" fmla="*/ 102 w 115"/>
              <a:gd name="T5" fmla="*/ 56 h 72"/>
              <a:gd name="T6" fmla="*/ 0 w 115"/>
              <a:gd name="T7" fmla="*/ 0 h 72"/>
            </a:gdLst>
            <a:ahLst/>
            <a:cxnLst>
              <a:cxn ang="0">
                <a:pos x="T0" y="T1"/>
              </a:cxn>
              <a:cxn ang="0">
                <a:pos x="T2" y="T3"/>
              </a:cxn>
              <a:cxn ang="0">
                <a:pos x="T4" y="T5"/>
              </a:cxn>
              <a:cxn ang="0">
                <a:pos x="T6" y="T7"/>
              </a:cxn>
            </a:cxnLst>
            <a:rect l="0" t="0" r="r" b="b"/>
            <a:pathLst>
              <a:path w="115" h="72">
                <a:moveTo>
                  <a:pt x="0" y="0"/>
                </a:moveTo>
                <a:cubicBezTo>
                  <a:pt x="3" y="1"/>
                  <a:pt x="72" y="16"/>
                  <a:pt x="79" y="22"/>
                </a:cubicBezTo>
                <a:cubicBezTo>
                  <a:pt x="90" y="30"/>
                  <a:pt x="115" y="54"/>
                  <a:pt x="102" y="56"/>
                </a:cubicBezTo>
                <a:cubicBezTo>
                  <a:pt x="13" y="72"/>
                  <a:pt x="16" y="48"/>
                  <a:pt x="0" y="0"/>
                </a:cubicBezTo>
                <a:close/>
              </a:path>
            </a:pathLst>
          </a:cu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53" name="Freeform 37"/>
          <p:cNvSpPr>
            <a:spLocks/>
          </p:cNvSpPr>
          <p:nvPr/>
        </p:nvSpPr>
        <p:spPr bwMode="auto">
          <a:xfrm>
            <a:off x="2474913" y="3665538"/>
            <a:ext cx="404812" cy="269875"/>
          </a:xfrm>
          <a:custGeom>
            <a:avLst/>
            <a:gdLst>
              <a:gd name="T0" fmla="*/ 26 w 255"/>
              <a:gd name="T1" fmla="*/ 0 h 170"/>
              <a:gd name="T2" fmla="*/ 82 w 255"/>
              <a:gd name="T3" fmla="*/ 91 h 170"/>
              <a:gd name="T4" fmla="*/ 162 w 255"/>
              <a:gd name="T5" fmla="*/ 170 h 170"/>
              <a:gd name="T6" fmla="*/ 173 w 255"/>
              <a:gd name="T7" fmla="*/ 136 h 170"/>
              <a:gd name="T8" fmla="*/ 241 w 255"/>
              <a:gd name="T9" fmla="*/ 91 h 170"/>
              <a:gd name="T10" fmla="*/ 207 w 255"/>
              <a:gd name="T11" fmla="*/ 68 h 170"/>
              <a:gd name="T12" fmla="*/ 184 w 255"/>
              <a:gd name="T13" fmla="*/ 34 h 170"/>
              <a:gd name="T14" fmla="*/ 139 w 255"/>
              <a:gd name="T15" fmla="*/ 23 h 170"/>
              <a:gd name="T16" fmla="*/ 71 w 255"/>
              <a:gd name="T17" fmla="*/ 0 h 170"/>
              <a:gd name="T18" fmla="*/ 26 w 255"/>
              <a:gd name="T1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170">
                <a:moveTo>
                  <a:pt x="26" y="0"/>
                </a:moveTo>
                <a:cubicBezTo>
                  <a:pt x="52" y="81"/>
                  <a:pt x="28" y="55"/>
                  <a:pt x="82" y="91"/>
                </a:cubicBezTo>
                <a:cubicBezTo>
                  <a:pt x="135" y="168"/>
                  <a:pt x="102" y="149"/>
                  <a:pt x="162" y="170"/>
                </a:cubicBezTo>
                <a:cubicBezTo>
                  <a:pt x="166" y="159"/>
                  <a:pt x="163" y="143"/>
                  <a:pt x="173" y="136"/>
                </a:cubicBezTo>
                <a:cubicBezTo>
                  <a:pt x="255" y="82"/>
                  <a:pt x="216" y="169"/>
                  <a:pt x="241" y="91"/>
                </a:cubicBezTo>
                <a:cubicBezTo>
                  <a:pt x="230" y="83"/>
                  <a:pt x="217" y="78"/>
                  <a:pt x="207" y="68"/>
                </a:cubicBezTo>
                <a:cubicBezTo>
                  <a:pt x="197" y="58"/>
                  <a:pt x="195" y="42"/>
                  <a:pt x="184" y="34"/>
                </a:cubicBezTo>
                <a:cubicBezTo>
                  <a:pt x="171" y="25"/>
                  <a:pt x="154" y="27"/>
                  <a:pt x="139" y="23"/>
                </a:cubicBezTo>
                <a:cubicBezTo>
                  <a:pt x="116" y="16"/>
                  <a:pt x="71" y="0"/>
                  <a:pt x="71" y="0"/>
                </a:cubicBezTo>
                <a:cubicBezTo>
                  <a:pt x="9" y="12"/>
                  <a:pt x="0" y="24"/>
                  <a:pt x="26" y="0"/>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54" name="Freeform 38"/>
          <p:cNvSpPr>
            <a:spLocks/>
          </p:cNvSpPr>
          <p:nvPr/>
        </p:nvSpPr>
        <p:spPr bwMode="auto">
          <a:xfrm>
            <a:off x="2925763" y="3773488"/>
            <a:ext cx="133350" cy="125412"/>
          </a:xfrm>
          <a:custGeom>
            <a:avLst/>
            <a:gdLst>
              <a:gd name="T0" fmla="*/ 36 w 84"/>
              <a:gd name="T1" fmla="*/ 0 h 79"/>
              <a:gd name="T2" fmla="*/ 59 w 84"/>
              <a:gd name="T3" fmla="*/ 79 h 79"/>
              <a:gd name="T4" fmla="*/ 81 w 84"/>
              <a:gd name="T5" fmla="*/ 45 h 79"/>
              <a:gd name="T6" fmla="*/ 47 w 84"/>
              <a:gd name="T7" fmla="*/ 23 h 79"/>
              <a:gd name="T8" fmla="*/ 36 w 84"/>
              <a:gd name="T9" fmla="*/ 0 h 79"/>
            </a:gdLst>
            <a:ahLst/>
            <a:cxnLst>
              <a:cxn ang="0">
                <a:pos x="T0" y="T1"/>
              </a:cxn>
              <a:cxn ang="0">
                <a:pos x="T2" y="T3"/>
              </a:cxn>
              <a:cxn ang="0">
                <a:pos x="T4" y="T5"/>
              </a:cxn>
              <a:cxn ang="0">
                <a:pos x="T6" y="T7"/>
              </a:cxn>
              <a:cxn ang="0">
                <a:pos x="T8" y="T9"/>
              </a:cxn>
            </a:cxnLst>
            <a:rect l="0" t="0" r="r" b="b"/>
            <a:pathLst>
              <a:path w="84" h="79">
                <a:moveTo>
                  <a:pt x="36" y="0"/>
                </a:moveTo>
                <a:cubicBezTo>
                  <a:pt x="3" y="49"/>
                  <a:pt x="0" y="60"/>
                  <a:pt x="59" y="79"/>
                </a:cubicBezTo>
                <a:cubicBezTo>
                  <a:pt x="66" y="68"/>
                  <a:pt x="84" y="58"/>
                  <a:pt x="81" y="45"/>
                </a:cubicBezTo>
                <a:cubicBezTo>
                  <a:pt x="78" y="32"/>
                  <a:pt x="57" y="33"/>
                  <a:pt x="47" y="23"/>
                </a:cubicBezTo>
                <a:cubicBezTo>
                  <a:pt x="41" y="17"/>
                  <a:pt x="40" y="8"/>
                  <a:pt x="36" y="0"/>
                </a:cubicBezTo>
                <a:close/>
              </a:path>
            </a:pathLst>
          </a:cu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55" name="Freeform 39"/>
          <p:cNvSpPr>
            <a:spLocks/>
          </p:cNvSpPr>
          <p:nvPr/>
        </p:nvSpPr>
        <p:spPr bwMode="auto">
          <a:xfrm>
            <a:off x="2803525" y="3719513"/>
            <a:ext cx="161925" cy="215900"/>
          </a:xfrm>
          <a:custGeom>
            <a:avLst/>
            <a:gdLst>
              <a:gd name="T0" fmla="*/ 0 w 102"/>
              <a:gd name="T1" fmla="*/ 0 h 136"/>
              <a:gd name="T2" fmla="*/ 11 w 102"/>
              <a:gd name="T3" fmla="*/ 34 h 136"/>
              <a:gd name="T4" fmla="*/ 34 w 102"/>
              <a:gd name="T5" fmla="*/ 68 h 136"/>
              <a:gd name="T6" fmla="*/ 11 w 102"/>
              <a:gd name="T7" fmla="*/ 102 h 136"/>
              <a:gd name="T8" fmla="*/ 102 w 102"/>
              <a:gd name="T9" fmla="*/ 79 h 136"/>
              <a:gd name="T10" fmla="*/ 57 w 102"/>
              <a:gd name="T11" fmla="*/ 34 h 136"/>
              <a:gd name="T12" fmla="*/ 23 w 102"/>
              <a:gd name="T13" fmla="*/ 45 h 136"/>
              <a:gd name="T14" fmla="*/ 0 w 102"/>
              <a:gd name="T15" fmla="*/ 0 h 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36">
                <a:moveTo>
                  <a:pt x="0" y="0"/>
                </a:moveTo>
                <a:cubicBezTo>
                  <a:pt x="4" y="11"/>
                  <a:pt x="6" y="23"/>
                  <a:pt x="11" y="34"/>
                </a:cubicBezTo>
                <a:cubicBezTo>
                  <a:pt x="17" y="46"/>
                  <a:pt x="34" y="54"/>
                  <a:pt x="34" y="68"/>
                </a:cubicBezTo>
                <a:cubicBezTo>
                  <a:pt x="34" y="82"/>
                  <a:pt x="19" y="91"/>
                  <a:pt x="11" y="102"/>
                </a:cubicBezTo>
                <a:cubicBezTo>
                  <a:pt x="64" y="136"/>
                  <a:pt x="68" y="130"/>
                  <a:pt x="102" y="79"/>
                </a:cubicBezTo>
                <a:cubicBezTo>
                  <a:pt x="92" y="49"/>
                  <a:pt x="96" y="34"/>
                  <a:pt x="57" y="34"/>
                </a:cubicBezTo>
                <a:cubicBezTo>
                  <a:pt x="45" y="34"/>
                  <a:pt x="33" y="51"/>
                  <a:pt x="23" y="45"/>
                </a:cubicBezTo>
                <a:cubicBezTo>
                  <a:pt x="9" y="36"/>
                  <a:pt x="8" y="15"/>
                  <a:pt x="0" y="0"/>
                </a:cubicBezTo>
                <a:close/>
              </a:path>
            </a:pathLst>
          </a:custGeom>
          <a:solidFill>
            <a:srgbClr val="66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56" name="Freeform 40"/>
          <p:cNvSpPr>
            <a:spLocks/>
          </p:cNvSpPr>
          <p:nvPr/>
        </p:nvSpPr>
        <p:spPr bwMode="auto">
          <a:xfrm>
            <a:off x="2446338" y="3841750"/>
            <a:ext cx="1003300" cy="830263"/>
          </a:xfrm>
          <a:custGeom>
            <a:avLst/>
            <a:gdLst>
              <a:gd name="T0" fmla="*/ 78 w 632"/>
              <a:gd name="T1" fmla="*/ 93 h 523"/>
              <a:gd name="T2" fmla="*/ 32 w 632"/>
              <a:gd name="T3" fmla="*/ 195 h 523"/>
              <a:gd name="T4" fmla="*/ 146 w 632"/>
              <a:gd name="T5" fmla="*/ 229 h 523"/>
              <a:gd name="T6" fmla="*/ 248 w 632"/>
              <a:gd name="T7" fmla="*/ 285 h 523"/>
              <a:gd name="T8" fmla="*/ 315 w 632"/>
              <a:gd name="T9" fmla="*/ 421 h 523"/>
              <a:gd name="T10" fmla="*/ 361 w 632"/>
              <a:gd name="T11" fmla="*/ 432 h 523"/>
              <a:gd name="T12" fmla="*/ 372 w 632"/>
              <a:gd name="T13" fmla="*/ 523 h 523"/>
              <a:gd name="T14" fmla="*/ 440 w 632"/>
              <a:gd name="T15" fmla="*/ 489 h 523"/>
              <a:gd name="T16" fmla="*/ 451 w 632"/>
              <a:gd name="T17" fmla="*/ 410 h 523"/>
              <a:gd name="T18" fmla="*/ 542 w 632"/>
              <a:gd name="T19" fmla="*/ 387 h 523"/>
              <a:gd name="T20" fmla="*/ 632 w 632"/>
              <a:gd name="T21" fmla="*/ 195 h 523"/>
              <a:gd name="T22" fmla="*/ 383 w 632"/>
              <a:gd name="T23" fmla="*/ 70 h 523"/>
              <a:gd name="T24" fmla="*/ 270 w 632"/>
              <a:gd name="T25" fmla="*/ 36 h 523"/>
              <a:gd name="T26" fmla="*/ 248 w 632"/>
              <a:gd name="T27" fmla="*/ 2 h 523"/>
              <a:gd name="T28" fmla="*/ 168 w 632"/>
              <a:gd name="T29" fmla="*/ 25 h 523"/>
              <a:gd name="T30" fmla="*/ 78 w 632"/>
              <a:gd name="T31" fmla="*/ 115 h 523"/>
              <a:gd name="T32" fmla="*/ 78 w 632"/>
              <a:gd name="T33" fmla="*/ 93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2" h="523">
                <a:moveTo>
                  <a:pt x="78" y="93"/>
                </a:moveTo>
                <a:cubicBezTo>
                  <a:pt x="30" y="108"/>
                  <a:pt x="0" y="139"/>
                  <a:pt x="32" y="195"/>
                </a:cubicBezTo>
                <a:cubicBezTo>
                  <a:pt x="50" y="226"/>
                  <a:pt x="131" y="227"/>
                  <a:pt x="146" y="229"/>
                </a:cubicBezTo>
                <a:cubicBezTo>
                  <a:pt x="211" y="250"/>
                  <a:pt x="209" y="238"/>
                  <a:pt x="248" y="285"/>
                </a:cubicBezTo>
                <a:cubicBezTo>
                  <a:pt x="278" y="322"/>
                  <a:pt x="274" y="394"/>
                  <a:pt x="315" y="421"/>
                </a:cubicBezTo>
                <a:cubicBezTo>
                  <a:pt x="328" y="430"/>
                  <a:pt x="346" y="428"/>
                  <a:pt x="361" y="432"/>
                </a:cubicBezTo>
                <a:cubicBezTo>
                  <a:pt x="334" y="513"/>
                  <a:pt x="318" y="487"/>
                  <a:pt x="372" y="523"/>
                </a:cubicBezTo>
                <a:cubicBezTo>
                  <a:pt x="388" y="518"/>
                  <a:pt x="432" y="507"/>
                  <a:pt x="440" y="489"/>
                </a:cubicBezTo>
                <a:cubicBezTo>
                  <a:pt x="451" y="465"/>
                  <a:pt x="435" y="431"/>
                  <a:pt x="451" y="410"/>
                </a:cubicBezTo>
                <a:cubicBezTo>
                  <a:pt x="470" y="385"/>
                  <a:pt x="512" y="397"/>
                  <a:pt x="542" y="387"/>
                </a:cubicBezTo>
                <a:cubicBezTo>
                  <a:pt x="596" y="308"/>
                  <a:pt x="543" y="253"/>
                  <a:pt x="632" y="195"/>
                </a:cubicBezTo>
                <a:cubicBezTo>
                  <a:pt x="573" y="104"/>
                  <a:pt x="487" y="84"/>
                  <a:pt x="383" y="70"/>
                </a:cubicBezTo>
                <a:cubicBezTo>
                  <a:pt x="300" y="42"/>
                  <a:pt x="338" y="53"/>
                  <a:pt x="270" y="36"/>
                </a:cubicBezTo>
                <a:cubicBezTo>
                  <a:pt x="263" y="25"/>
                  <a:pt x="261" y="6"/>
                  <a:pt x="248" y="2"/>
                </a:cubicBezTo>
                <a:cubicBezTo>
                  <a:pt x="242" y="0"/>
                  <a:pt x="178" y="22"/>
                  <a:pt x="168" y="25"/>
                </a:cubicBezTo>
                <a:cubicBezTo>
                  <a:pt x="153" y="40"/>
                  <a:pt x="100" y="115"/>
                  <a:pt x="78" y="115"/>
                </a:cubicBezTo>
                <a:cubicBezTo>
                  <a:pt x="71" y="115"/>
                  <a:pt x="78" y="100"/>
                  <a:pt x="78" y="93"/>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57" name="Freeform 41"/>
          <p:cNvSpPr>
            <a:spLocks/>
          </p:cNvSpPr>
          <p:nvPr/>
        </p:nvSpPr>
        <p:spPr bwMode="auto">
          <a:xfrm>
            <a:off x="2928938" y="4622800"/>
            <a:ext cx="147637" cy="142875"/>
          </a:xfrm>
          <a:custGeom>
            <a:avLst/>
            <a:gdLst>
              <a:gd name="T0" fmla="*/ 91 w 93"/>
              <a:gd name="T1" fmla="*/ 42 h 90"/>
              <a:gd name="T2" fmla="*/ 0 w 93"/>
              <a:gd name="T3" fmla="*/ 54 h 90"/>
              <a:gd name="T4" fmla="*/ 68 w 93"/>
              <a:gd name="T5" fmla="*/ 65 h 90"/>
              <a:gd name="T6" fmla="*/ 91 w 93"/>
              <a:gd name="T7" fmla="*/ 42 h 90"/>
            </a:gdLst>
            <a:ahLst/>
            <a:cxnLst>
              <a:cxn ang="0">
                <a:pos x="T0" y="T1"/>
              </a:cxn>
              <a:cxn ang="0">
                <a:pos x="T2" y="T3"/>
              </a:cxn>
              <a:cxn ang="0">
                <a:pos x="T4" y="T5"/>
              </a:cxn>
              <a:cxn ang="0">
                <a:pos x="T6" y="T7"/>
              </a:cxn>
            </a:cxnLst>
            <a:rect l="0" t="0" r="r" b="b"/>
            <a:pathLst>
              <a:path w="93" h="90">
                <a:moveTo>
                  <a:pt x="91" y="42"/>
                </a:moveTo>
                <a:cubicBezTo>
                  <a:pt x="10" y="16"/>
                  <a:pt x="36" y="0"/>
                  <a:pt x="0" y="54"/>
                </a:cubicBezTo>
                <a:cubicBezTo>
                  <a:pt x="27" y="71"/>
                  <a:pt x="36" y="90"/>
                  <a:pt x="68" y="65"/>
                </a:cubicBezTo>
                <a:cubicBezTo>
                  <a:pt x="93" y="45"/>
                  <a:pt x="91" y="13"/>
                  <a:pt x="91" y="42"/>
                </a:cubicBezTo>
                <a:close/>
              </a:path>
            </a:pathLst>
          </a:cu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58" name="Freeform 42"/>
          <p:cNvSpPr>
            <a:spLocks/>
          </p:cNvSpPr>
          <p:nvPr/>
        </p:nvSpPr>
        <p:spPr bwMode="auto">
          <a:xfrm>
            <a:off x="2547938" y="4400550"/>
            <a:ext cx="381000" cy="838200"/>
          </a:xfrm>
          <a:custGeom>
            <a:avLst/>
            <a:gdLst>
              <a:gd name="T0" fmla="*/ 218 w 240"/>
              <a:gd name="T1" fmla="*/ 499 h 528"/>
              <a:gd name="T2" fmla="*/ 127 w 240"/>
              <a:gd name="T3" fmla="*/ 420 h 528"/>
              <a:gd name="T4" fmla="*/ 59 w 240"/>
              <a:gd name="T5" fmla="*/ 227 h 528"/>
              <a:gd name="T6" fmla="*/ 70 w 240"/>
              <a:gd name="T7" fmla="*/ 194 h 528"/>
              <a:gd name="T8" fmla="*/ 93 w 240"/>
              <a:gd name="T9" fmla="*/ 160 h 528"/>
              <a:gd name="T10" fmla="*/ 48 w 240"/>
              <a:gd name="T11" fmla="*/ 1 h 528"/>
              <a:gd name="T12" fmla="*/ 14 w 240"/>
              <a:gd name="T13" fmla="*/ 12 h 528"/>
              <a:gd name="T14" fmla="*/ 36 w 240"/>
              <a:gd name="T15" fmla="*/ 171 h 528"/>
              <a:gd name="T16" fmla="*/ 195 w 240"/>
              <a:gd name="T17" fmla="*/ 499 h 528"/>
              <a:gd name="T18" fmla="*/ 229 w 240"/>
              <a:gd name="T19" fmla="*/ 522 h 528"/>
              <a:gd name="T20" fmla="*/ 218 w 240"/>
              <a:gd name="T21" fmla="*/ 488 h 528"/>
              <a:gd name="T22" fmla="*/ 184 w 240"/>
              <a:gd name="T23" fmla="*/ 476 h 528"/>
              <a:gd name="T24" fmla="*/ 218 w 240"/>
              <a:gd name="T25" fmla="*/ 499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0" h="528">
                <a:moveTo>
                  <a:pt x="218" y="499"/>
                </a:moveTo>
                <a:cubicBezTo>
                  <a:pt x="182" y="474"/>
                  <a:pt x="163" y="445"/>
                  <a:pt x="127" y="420"/>
                </a:cubicBezTo>
                <a:cubicBezTo>
                  <a:pt x="88" y="362"/>
                  <a:pt x="72" y="295"/>
                  <a:pt x="59" y="227"/>
                </a:cubicBezTo>
                <a:cubicBezTo>
                  <a:pt x="63" y="216"/>
                  <a:pt x="65" y="204"/>
                  <a:pt x="70" y="194"/>
                </a:cubicBezTo>
                <a:cubicBezTo>
                  <a:pt x="76" y="182"/>
                  <a:pt x="92" y="174"/>
                  <a:pt x="93" y="160"/>
                </a:cubicBezTo>
                <a:cubicBezTo>
                  <a:pt x="99" y="98"/>
                  <a:pt x="80" y="50"/>
                  <a:pt x="48" y="1"/>
                </a:cubicBezTo>
                <a:cubicBezTo>
                  <a:pt x="37" y="5"/>
                  <a:pt x="17" y="0"/>
                  <a:pt x="14" y="12"/>
                </a:cubicBezTo>
                <a:cubicBezTo>
                  <a:pt x="11" y="24"/>
                  <a:pt x="32" y="149"/>
                  <a:pt x="36" y="171"/>
                </a:cubicBezTo>
                <a:cubicBezTo>
                  <a:pt x="0" y="282"/>
                  <a:pt x="80" y="462"/>
                  <a:pt x="195" y="499"/>
                </a:cubicBezTo>
                <a:cubicBezTo>
                  <a:pt x="206" y="507"/>
                  <a:pt x="217" y="528"/>
                  <a:pt x="229" y="522"/>
                </a:cubicBezTo>
                <a:cubicBezTo>
                  <a:pt x="240" y="517"/>
                  <a:pt x="226" y="497"/>
                  <a:pt x="218" y="488"/>
                </a:cubicBezTo>
                <a:cubicBezTo>
                  <a:pt x="210" y="479"/>
                  <a:pt x="184" y="464"/>
                  <a:pt x="184" y="476"/>
                </a:cubicBezTo>
                <a:cubicBezTo>
                  <a:pt x="184" y="490"/>
                  <a:pt x="207" y="491"/>
                  <a:pt x="218" y="499"/>
                </a:cubicBezTo>
                <a:close/>
              </a:path>
            </a:pathLst>
          </a:custGeom>
          <a:solidFill>
            <a:srgbClr val="66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59" name="Freeform 43"/>
          <p:cNvSpPr>
            <a:spLocks/>
          </p:cNvSpPr>
          <p:nvPr/>
        </p:nvSpPr>
        <p:spPr bwMode="auto">
          <a:xfrm>
            <a:off x="2732088" y="4340225"/>
            <a:ext cx="279400" cy="314325"/>
          </a:xfrm>
          <a:custGeom>
            <a:avLst/>
            <a:gdLst>
              <a:gd name="T0" fmla="*/ 90 w 176"/>
              <a:gd name="T1" fmla="*/ 16 h 198"/>
              <a:gd name="T2" fmla="*/ 56 w 176"/>
              <a:gd name="T3" fmla="*/ 5 h 198"/>
              <a:gd name="T4" fmla="*/ 34 w 176"/>
              <a:gd name="T5" fmla="*/ 39 h 198"/>
              <a:gd name="T6" fmla="*/ 0 w 176"/>
              <a:gd name="T7" fmla="*/ 62 h 198"/>
              <a:gd name="T8" fmla="*/ 11 w 176"/>
              <a:gd name="T9" fmla="*/ 107 h 198"/>
              <a:gd name="T10" fmla="*/ 56 w 176"/>
              <a:gd name="T11" fmla="*/ 118 h 198"/>
              <a:gd name="T12" fmla="*/ 158 w 176"/>
              <a:gd name="T13" fmla="*/ 198 h 198"/>
              <a:gd name="T14" fmla="*/ 113 w 176"/>
              <a:gd name="T15" fmla="*/ 96 h 198"/>
              <a:gd name="T16" fmla="*/ 102 w 176"/>
              <a:gd name="T17" fmla="*/ 62 h 198"/>
              <a:gd name="T18" fmla="*/ 90 w 176"/>
              <a:gd name="T19" fmla="*/ 1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98">
                <a:moveTo>
                  <a:pt x="90" y="16"/>
                </a:moveTo>
                <a:cubicBezTo>
                  <a:pt x="79" y="12"/>
                  <a:pt x="67" y="0"/>
                  <a:pt x="56" y="5"/>
                </a:cubicBezTo>
                <a:cubicBezTo>
                  <a:pt x="44" y="10"/>
                  <a:pt x="43" y="29"/>
                  <a:pt x="34" y="39"/>
                </a:cubicBezTo>
                <a:cubicBezTo>
                  <a:pt x="24" y="49"/>
                  <a:pt x="11" y="54"/>
                  <a:pt x="0" y="62"/>
                </a:cubicBezTo>
                <a:cubicBezTo>
                  <a:pt x="4" y="77"/>
                  <a:pt x="0" y="96"/>
                  <a:pt x="11" y="107"/>
                </a:cubicBezTo>
                <a:cubicBezTo>
                  <a:pt x="22" y="118"/>
                  <a:pt x="42" y="112"/>
                  <a:pt x="56" y="118"/>
                </a:cubicBezTo>
                <a:cubicBezTo>
                  <a:pt x="95" y="135"/>
                  <a:pt x="123" y="174"/>
                  <a:pt x="158" y="198"/>
                </a:cubicBezTo>
                <a:cubicBezTo>
                  <a:pt x="176" y="141"/>
                  <a:pt x="153" y="136"/>
                  <a:pt x="113" y="96"/>
                </a:cubicBezTo>
                <a:cubicBezTo>
                  <a:pt x="109" y="85"/>
                  <a:pt x="107" y="73"/>
                  <a:pt x="102" y="62"/>
                </a:cubicBezTo>
                <a:cubicBezTo>
                  <a:pt x="80" y="19"/>
                  <a:pt x="68" y="40"/>
                  <a:pt x="90" y="16"/>
                </a:cubicBezTo>
                <a:close/>
              </a:path>
            </a:pathLst>
          </a:custGeom>
          <a:solidFill>
            <a:srgbClr val="66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60" name="Freeform 44"/>
          <p:cNvSpPr>
            <a:spLocks/>
          </p:cNvSpPr>
          <p:nvPr/>
        </p:nvSpPr>
        <p:spPr bwMode="auto">
          <a:xfrm>
            <a:off x="2601913" y="4205288"/>
            <a:ext cx="242887" cy="287337"/>
          </a:xfrm>
          <a:custGeom>
            <a:avLst/>
            <a:gdLst>
              <a:gd name="T0" fmla="*/ 2 w 153"/>
              <a:gd name="T1" fmla="*/ 0 h 181"/>
              <a:gd name="T2" fmla="*/ 70 w 153"/>
              <a:gd name="T3" fmla="*/ 181 h 181"/>
              <a:gd name="T4" fmla="*/ 104 w 153"/>
              <a:gd name="T5" fmla="*/ 158 h 181"/>
              <a:gd name="T6" fmla="*/ 150 w 153"/>
              <a:gd name="T7" fmla="*/ 101 h 181"/>
              <a:gd name="T8" fmla="*/ 70 w 153"/>
              <a:gd name="T9" fmla="*/ 34 h 181"/>
              <a:gd name="T10" fmla="*/ 2 w 153"/>
              <a:gd name="T11" fmla="*/ 0 h 181"/>
            </a:gdLst>
            <a:ahLst/>
            <a:cxnLst>
              <a:cxn ang="0">
                <a:pos x="T0" y="T1"/>
              </a:cxn>
              <a:cxn ang="0">
                <a:pos x="T2" y="T3"/>
              </a:cxn>
              <a:cxn ang="0">
                <a:pos x="T4" y="T5"/>
              </a:cxn>
              <a:cxn ang="0">
                <a:pos x="T6" y="T7"/>
              </a:cxn>
              <a:cxn ang="0">
                <a:pos x="T8" y="T9"/>
              </a:cxn>
              <a:cxn ang="0">
                <a:pos x="T10" y="T11"/>
              </a:cxn>
            </a:cxnLst>
            <a:rect l="0" t="0" r="r" b="b"/>
            <a:pathLst>
              <a:path w="153" h="181">
                <a:moveTo>
                  <a:pt x="2" y="0"/>
                </a:moveTo>
                <a:cubicBezTo>
                  <a:pt x="29" y="76"/>
                  <a:pt x="0" y="134"/>
                  <a:pt x="70" y="181"/>
                </a:cubicBezTo>
                <a:cubicBezTo>
                  <a:pt x="81" y="173"/>
                  <a:pt x="96" y="169"/>
                  <a:pt x="104" y="158"/>
                </a:cubicBezTo>
                <a:cubicBezTo>
                  <a:pt x="150" y="91"/>
                  <a:pt x="78" y="126"/>
                  <a:pt x="150" y="101"/>
                </a:cubicBezTo>
                <a:cubicBezTo>
                  <a:pt x="132" y="32"/>
                  <a:pt x="153" y="62"/>
                  <a:pt x="70" y="34"/>
                </a:cubicBezTo>
                <a:cubicBezTo>
                  <a:pt x="50" y="27"/>
                  <a:pt x="2" y="26"/>
                  <a:pt x="2" y="0"/>
                </a:cubicBezTo>
                <a:close/>
              </a:path>
            </a:pathLst>
          </a:custGeom>
          <a:solidFill>
            <a:srgbClr val="66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61" name="Freeform 45"/>
          <p:cNvSpPr>
            <a:spLocks/>
          </p:cNvSpPr>
          <p:nvPr/>
        </p:nvSpPr>
        <p:spPr bwMode="auto">
          <a:xfrm>
            <a:off x="2292350" y="3844925"/>
            <a:ext cx="161925" cy="217488"/>
          </a:xfrm>
          <a:custGeom>
            <a:avLst/>
            <a:gdLst>
              <a:gd name="T0" fmla="*/ 39 w 102"/>
              <a:gd name="T1" fmla="*/ 0 h 137"/>
              <a:gd name="T2" fmla="*/ 73 w 102"/>
              <a:gd name="T3" fmla="*/ 102 h 137"/>
              <a:gd name="T4" fmla="*/ 39 w 102"/>
              <a:gd name="T5" fmla="*/ 136 h 137"/>
              <a:gd name="T6" fmla="*/ 5 w 102"/>
              <a:gd name="T7" fmla="*/ 125 h 137"/>
              <a:gd name="T8" fmla="*/ 39 w 102"/>
              <a:gd name="T9" fmla="*/ 0 h 137"/>
            </a:gdLst>
            <a:ahLst/>
            <a:cxnLst>
              <a:cxn ang="0">
                <a:pos x="T0" y="T1"/>
              </a:cxn>
              <a:cxn ang="0">
                <a:pos x="T2" y="T3"/>
              </a:cxn>
              <a:cxn ang="0">
                <a:pos x="T4" y="T5"/>
              </a:cxn>
              <a:cxn ang="0">
                <a:pos x="T6" y="T7"/>
              </a:cxn>
              <a:cxn ang="0">
                <a:pos x="T8" y="T9"/>
              </a:cxn>
            </a:cxnLst>
            <a:rect l="0" t="0" r="r" b="b"/>
            <a:pathLst>
              <a:path w="102" h="137">
                <a:moveTo>
                  <a:pt x="39" y="0"/>
                </a:moveTo>
                <a:cubicBezTo>
                  <a:pt x="67" y="43"/>
                  <a:pt x="102" y="57"/>
                  <a:pt x="73" y="102"/>
                </a:cubicBezTo>
                <a:cubicBezTo>
                  <a:pt x="64" y="115"/>
                  <a:pt x="50" y="125"/>
                  <a:pt x="39" y="136"/>
                </a:cubicBezTo>
                <a:cubicBezTo>
                  <a:pt x="28" y="132"/>
                  <a:pt x="7" y="137"/>
                  <a:pt x="5" y="125"/>
                </a:cubicBezTo>
                <a:cubicBezTo>
                  <a:pt x="0" y="90"/>
                  <a:pt x="39" y="41"/>
                  <a:pt x="39" y="0"/>
                </a:cubicBezTo>
                <a:close/>
              </a:path>
            </a:pathLst>
          </a:custGeom>
          <a:solidFill>
            <a:srgbClr val="66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62" name="Freeform 46"/>
          <p:cNvSpPr>
            <a:spLocks/>
          </p:cNvSpPr>
          <p:nvPr/>
        </p:nvSpPr>
        <p:spPr bwMode="auto">
          <a:xfrm>
            <a:off x="2290763" y="3965575"/>
            <a:ext cx="360362" cy="454025"/>
          </a:xfrm>
          <a:custGeom>
            <a:avLst/>
            <a:gdLst>
              <a:gd name="T0" fmla="*/ 29 w 227"/>
              <a:gd name="T1" fmla="*/ 37 h 286"/>
              <a:gd name="T2" fmla="*/ 51 w 227"/>
              <a:gd name="T3" fmla="*/ 71 h 286"/>
              <a:gd name="T4" fmla="*/ 40 w 227"/>
              <a:gd name="T5" fmla="*/ 139 h 286"/>
              <a:gd name="T6" fmla="*/ 74 w 227"/>
              <a:gd name="T7" fmla="*/ 162 h 286"/>
              <a:gd name="T8" fmla="*/ 130 w 227"/>
              <a:gd name="T9" fmla="*/ 207 h 286"/>
              <a:gd name="T10" fmla="*/ 153 w 227"/>
              <a:gd name="T11" fmla="*/ 241 h 286"/>
              <a:gd name="T12" fmla="*/ 221 w 227"/>
              <a:gd name="T13" fmla="*/ 286 h 286"/>
              <a:gd name="T14" fmla="*/ 210 w 227"/>
              <a:gd name="T15" fmla="*/ 252 h 286"/>
              <a:gd name="T16" fmla="*/ 221 w 227"/>
              <a:gd name="T17" fmla="*/ 185 h 286"/>
              <a:gd name="T18" fmla="*/ 187 w 227"/>
              <a:gd name="T19" fmla="*/ 162 h 286"/>
              <a:gd name="T20" fmla="*/ 130 w 227"/>
              <a:gd name="T21" fmla="*/ 60 h 286"/>
              <a:gd name="T22" fmla="*/ 153 w 227"/>
              <a:gd name="T23" fmla="*/ 26 h 286"/>
              <a:gd name="T24" fmla="*/ 74 w 227"/>
              <a:gd name="T25" fmla="*/ 26 h 286"/>
              <a:gd name="T26" fmla="*/ 29 w 227"/>
              <a:gd name="T27" fmla="*/ 37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7" h="286">
                <a:moveTo>
                  <a:pt x="29" y="37"/>
                </a:moveTo>
                <a:cubicBezTo>
                  <a:pt x="36" y="48"/>
                  <a:pt x="51" y="58"/>
                  <a:pt x="51" y="71"/>
                </a:cubicBezTo>
                <a:cubicBezTo>
                  <a:pt x="51" y="120"/>
                  <a:pt x="0" y="88"/>
                  <a:pt x="40" y="139"/>
                </a:cubicBezTo>
                <a:cubicBezTo>
                  <a:pt x="48" y="150"/>
                  <a:pt x="63" y="154"/>
                  <a:pt x="74" y="162"/>
                </a:cubicBezTo>
                <a:cubicBezTo>
                  <a:pt x="141" y="262"/>
                  <a:pt x="52" y="144"/>
                  <a:pt x="130" y="207"/>
                </a:cubicBezTo>
                <a:cubicBezTo>
                  <a:pt x="141" y="216"/>
                  <a:pt x="143" y="232"/>
                  <a:pt x="153" y="241"/>
                </a:cubicBezTo>
                <a:cubicBezTo>
                  <a:pt x="174" y="259"/>
                  <a:pt x="221" y="286"/>
                  <a:pt x="221" y="286"/>
                </a:cubicBezTo>
                <a:cubicBezTo>
                  <a:pt x="217" y="275"/>
                  <a:pt x="210" y="264"/>
                  <a:pt x="210" y="252"/>
                </a:cubicBezTo>
                <a:cubicBezTo>
                  <a:pt x="210" y="229"/>
                  <a:pt x="227" y="207"/>
                  <a:pt x="221" y="185"/>
                </a:cubicBezTo>
                <a:cubicBezTo>
                  <a:pt x="218" y="172"/>
                  <a:pt x="198" y="170"/>
                  <a:pt x="187" y="162"/>
                </a:cubicBezTo>
                <a:cubicBezTo>
                  <a:pt x="135" y="84"/>
                  <a:pt x="151" y="120"/>
                  <a:pt x="130" y="60"/>
                </a:cubicBezTo>
                <a:cubicBezTo>
                  <a:pt x="138" y="49"/>
                  <a:pt x="156" y="39"/>
                  <a:pt x="153" y="26"/>
                </a:cubicBezTo>
                <a:cubicBezTo>
                  <a:pt x="147" y="0"/>
                  <a:pt x="76" y="26"/>
                  <a:pt x="74" y="26"/>
                </a:cubicBezTo>
                <a:cubicBezTo>
                  <a:pt x="19" y="110"/>
                  <a:pt x="29" y="121"/>
                  <a:pt x="29" y="37"/>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63" name="Freeform 47"/>
          <p:cNvSpPr>
            <a:spLocks/>
          </p:cNvSpPr>
          <p:nvPr/>
        </p:nvSpPr>
        <p:spPr bwMode="auto">
          <a:xfrm>
            <a:off x="2132013" y="3660775"/>
            <a:ext cx="150812" cy="84138"/>
          </a:xfrm>
          <a:custGeom>
            <a:avLst/>
            <a:gdLst>
              <a:gd name="T0" fmla="*/ 83 w 95"/>
              <a:gd name="T1" fmla="*/ 3 h 53"/>
              <a:gd name="T2" fmla="*/ 61 w 95"/>
              <a:gd name="T3" fmla="*/ 48 h 53"/>
              <a:gd name="T4" fmla="*/ 95 w 95"/>
              <a:gd name="T5" fmla="*/ 37 h 53"/>
              <a:gd name="T6" fmla="*/ 83 w 95"/>
              <a:gd name="T7" fmla="*/ 3 h 53"/>
            </a:gdLst>
            <a:ahLst/>
            <a:cxnLst>
              <a:cxn ang="0">
                <a:pos x="T0" y="T1"/>
              </a:cxn>
              <a:cxn ang="0">
                <a:pos x="T2" y="T3"/>
              </a:cxn>
              <a:cxn ang="0">
                <a:pos x="T4" y="T5"/>
              </a:cxn>
              <a:cxn ang="0">
                <a:pos x="T6" y="T7"/>
              </a:cxn>
            </a:cxnLst>
            <a:rect l="0" t="0" r="r" b="b"/>
            <a:pathLst>
              <a:path w="95" h="53">
                <a:moveTo>
                  <a:pt x="83" y="3"/>
                </a:moveTo>
                <a:cubicBezTo>
                  <a:pt x="82" y="3"/>
                  <a:pt x="0" y="17"/>
                  <a:pt x="61" y="48"/>
                </a:cubicBezTo>
                <a:cubicBezTo>
                  <a:pt x="72" y="53"/>
                  <a:pt x="84" y="41"/>
                  <a:pt x="95" y="37"/>
                </a:cubicBezTo>
                <a:cubicBezTo>
                  <a:pt x="70" y="0"/>
                  <a:pt x="58" y="3"/>
                  <a:pt x="83" y="3"/>
                </a:cubicBezTo>
                <a:close/>
              </a:path>
            </a:pathLst>
          </a:cu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64" name="Freeform 48"/>
          <p:cNvSpPr>
            <a:spLocks/>
          </p:cNvSpPr>
          <p:nvPr/>
        </p:nvSpPr>
        <p:spPr bwMode="auto">
          <a:xfrm>
            <a:off x="2228850" y="3702050"/>
            <a:ext cx="182563" cy="88900"/>
          </a:xfrm>
          <a:custGeom>
            <a:avLst/>
            <a:gdLst>
              <a:gd name="T0" fmla="*/ 34 w 115"/>
              <a:gd name="T1" fmla="*/ 0 h 56"/>
              <a:gd name="T2" fmla="*/ 79 w 115"/>
              <a:gd name="T3" fmla="*/ 56 h 56"/>
              <a:gd name="T4" fmla="*/ 34 w 115"/>
              <a:gd name="T5" fmla="*/ 0 h 56"/>
            </a:gdLst>
            <a:ahLst/>
            <a:cxnLst>
              <a:cxn ang="0">
                <a:pos x="T0" y="T1"/>
              </a:cxn>
              <a:cxn ang="0">
                <a:pos x="T2" y="T3"/>
              </a:cxn>
              <a:cxn ang="0">
                <a:pos x="T4" y="T5"/>
              </a:cxn>
            </a:cxnLst>
            <a:rect l="0" t="0" r="r" b="b"/>
            <a:pathLst>
              <a:path w="115" h="56">
                <a:moveTo>
                  <a:pt x="34" y="0"/>
                </a:moveTo>
                <a:cubicBezTo>
                  <a:pt x="115" y="26"/>
                  <a:pt x="115" y="2"/>
                  <a:pt x="79" y="56"/>
                </a:cubicBezTo>
                <a:cubicBezTo>
                  <a:pt x="56" y="49"/>
                  <a:pt x="0" y="31"/>
                  <a:pt x="34" y="0"/>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65" name="Freeform 49"/>
          <p:cNvSpPr>
            <a:spLocks/>
          </p:cNvSpPr>
          <p:nvPr/>
        </p:nvSpPr>
        <p:spPr bwMode="auto">
          <a:xfrm>
            <a:off x="2182813" y="3609975"/>
            <a:ext cx="107950" cy="109538"/>
          </a:xfrm>
          <a:custGeom>
            <a:avLst/>
            <a:gdLst>
              <a:gd name="T0" fmla="*/ 6 w 68"/>
              <a:gd name="T1" fmla="*/ 69 h 69"/>
              <a:gd name="T2" fmla="*/ 63 w 68"/>
              <a:gd name="T3" fmla="*/ 12 h 69"/>
              <a:gd name="T4" fmla="*/ 29 w 68"/>
              <a:gd name="T5" fmla="*/ 1 h 69"/>
              <a:gd name="T6" fmla="*/ 6 w 68"/>
              <a:gd name="T7" fmla="*/ 69 h 69"/>
            </a:gdLst>
            <a:ahLst/>
            <a:cxnLst>
              <a:cxn ang="0">
                <a:pos x="T0" y="T1"/>
              </a:cxn>
              <a:cxn ang="0">
                <a:pos x="T2" y="T3"/>
              </a:cxn>
              <a:cxn ang="0">
                <a:pos x="T4" y="T5"/>
              </a:cxn>
              <a:cxn ang="0">
                <a:pos x="T6" y="T7"/>
              </a:cxn>
            </a:cxnLst>
            <a:rect l="0" t="0" r="r" b="b"/>
            <a:pathLst>
              <a:path w="68" h="69">
                <a:moveTo>
                  <a:pt x="6" y="69"/>
                </a:moveTo>
                <a:cubicBezTo>
                  <a:pt x="16" y="63"/>
                  <a:pt x="68" y="33"/>
                  <a:pt x="63" y="12"/>
                </a:cubicBezTo>
                <a:cubicBezTo>
                  <a:pt x="60" y="0"/>
                  <a:pt x="40" y="5"/>
                  <a:pt x="29" y="1"/>
                </a:cubicBezTo>
                <a:cubicBezTo>
                  <a:pt x="0" y="44"/>
                  <a:pt x="6" y="21"/>
                  <a:pt x="6" y="69"/>
                </a:cubicBezTo>
                <a:close/>
              </a:path>
            </a:pathLst>
          </a:custGeom>
          <a:solidFill>
            <a:srgbClr val="66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66" name="Freeform 50"/>
          <p:cNvSpPr>
            <a:spLocks/>
          </p:cNvSpPr>
          <p:nvPr/>
        </p:nvSpPr>
        <p:spPr bwMode="auto">
          <a:xfrm>
            <a:off x="2047875" y="3562350"/>
            <a:ext cx="198438" cy="147638"/>
          </a:xfrm>
          <a:custGeom>
            <a:avLst/>
            <a:gdLst>
              <a:gd name="T0" fmla="*/ 0 w 125"/>
              <a:gd name="T1" fmla="*/ 31 h 93"/>
              <a:gd name="T2" fmla="*/ 34 w 125"/>
              <a:gd name="T3" fmla="*/ 54 h 93"/>
              <a:gd name="T4" fmla="*/ 57 w 125"/>
              <a:gd name="T5" fmla="*/ 88 h 93"/>
              <a:gd name="T6" fmla="*/ 125 w 125"/>
              <a:gd name="T7" fmla="*/ 54 h 93"/>
              <a:gd name="T8" fmla="*/ 46 w 125"/>
              <a:gd name="T9" fmla="*/ 20 h 93"/>
              <a:gd name="T10" fmla="*/ 57 w 125"/>
              <a:gd name="T11" fmla="*/ 76 h 93"/>
            </a:gdLst>
            <a:ahLst/>
            <a:cxnLst>
              <a:cxn ang="0">
                <a:pos x="T0" y="T1"/>
              </a:cxn>
              <a:cxn ang="0">
                <a:pos x="T2" y="T3"/>
              </a:cxn>
              <a:cxn ang="0">
                <a:pos x="T4" y="T5"/>
              </a:cxn>
              <a:cxn ang="0">
                <a:pos x="T6" y="T7"/>
              </a:cxn>
              <a:cxn ang="0">
                <a:pos x="T8" y="T9"/>
              </a:cxn>
              <a:cxn ang="0">
                <a:pos x="T10" y="T11"/>
              </a:cxn>
            </a:cxnLst>
            <a:rect l="0" t="0" r="r" b="b"/>
            <a:pathLst>
              <a:path w="125" h="93">
                <a:moveTo>
                  <a:pt x="0" y="31"/>
                </a:moveTo>
                <a:cubicBezTo>
                  <a:pt x="11" y="39"/>
                  <a:pt x="24" y="44"/>
                  <a:pt x="34" y="54"/>
                </a:cubicBezTo>
                <a:cubicBezTo>
                  <a:pt x="44" y="64"/>
                  <a:pt x="44" y="83"/>
                  <a:pt x="57" y="88"/>
                </a:cubicBezTo>
                <a:cubicBezTo>
                  <a:pt x="70" y="93"/>
                  <a:pt x="118" y="58"/>
                  <a:pt x="125" y="54"/>
                </a:cubicBezTo>
                <a:cubicBezTo>
                  <a:pt x="107" y="0"/>
                  <a:pt x="98" y="2"/>
                  <a:pt x="46" y="20"/>
                </a:cubicBezTo>
                <a:cubicBezTo>
                  <a:pt x="30" y="64"/>
                  <a:pt x="25" y="46"/>
                  <a:pt x="57" y="76"/>
                </a:cubicBezTo>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67" name="Freeform 51"/>
          <p:cNvSpPr>
            <a:spLocks/>
          </p:cNvSpPr>
          <p:nvPr/>
        </p:nvSpPr>
        <p:spPr bwMode="auto">
          <a:xfrm>
            <a:off x="5894388" y="3073400"/>
            <a:ext cx="606425" cy="663575"/>
          </a:xfrm>
          <a:custGeom>
            <a:avLst/>
            <a:gdLst>
              <a:gd name="T0" fmla="*/ 68 w 382"/>
              <a:gd name="T1" fmla="*/ 0 h 418"/>
              <a:gd name="T2" fmla="*/ 91 w 382"/>
              <a:gd name="T3" fmla="*/ 33 h 418"/>
              <a:gd name="T4" fmla="*/ 124 w 382"/>
              <a:gd name="T5" fmla="*/ 45 h 418"/>
              <a:gd name="T6" fmla="*/ 170 w 382"/>
              <a:gd name="T7" fmla="*/ 124 h 418"/>
              <a:gd name="T8" fmla="*/ 215 w 382"/>
              <a:gd name="T9" fmla="*/ 135 h 418"/>
              <a:gd name="T10" fmla="*/ 283 w 382"/>
              <a:gd name="T11" fmla="*/ 158 h 418"/>
              <a:gd name="T12" fmla="*/ 317 w 382"/>
              <a:gd name="T13" fmla="*/ 226 h 418"/>
              <a:gd name="T14" fmla="*/ 283 w 382"/>
              <a:gd name="T15" fmla="*/ 237 h 418"/>
              <a:gd name="T16" fmla="*/ 260 w 382"/>
              <a:gd name="T17" fmla="*/ 271 h 418"/>
              <a:gd name="T18" fmla="*/ 192 w 382"/>
              <a:gd name="T19" fmla="*/ 316 h 418"/>
              <a:gd name="T20" fmla="*/ 147 w 382"/>
              <a:gd name="T21" fmla="*/ 418 h 418"/>
              <a:gd name="T22" fmla="*/ 91 w 382"/>
              <a:gd name="T23" fmla="*/ 316 h 418"/>
              <a:gd name="T24" fmla="*/ 79 w 382"/>
              <a:gd name="T25" fmla="*/ 282 h 418"/>
              <a:gd name="T26" fmla="*/ 68 w 382"/>
              <a:gd name="T27" fmla="*/ 249 h 418"/>
              <a:gd name="T28" fmla="*/ 34 w 382"/>
              <a:gd name="T29" fmla="*/ 260 h 418"/>
              <a:gd name="T30" fmla="*/ 0 w 382"/>
              <a:gd name="T31" fmla="*/ 192 h 418"/>
              <a:gd name="T32" fmla="*/ 23 w 382"/>
              <a:gd name="T33" fmla="*/ 158 h 418"/>
              <a:gd name="T34" fmla="*/ 91 w 382"/>
              <a:gd name="T35" fmla="*/ 113 h 418"/>
              <a:gd name="T36" fmla="*/ 57 w 382"/>
              <a:gd name="T37" fmla="*/ 90 h 418"/>
              <a:gd name="T38" fmla="*/ 68 w 382"/>
              <a:gd name="T39"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418">
                <a:moveTo>
                  <a:pt x="68" y="0"/>
                </a:moveTo>
                <a:cubicBezTo>
                  <a:pt x="76" y="11"/>
                  <a:pt x="81" y="25"/>
                  <a:pt x="91" y="33"/>
                </a:cubicBezTo>
                <a:cubicBezTo>
                  <a:pt x="100" y="40"/>
                  <a:pt x="118" y="35"/>
                  <a:pt x="124" y="45"/>
                </a:cubicBezTo>
                <a:cubicBezTo>
                  <a:pt x="166" y="109"/>
                  <a:pt x="100" y="94"/>
                  <a:pt x="170" y="124"/>
                </a:cubicBezTo>
                <a:cubicBezTo>
                  <a:pt x="184" y="130"/>
                  <a:pt x="200" y="131"/>
                  <a:pt x="215" y="135"/>
                </a:cubicBezTo>
                <a:cubicBezTo>
                  <a:pt x="238" y="142"/>
                  <a:pt x="283" y="158"/>
                  <a:pt x="283" y="158"/>
                </a:cubicBezTo>
                <a:cubicBezTo>
                  <a:pt x="345" y="199"/>
                  <a:pt x="382" y="193"/>
                  <a:pt x="317" y="226"/>
                </a:cubicBezTo>
                <a:cubicBezTo>
                  <a:pt x="306" y="231"/>
                  <a:pt x="294" y="233"/>
                  <a:pt x="283" y="237"/>
                </a:cubicBezTo>
                <a:cubicBezTo>
                  <a:pt x="275" y="248"/>
                  <a:pt x="270" y="262"/>
                  <a:pt x="260" y="271"/>
                </a:cubicBezTo>
                <a:cubicBezTo>
                  <a:pt x="239" y="289"/>
                  <a:pt x="192" y="316"/>
                  <a:pt x="192" y="316"/>
                </a:cubicBezTo>
                <a:cubicBezTo>
                  <a:pt x="166" y="397"/>
                  <a:pt x="183" y="364"/>
                  <a:pt x="147" y="418"/>
                </a:cubicBezTo>
                <a:cubicBezTo>
                  <a:pt x="95" y="366"/>
                  <a:pt x="119" y="400"/>
                  <a:pt x="91" y="316"/>
                </a:cubicBezTo>
                <a:cubicBezTo>
                  <a:pt x="87" y="305"/>
                  <a:pt x="83" y="293"/>
                  <a:pt x="79" y="282"/>
                </a:cubicBezTo>
                <a:cubicBezTo>
                  <a:pt x="75" y="271"/>
                  <a:pt x="68" y="249"/>
                  <a:pt x="68" y="249"/>
                </a:cubicBezTo>
                <a:cubicBezTo>
                  <a:pt x="57" y="253"/>
                  <a:pt x="45" y="264"/>
                  <a:pt x="34" y="260"/>
                </a:cubicBezTo>
                <a:cubicBezTo>
                  <a:pt x="16" y="253"/>
                  <a:pt x="5" y="207"/>
                  <a:pt x="0" y="192"/>
                </a:cubicBezTo>
                <a:cubicBezTo>
                  <a:pt x="8" y="181"/>
                  <a:pt x="13" y="167"/>
                  <a:pt x="23" y="158"/>
                </a:cubicBezTo>
                <a:cubicBezTo>
                  <a:pt x="44" y="140"/>
                  <a:pt x="91" y="113"/>
                  <a:pt x="91" y="113"/>
                </a:cubicBezTo>
                <a:cubicBezTo>
                  <a:pt x="80" y="105"/>
                  <a:pt x="61" y="103"/>
                  <a:pt x="57" y="90"/>
                </a:cubicBezTo>
                <a:cubicBezTo>
                  <a:pt x="49" y="61"/>
                  <a:pt x="68" y="30"/>
                  <a:pt x="68" y="0"/>
                </a:cubicBezTo>
                <a:close/>
              </a:path>
            </a:pathLst>
          </a:cu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68" name="Freeform 52"/>
          <p:cNvSpPr>
            <a:spLocks/>
          </p:cNvSpPr>
          <p:nvPr/>
        </p:nvSpPr>
        <p:spPr bwMode="auto">
          <a:xfrm>
            <a:off x="5719763" y="3065463"/>
            <a:ext cx="296862" cy="330200"/>
          </a:xfrm>
          <a:custGeom>
            <a:avLst/>
            <a:gdLst>
              <a:gd name="T0" fmla="*/ 167 w 187"/>
              <a:gd name="T1" fmla="*/ 16 h 208"/>
              <a:gd name="T2" fmla="*/ 178 w 187"/>
              <a:gd name="T3" fmla="*/ 118 h 208"/>
              <a:gd name="T4" fmla="*/ 99 w 187"/>
              <a:gd name="T5" fmla="*/ 208 h 208"/>
              <a:gd name="T6" fmla="*/ 8 w 187"/>
              <a:gd name="T7" fmla="*/ 152 h 208"/>
              <a:gd name="T8" fmla="*/ 65 w 187"/>
              <a:gd name="T9" fmla="*/ 106 h 208"/>
              <a:gd name="T10" fmla="*/ 167 w 187"/>
              <a:gd name="T11" fmla="*/ 16 h 208"/>
            </a:gdLst>
            <a:ahLst/>
            <a:cxnLst>
              <a:cxn ang="0">
                <a:pos x="T0" y="T1"/>
              </a:cxn>
              <a:cxn ang="0">
                <a:pos x="T2" y="T3"/>
              </a:cxn>
              <a:cxn ang="0">
                <a:pos x="T4" y="T5"/>
              </a:cxn>
              <a:cxn ang="0">
                <a:pos x="T6" y="T7"/>
              </a:cxn>
              <a:cxn ang="0">
                <a:pos x="T8" y="T9"/>
              </a:cxn>
              <a:cxn ang="0">
                <a:pos x="T10" y="T11"/>
              </a:cxn>
            </a:cxnLst>
            <a:rect l="0" t="0" r="r" b="b"/>
            <a:pathLst>
              <a:path w="187" h="208">
                <a:moveTo>
                  <a:pt x="167" y="16"/>
                </a:moveTo>
                <a:cubicBezTo>
                  <a:pt x="171" y="50"/>
                  <a:pt x="185" y="84"/>
                  <a:pt x="178" y="118"/>
                </a:cubicBezTo>
                <a:cubicBezTo>
                  <a:pt x="168" y="170"/>
                  <a:pt x="135" y="185"/>
                  <a:pt x="99" y="208"/>
                </a:cubicBezTo>
                <a:cubicBezTo>
                  <a:pt x="18" y="182"/>
                  <a:pt x="44" y="206"/>
                  <a:pt x="8" y="152"/>
                </a:cubicBezTo>
                <a:cubicBezTo>
                  <a:pt x="86" y="125"/>
                  <a:pt x="0" y="162"/>
                  <a:pt x="65" y="106"/>
                </a:cubicBezTo>
                <a:cubicBezTo>
                  <a:pt x="187" y="0"/>
                  <a:pt x="90" y="117"/>
                  <a:pt x="167" y="16"/>
                </a:cubicBezTo>
                <a:close/>
              </a:path>
            </a:pathLst>
          </a:cu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69" name="Freeform 53"/>
          <p:cNvSpPr>
            <a:spLocks/>
          </p:cNvSpPr>
          <p:nvPr/>
        </p:nvSpPr>
        <p:spPr bwMode="auto">
          <a:xfrm>
            <a:off x="5240338" y="3000375"/>
            <a:ext cx="498475" cy="341313"/>
          </a:xfrm>
          <a:custGeom>
            <a:avLst/>
            <a:gdLst>
              <a:gd name="T0" fmla="*/ 50 w 314"/>
              <a:gd name="T1" fmla="*/ 0 h 215"/>
              <a:gd name="T2" fmla="*/ 84 w 314"/>
              <a:gd name="T3" fmla="*/ 102 h 215"/>
              <a:gd name="T4" fmla="*/ 118 w 314"/>
              <a:gd name="T5" fmla="*/ 170 h 215"/>
              <a:gd name="T6" fmla="*/ 163 w 314"/>
              <a:gd name="T7" fmla="*/ 181 h 215"/>
              <a:gd name="T8" fmla="*/ 299 w 314"/>
              <a:gd name="T9" fmla="*/ 215 h 215"/>
              <a:gd name="T10" fmla="*/ 276 w 314"/>
              <a:gd name="T11" fmla="*/ 113 h 215"/>
              <a:gd name="T12" fmla="*/ 265 w 314"/>
              <a:gd name="T13" fmla="*/ 68 h 215"/>
              <a:gd name="T14" fmla="*/ 231 w 314"/>
              <a:gd name="T15" fmla="*/ 57 h 215"/>
              <a:gd name="T16" fmla="*/ 197 w 314"/>
              <a:gd name="T17" fmla="*/ 34 h 215"/>
              <a:gd name="T18" fmla="*/ 163 w 314"/>
              <a:gd name="T19" fmla="*/ 46 h 215"/>
              <a:gd name="T20" fmla="*/ 129 w 314"/>
              <a:gd name="T21" fmla="*/ 68 h 215"/>
              <a:gd name="T22" fmla="*/ 95 w 314"/>
              <a:gd name="T23" fmla="*/ 34 h 215"/>
              <a:gd name="T24" fmla="*/ 50 w 314"/>
              <a:gd name="T25"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215">
                <a:moveTo>
                  <a:pt x="50" y="0"/>
                </a:moveTo>
                <a:cubicBezTo>
                  <a:pt x="32" y="51"/>
                  <a:pt x="39" y="72"/>
                  <a:pt x="84" y="102"/>
                </a:cubicBezTo>
                <a:cubicBezTo>
                  <a:pt x="91" y="122"/>
                  <a:pt x="98" y="157"/>
                  <a:pt x="118" y="170"/>
                </a:cubicBezTo>
                <a:cubicBezTo>
                  <a:pt x="131" y="179"/>
                  <a:pt x="148" y="177"/>
                  <a:pt x="163" y="181"/>
                </a:cubicBezTo>
                <a:cubicBezTo>
                  <a:pt x="277" y="215"/>
                  <a:pt x="184" y="196"/>
                  <a:pt x="299" y="215"/>
                </a:cubicBezTo>
                <a:cubicBezTo>
                  <a:pt x="314" y="168"/>
                  <a:pt x="303" y="153"/>
                  <a:pt x="276" y="113"/>
                </a:cubicBezTo>
                <a:cubicBezTo>
                  <a:pt x="272" y="98"/>
                  <a:pt x="275" y="80"/>
                  <a:pt x="265" y="68"/>
                </a:cubicBezTo>
                <a:cubicBezTo>
                  <a:pt x="258" y="59"/>
                  <a:pt x="242" y="62"/>
                  <a:pt x="231" y="57"/>
                </a:cubicBezTo>
                <a:cubicBezTo>
                  <a:pt x="219" y="51"/>
                  <a:pt x="208" y="42"/>
                  <a:pt x="197" y="34"/>
                </a:cubicBezTo>
                <a:cubicBezTo>
                  <a:pt x="186" y="38"/>
                  <a:pt x="174" y="41"/>
                  <a:pt x="163" y="46"/>
                </a:cubicBezTo>
                <a:cubicBezTo>
                  <a:pt x="151" y="52"/>
                  <a:pt x="142" y="70"/>
                  <a:pt x="129" y="68"/>
                </a:cubicBezTo>
                <a:cubicBezTo>
                  <a:pt x="113" y="65"/>
                  <a:pt x="109" y="42"/>
                  <a:pt x="95" y="34"/>
                </a:cubicBezTo>
                <a:cubicBezTo>
                  <a:pt x="35" y="1"/>
                  <a:pt x="0" y="26"/>
                  <a:pt x="50" y="0"/>
                </a:cubicBezTo>
                <a:close/>
              </a:path>
            </a:pathLst>
          </a:cu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70" name="Freeform 54"/>
          <p:cNvSpPr>
            <a:spLocks/>
          </p:cNvSpPr>
          <p:nvPr/>
        </p:nvSpPr>
        <p:spPr bwMode="auto">
          <a:xfrm>
            <a:off x="5624513" y="2911475"/>
            <a:ext cx="360362" cy="161925"/>
          </a:xfrm>
          <a:custGeom>
            <a:avLst/>
            <a:gdLst>
              <a:gd name="T0" fmla="*/ 0 w 227"/>
              <a:gd name="T1" fmla="*/ 0 h 102"/>
              <a:gd name="T2" fmla="*/ 23 w 227"/>
              <a:gd name="T3" fmla="*/ 34 h 102"/>
              <a:gd name="T4" fmla="*/ 34 w 227"/>
              <a:gd name="T5" fmla="*/ 68 h 102"/>
              <a:gd name="T6" fmla="*/ 102 w 227"/>
              <a:gd name="T7" fmla="*/ 102 h 102"/>
              <a:gd name="T8" fmla="*/ 159 w 227"/>
              <a:gd name="T9" fmla="*/ 90 h 102"/>
              <a:gd name="T10" fmla="*/ 227 w 227"/>
              <a:gd name="T11" fmla="*/ 79 h 102"/>
              <a:gd name="T12" fmla="*/ 159 w 227"/>
              <a:gd name="T13" fmla="*/ 56 h 102"/>
              <a:gd name="T14" fmla="*/ 0 w 227"/>
              <a:gd name="T15" fmla="*/ 0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7" h="102">
                <a:moveTo>
                  <a:pt x="0" y="0"/>
                </a:moveTo>
                <a:cubicBezTo>
                  <a:pt x="8" y="11"/>
                  <a:pt x="17" y="22"/>
                  <a:pt x="23" y="34"/>
                </a:cubicBezTo>
                <a:cubicBezTo>
                  <a:pt x="28" y="45"/>
                  <a:pt x="27" y="59"/>
                  <a:pt x="34" y="68"/>
                </a:cubicBezTo>
                <a:cubicBezTo>
                  <a:pt x="49" y="86"/>
                  <a:pt x="82" y="95"/>
                  <a:pt x="102" y="102"/>
                </a:cubicBezTo>
                <a:cubicBezTo>
                  <a:pt x="121" y="98"/>
                  <a:pt x="140" y="94"/>
                  <a:pt x="159" y="90"/>
                </a:cubicBezTo>
                <a:cubicBezTo>
                  <a:pt x="182" y="86"/>
                  <a:pt x="227" y="102"/>
                  <a:pt x="227" y="79"/>
                </a:cubicBezTo>
                <a:cubicBezTo>
                  <a:pt x="227" y="55"/>
                  <a:pt x="182" y="64"/>
                  <a:pt x="159" y="56"/>
                </a:cubicBezTo>
                <a:cubicBezTo>
                  <a:pt x="109" y="39"/>
                  <a:pt x="38" y="38"/>
                  <a:pt x="0" y="0"/>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71" name="Freeform 55"/>
          <p:cNvSpPr>
            <a:spLocks/>
          </p:cNvSpPr>
          <p:nvPr/>
        </p:nvSpPr>
        <p:spPr bwMode="auto">
          <a:xfrm>
            <a:off x="5462588" y="2878138"/>
            <a:ext cx="306387" cy="258762"/>
          </a:xfrm>
          <a:custGeom>
            <a:avLst/>
            <a:gdLst>
              <a:gd name="T0" fmla="*/ 193 w 193"/>
              <a:gd name="T1" fmla="*/ 111 h 163"/>
              <a:gd name="T2" fmla="*/ 125 w 193"/>
              <a:gd name="T3" fmla="*/ 77 h 163"/>
              <a:gd name="T4" fmla="*/ 80 w 193"/>
              <a:gd name="T5" fmla="*/ 21 h 163"/>
              <a:gd name="T6" fmla="*/ 23 w 193"/>
              <a:gd name="T7" fmla="*/ 32 h 163"/>
              <a:gd name="T8" fmla="*/ 0 w 193"/>
              <a:gd name="T9" fmla="*/ 100 h 163"/>
              <a:gd name="T10" fmla="*/ 193 w 193"/>
              <a:gd name="T11" fmla="*/ 111 h 163"/>
            </a:gdLst>
            <a:ahLst/>
            <a:cxnLst>
              <a:cxn ang="0">
                <a:pos x="T0" y="T1"/>
              </a:cxn>
              <a:cxn ang="0">
                <a:pos x="T2" y="T3"/>
              </a:cxn>
              <a:cxn ang="0">
                <a:pos x="T4" y="T5"/>
              </a:cxn>
              <a:cxn ang="0">
                <a:pos x="T6" y="T7"/>
              </a:cxn>
              <a:cxn ang="0">
                <a:pos x="T8" y="T9"/>
              </a:cxn>
              <a:cxn ang="0">
                <a:pos x="T10" y="T11"/>
              </a:cxn>
            </a:cxnLst>
            <a:rect l="0" t="0" r="r" b="b"/>
            <a:pathLst>
              <a:path w="193" h="163">
                <a:moveTo>
                  <a:pt x="193" y="111"/>
                </a:moveTo>
                <a:cubicBezTo>
                  <a:pt x="169" y="103"/>
                  <a:pt x="142" y="98"/>
                  <a:pt x="125" y="77"/>
                </a:cubicBezTo>
                <a:cubicBezTo>
                  <a:pt x="63" y="0"/>
                  <a:pt x="173" y="83"/>
                  <a:pt x="80" y="21"/>
                </a:cubicBezTo>
                <a:cubicBezTo>
                  <a:pt x="61" y="25"/>
                  <a:pt x="37" y="18"/>
                  <a:pt x="23" y="32"/>
                </a:cubicBezTo>
                <a:cubicBezTo>
                  <a:pt x="6" y="49"/>
                  <a:pt x="0" y="100"/>
                  <a:pt x="0" y="100"/>
                </a:cubicBezTo>
                <a:cubicBezTo>
                  <a:pt x="52" y="135"/>
                  <a:pt x="141" y="163"/>
                  <a:pt x="193" y="111"/>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72" name="Freeform 56"/>
          <p:cNvSpPr>
            <a:spLocks/>
          </p:cNvSpPr>
          <p:nvPr/>
        </p:nvSpPr>
        <p:spPr bwMode="auto">
          <a:xfrm>
            <a:off x="4870450" y="2730500"/>
            <a:ext cx="311150" cy="161925"/>
          </a:xfrm>
          <a:custGeom>
            <a:avLst/>
            <a:gdLst>
              <a:gd name="T0" fmla="*/ 34 w 196"/>
              <a:gd name="T1" fmla="*/ 23 h 102"/>
              <a:gd name="T2" fmla="*/ 90 w 196"/>
              <a:gd name="T3" fmla="*/ 80 h 102"/>
              <a:gd name="T4" fmla="*/ 158 w 196"/>
              <a:gd name="T5" fmla="*/ 102 h 102"/>
              <a:gd name="T6" fmla="*/ 113 w 196"/>
              <a:gd name="T7" fmla="*/ 23 h 102"/>
              <a:gd name="T8" fmla="*/ 45 w 196"/>
              <a:gd name="T9" fmla="*/ 0 h 102"/>
              <a:gd name="T10" fmla="*/ 34 w 196"/>
              <a:gd name="T11" fmla="*/ 23 h 102"/>
            </a:gdLst>
            <a:ahLst/>
            <a:cxnLst>
              <a:cxn ang="0">
                <a:pos x="T0" y="T1"/>
              </a:cxn>
              <a:cxn ang="0">
                <a:pos x="T2" y="T3"/>
              </a:cxn>
              <a:cxn ang="0">
                <a:pos x="T4" y="T5"/>
              </a:cxn>
              <a:cxn ang="0">
                <a:pos x="T6" y="T7"/>
              </a:cxn>
              <a:cxn ang="0">
                <a:pos x="T8" y="T9"/>
              </a:cxn>
              <a:cxn ang="0">
                <a:pos x="T10" y="T11"/>
              </a:cxn>
            </a:cxnLst>
            <a:rect l="0" t="0" r="r" b="b"/>
            <a:pathLst>
              <a:path w="196" h="102">
                <a:moveTo>
                  <a:pt x="34" y="23"/>
                </a:moveTo>
                <a:cubicBezTo>
                  <a:pt x="54" y="54"/>
                  <a:pt x="54" y="64"/>
                  <a:pt x="90" y="80"/>
                </a:cubicBezTo>
                <a:cubicBezTo>
                  <a:pt x="112" y="90"/>
                  <a:pt x="158" y="102"/>
                  <a:pt x="158" y="102"/>
                </a:cubicBezTo>
                <a:cubicBezTo>
                  <a:pt x="196" y="45"/>
                  <a:pt x="192" y="76"/>
                  <a:pt x="113" y="23"/>
                </a:cubicBezTo>
                <a:cubicBezTo>
                  <a:pt x="93" y="10"/>
                  <a:pt x="45" y="0"/>
                  <a:pt x="45" y="0"/>
                </a:cubicBezTo>
                <a:cubicBezTo>
                  <a:pt x="3" y="15"/>
                  <a:pt x="0" y="7"/>
                  <a:pt x="34" y="23"/>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73" name="Freeform 57"/>
          <p:cNvSpPr>
            <a:spLocks/>
          </p:cNvSpPr>
          <p:nvPr/>
        </p:nvSpPr>
        <p:spPr bwMode="auto">
          <a:xfrm>
            <a:off x="4725988" y="2749550"/>
            <a:ext cx="288925" cy="203200"/>
          </a:xfrm>
          <a:custGeom>
            <a:avLst/>
            <a:gdLst>
              <a:gd name="T0" fmla="*/ 0 w 182"/>
              <a:gd name="T1" fmla="*/ 90 h 128"/>
              <a:gd name="T2" fmla="*/ 102 w 182"/>
              <a:gd name="T3" fmla="*/ 113 h 128"/>
              <a:gd name="T4" fmla="*/ 147 w 182"/>
              <a:gd name="T5" fmla="*/ 22 h 128"/>
              <a:gd name="T6" fmla="*/ 113 w 182"/>
              <a:gd name="T7" fmla="*/ 0 h 128"/>
              <a:gd name="T8" fmla="*/ 34 w 182"/>
              <a:gd name="T9" fmla="*/ 79 h 128"/>
              <a:gd name="T10" fmla="*/ 0 w 182"/>
              <a:gd name="T11" fmla="*/ 90 h 128"/>
            </a:gdLst>
            <a:ahLst/>
            <a:cxnLst>
              <a:cxn ang="0">
                <a:pos x="T0" y="T1"/>
              </a:cxn>
              <a:cxn ang="0">
                <a:pos x="T2" y="T3"/>
              </a:cxn>
              <a:cxn ang="0">
                <a:pos x="T4" y="T5"/>
              </a:cxn>
              <a:cxn ang="0">
                <a:pos x="T6" y="T7"/>
              </a:cxn>
              <a:cxn ang="0">
                <a:pos x="T8" y="T9"/>
              </a:cxn>
              <a:cxn ang="0">
                <a:pos x="T10" y="T11"/>
              </a:cxn>
            </a:cxnLst>
            <a:rect l="0" t="0" r="r" b="b"/>
            <a:pathLst>
              <a:path w="182" h="128">
                <a:moveTo>
                  <a:pt x="0" y="90"/>
                </a:moveTo>
                <a:cubicBezTo>
                  <a:pt x="40" y="117"/>
                  <a:pt x="55" y="128"/>
                  <a:pt x="102" y="113"/>
                </a:cubicBezTo>
                <a:cubicBezTo>
                  <a:pt x="132" y="93"/>
                  <a:pt x="182" y="65"/>
                  <a:pt x="147" y="22"/>
                </a:cubicBezTo>
                <a:cubicBezTo>
                  <a:pt x="138" y="12"/>
                  <a:pt x="124" y="7"/>
                  <a:pt x="113" y="0"/>
                </a:cubicBezTo>
                <a:cubicBezTo>
                  <a:pt x="53" y="19"/>
                  <a:pt x="86" y="1"/>
                  <a:pt x="34" y="79"/>
                </a:cubicBezTo>
                <a:cubicBezTo>
                  <a:pt x="27" y="89"/>
                  <a:pt x="0" y="90"/>
                  <a:pt x="0" y="90"/>
                </a:cubicBezTo>
                <a:close/>
              </a:path>
            </a:pathLst>
          </a:custGeom>
          <a:solidFill>
            <a:srgbClr val="66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74" name="Freeform 58"/>
          <p:cNvSpPr>
            <a:spLocks/>
          </p:cNvSpPr>
          <p:nvPr/>
        </p:nvSpPr>
        <p:spPr bwMode="auto">
          <a:xfrm>
            <a:off x="4792663" y="2911475"/>
            <a:ext cx="160337" cy="125413"/>
          </a:xfrm>
          <a:custGeom>
            <a:avLst/>
            <a:gdLst>
              <a:gd name="T0" fmla="*/ 71 w 101"/>
              <a:gd name="T1" fmla="*/ 0 h 79"/>
              <a:gd name="T2" fmla="*/ 94 w 101"/>
              <a:gd name="T3" fmla="*/ 34 h 79"/>
              <a:gd name="T4" fmla="*/ 26 w 101"/>
              <a:gd name="T5" fmla="*/ 79 h 79"/>
              <a:gd name="T6" fmla="*/ 3 w 101"/>
              <a:gd name="T7" fmla="*/ 45 h 79"/>
              <a:gd name="T8" fmla="*/ 71 w 101"/>
              <a:gd name="T9" fmla="*/ 0 h 79"/>
            </a:gdLst>
            <a:ahLst/>
            <a:cxnLst>
              <a:cxn ang="0">
                <a:pos x="T0" y="T1"/>
              </a:cxn>
              <a:cxn ang="0">
                <a:pos x="T2" y="T3"/>
              </a:cxn>
              <a:cxn ang="0">
                <a:pos x="T4" y="T5"/>
              </a:cxn>
              <a:cxn ang="0">
                <a:pos x="T6" y="T7"/>
              </a:cxn>
              <a:cxn ang="0">
                <a:pos x="T8" y="T9"/>
              </a:cxn>
            </a:cxnLst>
            <a:rect l="0" t="0" r="r" b="b"/>
            <a:pathLst>
              <a:path w="101" h="79">
                <a:moveTo>
                  <a:pt x="71" y="0"/>
                </a:moveTo>
                <a:cubicBezTo>
                  <a:pt x="79" y="11"/>
                  <a:pt x="101" y="22"/>
                  <a:pt x="94" y="34"/>
                </a:cubicBezTo>
                <a:cubicBezTo>
                  <a:pt x="81" y="58"/>
                  <a:pt x="26" y="79"/>
                  <a:pt x="26" y="79"/>
                </a:cubicBezTo>
                <a:cubicBezTo>
                  <a:pt x="18" y="68"/>
                  <a:pt x="0" y="58"/>
                  <a:pt x="3" y="45"/>
                </a:cubicBezTo>
                <a:cubicBezTo>
                  <a:pt x="11" y="5"/>
                  <a:pt x="71" y="38"/>
                  <a:pt x="71" y="0"/>
                </a:cubicBezTo>
                <a:close/>
              </a:path>
            </a:pathLst>
          </a:cu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75" name="Freeform 59"/>
          <p:cNvSpPr>
            <a:spLocks/>
          </p:cNvSpPr>
          <p:nvPr/>
        </p:nvSpPr>
        <p:spPr bwMode="auto">
          <a:xfrm>
            <a:off x="4902200" y="2982913"/>
            <a:ext cx="376238" cy="168275"/>
          </a:xfrm>
          <a:custGeom>
            <a:avLst/>
            <a:gdLst>
              <a:gd name="T0" fmla="*/ 2 w 237"/>
              <a:gd name="T1" fmla="*/ 34 h 106"/>
              <a:gd name="T2" fmla="*/ 217 w 237"/>
              <a:gd name="T3" fmla="*/ 68 h 106"/>
              <a:gd name="T4" fmla="*/ 229 w 237"/>
              <a:gd name="T5" fmla="*/ 34 h 106"/>
              <a:gd name="T6" fmla="*/ 104 w 237"/>
              <a:gd name="T7" fmla="*/ 0 h 106"/>
              <a:gd name="T8" fmla="*/ 25 w 237"/>
              <a:gd name="T9" fmla="*/ 11 h 106"/>
              <a:gd name="T10" fmla="*/ 2 w 237"/>
              <a:gd name="T11" fmla="*/ 34 h 106"/>
            </a:gdLst>
            <a:ahLst/>
            <a:cxnLst>
              <a:cxn ang="0">
                <a:pos x="T0" y="T1"/>
              </a:cxn>
              <a:cxn ang="0">
                <a:pos x="T2" y="T3"/>
              </a:cxn>
              <a:cxn ang="0">
                <a:pos x="T4" y="T5"/>
              </a:cxn>
              <a:cxn ang="0">
                <a:pos x="T6" y="T7"/>
              </a:cxn>
              <a:cxn ang="0">
                <a:pos x="T8" y="T9"/>
              </a:cxn>
              <a:cxn ang="0">
                <a:pos x="T10" y="T11"/>
              </a:cxn>
            </a:cxnLst>
            <a:rect l="0" t="0" r="r" b="b"/>
            <a:pathLst>
              <a:path w="237" h="106">
                <a:moveTo>
                  <a:pt x="2" y="34"/>
                </a:moveTo>
                <a:cubicBezTo>
                  <a:pt x="111" y="106"/>
                  <a:pt x="43" y="81"/>
                  <a:pt x="217" y="68"/>
                </a:cubicBezTo>
                <a:cubicBezTo>
                  <a:pt x="221" y="57"/>
                  <a:pt x="237" y="43"/>
                  <a:pt x="229" y="34"/>
                </a:cubicBezTo>
                <a:cubicBezTo>
                  <a:pt x="214" y="19"/>
                  <a:pt x="127" y="4"/>
                  <a:pt x="104" y="0"/>
                </a:cubicBezTo>
                <a:cubicBezTo>
                  <a:pt x="78" y="4"/>
                  <a:pt x="49" y="0"/>
                  <a:pt x="25" y="11"/>
                </a:cubicBezTo>
                <a:cubicBezTo>
                  <a:pt x="0" y="22"/>
                  <a:pt x="2" y="66"/>
                  <a:pt x="2" y="34"/>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76" name="Freeform 60"/>
          <p:cNvSpPr>
            <a:spLocks/>
          </p:cNvSpPr>
          <p:nvPr/>
        </p:nvSpPr>
        <p:spPr bwMode="auto">
          <a:xfrm>
            <a:off x="5254625" y="2992438"/>
            <a:ext cx="93663" cy="80962"/>
          </a:xfrm>
          <a:custGeom>
            <a:avLst/>
            <a:gdLst>
              <a:gd name="T0" fmla="*/ 7 w 59"/>
              <a:gd name="T1" fmla="*/ 51 h 51"/>
              <a:gd name="T2" fmla="*/ 52 w 59"/>
              <a:gd name="T3" fmla="*/ 39 h 51"/>
              <a:gd name="T4" fmla="*/ 41 w 59"/>
              <a:gd name="T5" fmla="*/ 5 h 51"/>
              <a:gd name="T6" fmla="*/ 7 w 59"/>
              <a:gd name="T7" fmla="*/ 17 h 51"/>
              <a:gd name="T8" fmla="*/ 7 w 59"/>
              <a:gd name="T9" fmla="*/ 51 h 51"/>
            </a:gdLst>
            <a:ahLst/>
            <a:cxnLst>
              <a:cxn ang="0">
                <a:pos x="T0" y="T1"/>
              </a:cxn>
              <a:cxn ang="0">
                <a:pos x="T2" y="T3"/>
              </a:cxn>
              <a:cxn ang="0">
                <a:pos x="T4" y="T5"/>
              </a:cxn>
              <a:cxn ang="0">
                <a:pos x="T6" y="T7"/>
              </a:cxn>
              <a:cxn ang="0">
                <a:pos x="T8" y="T9"/>
              </a:cxn>
            </a:cxnLst>
            <a:rect l="0" t="0" r="r" b="b"/>
            <a:pathLst>
              <a:path w="59" h="51">
                <a:moveTo>
                  <a:pt x="7" y="51"/>
                </a:moveTo>
                <a:cubicBezTo>
                  <a:pt x="22" y="47"/>
                  <a:pt x="43" y="51"/>
                  <a:pt x="52" y="39"/>
                </a:cubicBezTo>
                <a:cubicBezTo>
                  <a:pt x="59" y="29"/>
                  <a:pt x="52" y="10"/>
                  <a:pt x="41" y="5"/>
                </a:cubicBezTo>
                <a:cubicBezTo>
                  <a:pt x="30" y="0"/>
                  <a:pt x="14" y="7"/>
                  <a:pt x="7" y="17"/>
                </a:cubicBezTo>
                <a:cubicBezTo>
                  <a:pt x="0" y="26"/>
                  <a:pt x="7" y="40"/>
                  <a:pt x="7" y="51"/>
                </a:cubicBezTo>
                <a:close/>
              </a:path>
            </a:pathLst>
          </a:custGeom>
          <a:solidFill>
            <a:srgbClr val="66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77" name="Freeform 61"/>
          <p:cNvSpPr>
            <a:spLocks/>
          </p:cNvSpPr>
          <p:nvPr/>
        </p:nvSpPr>
        <p:spPr bwMode="auto">
          <a:xfrm>
            <a:off x="5219700" y="3049588"/>
            <a:ext cx="188913" cy="225425"/>
          </a:xfrm>
          <a:custGeom>
            <a:avLst/>
            <a:gdLst>
              <a:gd name="T0" fmla="*/ 63 w 119"/>
              <a:gd name="T1" fmla="*/ 26 h 142"/>
              <a:gd name="T2" fmla="*/ 119 w 119"/>
              <a:gd name="T3" fmla="*/ 128 h 142"/>
              <a:gd name="T4" fmla="*/ 6 w 119"/>
              <a:gd name="T5" fmla="*/ 116 h 142"/>
              <a:gd name="T6" fmla="*/ 29 w 119"/>
              <a:gd name="T7" fmla="*/ 37 h 142"/>
              <a:gd name="T8" fmla="*/ 40 w 119"/>
              <a:gd name="T9" fmla="*/ 3 h 142"/>
              <a:gd name="T10" fmla="*/ 63 w 119"/>
              <a:gd name="T11" fmla="*/ 26 h 142"/>
            </a:gdLst>
            <a:ahLst/>
            <a:cxnLst>
              <a:cxn ang="0">
                <a:pos x="T0" y="T1"/>
              </a:cxn>
              <a:cxn ang="0">
                <a:pos x="T2" y="T3"/>
              </a:cxn>
              <a:cxn ang="0">
                <a:pos x="T4" y="T5"/>
              </a:cxn>
              <a:cxn ang="0">
                <a:pos x="T6" y="T7"/>
              </a:cxn>
              <a:cxn ang="0">
                <a:pos x="T8" y="T9"/>
              </a:cxn>
              <a:cxn ang="0">
                <a:pos x="T10" y="T11"/>
              </a:cxn>
            </a:cxnLst>
            <a:rect l="0" t="0" r="r" b="b"/>
            <a:pathLst>
              <a:path w="119" h="142">
                <a:moveTo>
                  <a:pt x="63" y="26"/>
                </a:moveTo>
                <a:cubicBezTo>
                  <a:pt x="85" y="60"/>
                  <a:pt x="97" y="94"/>
                  <a:pt x="119" y="128"/>
                </a:cubicBezTo>
                <a:cubicBezTo>
                  <a:pt x="75" y="142"/>
                  <a:pt x="49" y="131"/>
                  <a:pt x="6" y="116"/>
                </a:cubicBezTo>
                <a:cubicBezTo>
                  <a:pt x="32" y="34"/>
                  <a:pt x="0" y="136"/>
                  <a:pt x="29" y="37"/>
                </a:cubicBezTo>
                <a:cubicBezTo>
                  <a:pt x="32" y="26"/>
                  <a:pt x="29" y="7"/>
                  <a:pt x="40" y="3"/>
                </a:cubicBezTo>
                <a:cubicBezTo>
                  <a:pt x="50" y="0"/>
                  <a:pt x="55" y="18"/>
                  <a:pt x="63" y="26"/>
                </a:cubicBez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78" name="Freeform 62"/>
          <p:cNvSpPr>
            <a:spLocks/>
          </p:cNvSpPr>
          <p:nvPr/>
        </p:nvSpPr>
        <p:spPr bwMode="auto">
          <a:xfrm>
            <a:off x="5080000" y="3214688"/>
            <a:ext cx="627063" cy="342900"/>
          </a:xfrm>
          <a:custGeom>
            <a:avLst/>
            <a:gdLst>
              <a:gd name="T0" fmla="*/ 15 w 395"/>
              <a:gd name="T1" fmla="*/ 35 h 216"/>
              <a:gd name="T2" fmla="*/ 128 w 395"/>
              <a:gd name="T3" fmla="*/ 24 h 216"/>
              <a:gd name="T4" fmla="*/ 196 w 395"/>
              <a:gd name="T5" fmla="*/ 46 h 216"/>
              <a:gd name="T6" fmla="*/ 332 w 395"/>
              <a:gd name="T7" fmla="*/ 114 h 216"/>
              <a:gd name="T8" fmla="*/ 366 w 395"/>
              <a:gd name="T9" fmla="*/ 126 h 216"/>
              <a:gd name="T10" fmla="*/ 388 w 395"/>
              <a:gd name="T11" fmla="*/ 160 h 216"/>
              <a:gd name="T12" fmla="*/ 321 w 395"/>
              <a:gd name="T13" fmla="*/ 205 h 216"/>
              <a:gd name="T14" fmla="*/ 253 w 395"/>
              <a:gd name="T15" fmla="*/ 182 h 216"/>
              <a:gd name="T16" fmla="*/ 185 w 395"/>
              <a:gd name="T17" fmla="*/ 205 h 216"/>
              <a:gd name="T18" fmla="*/ 151 w 395"/>
              <a:gd name="T19" fmla="*/ 216 h 216"/>
              <a:gd name="T20" fmla="*/ 60 w 395"/>
              <a:gd name="T21" fmla="*/ 126 h 216"/>
              <a:gd name="T22" fmla="*/ 38 w 395"/>
              <a:gd name="T23" fmla="*/ 92 h 216"/>
              <a:gd name="T24" fmla="*/ 4 w 395"/>
              <a:gd name="T25" fmla="*/ 58 h 216"/>
              <a:gd name="T26" fmla="*/ 15 w 395"/>
              <a:gd name="T27" fmla="*/ 12 h 216"/>
              <a:gd name="T28" fmla="*/ 15 w 395"/>
              <a:gd name="T29" fmla="*/ 3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5" h="216">
                <a:moveTo>
                  <a:pt x="15" y="35"/>
                </a:moveTo>
                <a:cubicBezTo>
                  <a:pt x="67" y="0"/>
                  <a:pt x="44" y="4"/>
                  <a:pt x="128" y="24"/>
                </a:cubicBezTo>
                <a:cubicBezTo>
                  <a:pt x="151" y="29"/>
                  <a:pt x="196" y="46"/>
                  <a:pt x="196" y="46"/>
                </a:cubicBezTo>
                <a:cubicBezTo>
                  <a:pt x="287" y="107"/>
                  <a:pt x="235" y="82"/>
                  <a:pt x="332" y="114"/>
                </a:cubicBezTo>
                <a:cubicBezTo>
                  <a:pt x="343" y="118"/>
                  <a:pt x="366" y="126"/>
                  <a:pt x="366" y="126"/>
                </a:cubicBezTo>
                <a:cubicBezTo>
                  <a:pt x="373" y="137"/>
                  <a:pt x="395" y="148"/>
                  <a:pt x="388" y="160"/>
                </a:cubicBezTo>
                <a:cubicBezTo>
                  <a:pt x="375" y="183"/>
                  <a:pt x="321" y="205"/>
                  <a:pt x="321" y="205"/>
                </a:cubicBezTo>
                <a:cubicBezTo>
                  <a:pt x="298" y="197"/>
                  <a:pt x="276" y="190"/>
                  <a:pt x="253" y="182"/>
                </a:cubicBezTo>
                <a:cubicBezTo>
                  <a:pt x="230" y="174"/>
                  <a:pt x="208" y="197"/>
                  <a:pt x="185" y="205"/>
                </a:cubicBezTo>
                <a:cubicBezTo>
                  <a:pt x="174" y="209"/>
                  <a:pt x="151" y="216"/>
                  <a:pt x="151" y="216"/>
                </a:cubicBezTo>
                <a:cubicBezTo>
                  <a:pt x="125" y="177"/>
                  <a:pt x="100" y="152"/>
                  <a:pt x="60" y="126"/>
                </a:cubicBezTo>
                <a:cubicBezTo>
                  <a:pt x="53" y="115"/>
                  <a:pt x="47" y="102"/>
                  <a:pt x="38" y="92"/>
                </a:cubicBezTo>
                <a:cubicBezTo>
                  <a:pt x="28" y="80"/>
                  <a:pt x="8" y="73"/>
                  <a:pt x="4" y="58"/>
                </a:cubicBezTo>
                <a:cubicBezTo>
                  <a:pt x="0" y="43"/>
                  <a:pt x="11" y="27"/>
                  <a:pt x="15" y="12"/>
                </a:cubicBezTo>
                <a:cubicBezTo>
                  <a:pt x="60" y="28"/>
                  <a:pt x="60" y="20"/>
                  <a:pt x="15" y="35"/>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79" name="Freeform 63"/>
          <p:cNvSpPr>
            <a:spLocks/>
          </p:cNvSpPr>
          <p:nvPr/>
        </p:nvSpPr>
        <p:spPr bwMode="auto">
          <a:xfrm>
            <a:off x="5075238" y="3090863"/>
            <a:ext cx="201612" cy="195262"/>
          </a:xfrm>
          <a:custGeom>
            <a:avLst/>
            <a:gdLst>
              <a:gd name="T0" fmla="*/ 120 w 127"/>
              <a:gd name="T1" fmla="*/ 0 h 123"/>
              <a:gd name="T2" fmla="*/ 97 w 127"/>
              <a:gd name="T3" fmla="*/ 113 h 123"/>
              <a:gd name="T4" fmla="*/ 63 w 127"/>
              <a:gd name="T5" fmla="*/ 102 h 123"/>
              <a:gd name="T6" fmla="*/ 18 w 127"/>
              <a:gd name="T7" fmla="*/ 90 h 123"/>
              <a:gd name="T8" fmla="*/ 63 w 127"/>
              <a:gd name="T9" fmla="*/ 11 h 123"/>
              <a:gd name="T10" fmla="*/ 120 w 127"/>
              <a:gd name="T11" fmla="*/ 0 h 123"/>
            </a:gdLst>
            <a:ahLst/>
            <a:cxnLst>
              <a:cxn ang="0">
                <a:pos x="T0" y="T1"/>
              </a:cxn>
              <a:cxn ang="0">
                <a:pos x="T2" y="T3"/>
              </a:cxn>
              <a:cxn ang="0">
                <a:pos x="T4" y="T5"/>
              </a:cxn>
              <a:cxn ang="0">
                <a:pos x="T6" y="T7"/>
              </a:cxn>
              <a:cxn ang="0">
                <a:pos x="T8" y="T9"/>
              </a:cxn>
              <a:cxn ang="0">
                <a:pos x="T10" y="T11"/>
              </a:cxn>
            </a:cxnLst>
            <a:rect l="0" t="0" r="r" b="b"/>
            <a:pathLst>
              <a:path w="127" h="123">
                <a:moveTo>
                  <a:pt x="120" y="0"/>
                </a:moveTo>
                <a:cubicBezTo>
                  <a:pt x="107" y="36"/>
                  <a:pt x="118" y="81"/>
                  <a:pt x="97" y="113"/>
                </a:cubicBezTo>
                <a:cubicBezTo>
                  <a:pt x="90" y="123"/>
                  <a:pt x="74" y="105"/>
                  <a:pt x="63" y="102"/>
                </a:cubicBezTo>
                <a:cubicBezTo>
                  <a:pt x="48" y="98"/>
                  <a:pt x="33" y="94"/>
                  <a:pt x="18" y="90"/>
                </a:cubicBezTo>
                <a:cubicBezTo>
                  <a:pt x="0" y="35"/>
                  <a:pt x="10" y="28"/>
                  <a:pt x="63" y="11"/>
                </a:cubicBezTo>
                <a:cubicBezTo>
                  <a:pt x="127" y="23"/>
                  <a:pt x="120" y="41"/>
                  <a:pt x="120" y="0"/>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80" name="Freeform 64"/>
          <p:cNvSpPr>
            <a:spLocks/>
          </p:cNvSpPr>
          <p:nvPr/>
        </p:nvSpPr>
        <p:spPr bwMode="auto">
          <a:xfrm>
            <a:off x="4025900" y="3067050"/>
            <a:ext cx="268288" cy="239713"/>
          </a:xfrm>
          <a:custGeom>
            <a:avLst/>
            <a:gdLst>
              <a:gd name="T0" fmla="*/ 0 w 169"/>
              <a:gd name="T1" fmla="*/ 117 h 151"/>
              <a:gd name="T2" fmla="*/ 102 w 169"/>
              <a:gd name="T3" fmla="*/ 105 h 151"/>
              <a:gd name="T4" fmla="*/ 169 w 169"/>
              <a:gd name="T5" fmla="*/ 15 h 151"/>
              <a:gd name="T6" fmla="*/ 68 w 169"/>
              <a:gd name="T7" fmla="*/ 37 h 151"/>
              <a:gd name="T8" fmla="*/ 0 w 169"/>
              <a:gd name="T9" fmla="*/ 117 h 151"/>
            </a:gdLst>
            <a:ahLst/>
            <a:cxnLst>
              <a:cxn ang="0">
                <a:pos x="T0" y="T1"/>
              </a:cxn>
              <a:cxn ang="0">
                <a:pos x="T2" y="T3"/>
              </a:cxn>
              <a:cxn ang="0">
                <a:pos x="T4" y="T5"/>
              </a:cxn>
              <a:cxn ang="0">
                <a:pos x="T6" y="T7"/>
              </a:cxn>
              <a:cxn ang="0">
                <a:pos x="T8" y="T9"/>
              </a:cxn>
            </a:cxnLst>
            <a:rect l="0" t="0" r="r" b="b"/>
            <a:pathLst>
              <a:path w="169" h="151">
                <a:moveTo>
                  <a:pt x="0" y="117"/>
                </a:moveTo>
                <a:cubicBezTo>
                  <a:pt x="52" y="151"/>
                  <a:pt x="53" y="138"/>
                  <a:pt x="102" y="105"/>
                </a:cubicBezTo>
                <a:cubicBezTo>
                  <a:pt x="118" y="57"/>
                  <a:pt x="141" y="58"/>
                  <a:pt x="169" y="15"/>
                </a:cubicBezTo>
                <a:cubicBezTo>
                  <a:pt x="123" y="0"/>
                  <a:pt x="108" y="11"/>
                  <a:pt x="68" y="37"/>
                </a:cubicBezTo>
                <a:cubicBezTo>
                  <a:pt x="17" y="112"/>
                  <a:pt x="46" y="92"/>
                  <a:pt x="0" y="117"/>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81" name="Freeform 65"/>
          <p:cNvSpPr>
            <a:spLocks/>
          </p:cNvSpPr>
          <p:nvPr/>
        </p:nvSpPr>
        <p:spPr bwMode="auto">
          <a:xfrm>
            <a:off x="4471988" y="3073400"/>
            <a:ext cx="133350" cy="176213"/>
          </a:xfrm>
          <a:custGeom>
            <a:avLst/>
            <a:gdLst>
              <a:gd name="T0" fmla="*/ 2 w 84"/>
              <a:gd name="T1" fmla="*/ 0 h 111"/>
              <a:gd name="T2" fmla="*/ 24 w 84"/>
              <a:gd name="T3" fmla="*/ 101 h 111"/>
              <a:gd name="T4" fmla="*/ 58 w 84"/>
              <a:gd name="T5" fmla="*/ 79 h 111"/>
              <a:gd name="T6" fmla="*/ 81 w 84"/>
              <a:gd name="T7" fmla="*/ 45 h 111"/>
              <a:gd name="T8" fmla="*/ 2 w 84"/>
              <a:gd name="T9" fmla="*/ 0 h 111"/>
            </a:gdLst>
            <a:ahLst/>
            <a:cxnLst>
              <a:cxn ang="0">
                <a:pos x="T0" y="T1"/>
              </a:cxn>
              <a:cxn ang="0">
                <a:pos x="T2" y="T3"/>
              </a:cxn>
              <a:cxn ang="0">
                <a:pos x="T4" y="T5"/>
              </a:cxn>
              <a:cxn ang="0">
                <a:pos x="T6" y="T7"/>
              </a:cxn>
              <a:cxn ang="0">
                <a:pos x="T8" y="T9"/>
              </a:cxn>
            </a:cxnLst>
            <a:rect l="0" t="0" r="r" b="b"/>
            <a:pathLst>
              <a:path w="84" h="111">
                <a:moveTo>
                  <a:pt x="2" y="0"/>
                </a:moveTo>
                <a:cubicBezTo>
                  <a:pt x="13" y="33"/>
                  <a:pt x="0" y="76"/>
                  <a:pt x="24" y="101"/>
                </a:cubicBezTo>
                <a:cubicBezTo>
                  <a:pt x="33" y="111"/>
                  <a:pt x="47" y="86"/>
                  <a:pt x="58" y="79"/>
                </a:cubicBezTo>
                <a:cubicBezTo>
                  <a:pt x="66" y="68"/>
                  <a:pt x="84" y="58"/>
                  <a:pt x="81" y="45"/>
                </a:cubicBezTo>
                <a:cubicBezTo>
                  <a:pt x="77" y="22"/>
                  <a:pt x="17" y="15"/>
                  <a:pt x="2" y="0"/>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82" name="Freeform 66"/>
          <p:cNvSpPr>
            <a:spLocks/>
          </p:cNvSpPr>
          <p:nvPr/>
        </p:nvSpPr>
        <p:spPr bwMode="auto">
          <a:xfrm>
            <a:off x="4478338" y="3198813"/>
            <a:ext cx="428625" cy="304800"/>
          </a:xfrm>
          <a:custGeom>
            <a:avLst/>
            <a:gdLst>
              <a:gd name="T0" fmla="*/ 20 w 270"/>
              <a:gd name="T1" fmla="*/ 0 h 192"/>
              <a:gd name="T2" fmla="*/ 32 w 270"/>
              <a:gd name="T3" fmla="*/ 34 h 192"/>
              <a:gd name="T4" fmla="*/ 32 w 270"/>
              <a:gd name="T5" fmla="*/ 102 h 192"/>
              <a:gd name="T6" fmla="*/ 235 w 270"/>
              <a:gd name="T7" fmla="*/ 192 h 192"/>
              <a:gd name="T8" fmla="*/ 247 w 270"/>
              <a:gd name="T9" fmla="*/ 79 h 192"/>
              <a:gd name="T10" fmla="*/ 224 w 270"/>
              <a:gd name="T11" fmla="*/ 11 h 192"/>
              <a:gd name="T12" fmla="*/ 190 w 270"/>
              <a:gd name="T13" fmla="*/ 0 h 192"/>
              <a:gd name="T14" fmla="*/ 88 w 270"/>
              <a:gd name="T15" fmla="*/ 0 h 192"/>
              <a:gd name="T16" fmla="*/ 54 w 270"/>
              <a:gd name="T17" fmla="*/ 11 h 192"/>
              <a:gd name="T18" fmla="*/ 20 w 270"/>
              <a:gd name="T19"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0" h="192">
                <a:moveTo>
                  <a:pt x="20" y="0"/>
                </a:moveTo>
                <a:cubicBezTo>
                  <a:pt x="24" y="11"/>
                  <a:pt x="32" y="22"/>
                  <a:pt x="32" y="34"/>
                </a:cubicBezTo>
                <a:cubicBezTo>
                  <a:pt x="32" y="73"/>
                  <a:pt x="0" y="63"/>
                  <a:pt x="32" y="102"/>
                </a:cubicBezTo>
                <a:cubicBezTo>
                  <a:pt x="67" y="145"/>
                  <a:pt x="179" y="156"/>
                  <a:pt x="235" y="192"/>
                </a:cubicBezTo>
                <a:cubicBezTo>
                  <a:pt x="270" y="141"/>
                  <a:pt x="266" y="162"/>
                  <a:pt x="247" y="79"/>
                </a:cubicBezTo>
                <a:cubicBezTo>
                  <a:pt x="242" y="56"/>
                  <a:pt x="247" y="18"/>
                  <a:pt x="224" y="11"/>
                </a:cubicBezTo>
                <a:cubicBezTo>
                  <a:pt x="213" y="7"/>
                  <a:pt x="201" y="4"/>
                  <a:pt x="190" y="0"/>
                </a:cubicBezTo>
                <a:cubicBezTo>
                  <a:pt x="109" y="26"/>
                  <a:pt x="142" y="35"/>
                  <a:pt x="88" y="0"/>
                </a:cubicBezTo>
                <a:cubicBezTo>
                  <a:pt x="77" y="4"/>
                  <a:pt x="65" y="6"/>
                  <a:pt x="54" y="11"/>
                </a:cubicBezTo>
                <a:cubicBezTo>
                  <a:pt x="11" y="33"/>
                  <a:pt x="20" y="54"/>
                  <a:pt x="20" y="0"/>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83" name="Freeform 67"/>
          <p:cNvSpPr>
            <a:spLocks/>
          </p:cNvSpPr>
          <p:nvPr/>
        </p:nvSpPr>
        <p:spPr bwMode="auto">
          <a:xfrm>
            <a:off x="4851400" y="3181350"/>
            <a:ext cx="334963" cy="268288"/>
          </a:xfrm>
          <a:custGeom>
            <a:avLst/>
            <a:gdLst>
              <a:gd name="T0" fmla="*/ 0 w 211"/>
              <a:gd name="T1" fmla="*/ 11 h 169"/>
              <a:gd name="T2" fmla="*/ 12 w 211"/>
              <a:gd name="T3" fmla="*/ 101 h 169"/>
              <a:gd name="T4" fmla="*/ 34 w 211"/>
              <a:gd name="T5" fmla="*/ 169 h 169"/>
              <a:gd name="T6" fmla="*/ 170 w 211"/>
              <a:gd name="T7" fmla="*/ 158 h 169"/>
              <a:gd name="T8" fmla="*/ 204 w 211"/>
              <a:gd name="T9" fmla="*/ 147 h 169"/>
              <a:gd name="T10" fmla="*/ 170 w 211"/>
              <a:gd name="T11" fmla="*/ 79 h 169"/>
              <a:gd name="T12" fmla="*/ 159 w 211"/>
              <a:gd name="T13" fmla="*/ 33 h 169"/>
              <a:gd name="T14" fmla="*/ 23 w 211"/>
              <a:gd name="T15" fmla="*/ 45 h 169"/>
              <a:gd name="T16" fmla="*/ 0 w 211"/>
              <a:gd name="T17" fmla="*/ 1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169">
                <a:moveTo>
                  <a:pt x="0" y="11"/>
                </a:moveTo>
                <a:cubicBezTo>
                  <a:pt x="4" y="41"/>
                  <a:pt x="6" y="71"/>
                  <a:pt x="12" y="101"/>
                </a:cubicBezTo>
                <a:cubicBezTo>
                  <a:pt x="17" y="124"/>
                  <a:pt x="34" y="169"/>
                  <a:pt x="34" y="169"/>
                </a:cubicBezTo>
                <a:cubicBezTo>
                  <a:pt x="79" y="165"/>
                  <a:pt x="125" y="164"/>
                  <a:pt x="170" y="158"/>
                </a:cubicBezTo>
                <a:cubicBezTo>
                  <a:pt x="182" y="156"/>
                  <a:pt x="199" y="158"/>
                  <a:pt x="204" y="147"/>
                </a:cubicBezTo>
                <a:cubicBezTo>
                  <a:pt x="211" y="133"/>
                  <a:pt x="174" y="85"/>
                  <a:pt x="170" y="79"/>
                </a:cubicBezTo>
                <a:cubicBezTo>
                  <a:pt x="166" y="64"/>
                  <a:pt x="169" y="45"/>
                  <a:pt x="159" y="33"/>
                </a:cubicBezTo>
                <a:cubicBezTo>
                  <a:pt x="133" y="0"/>
                  <a:pt x="50" y="52"/>
                  <a:pt x="23" y="45"/>
                </a:cubicBezTo>
                <a:cubicBezTo>
                  <a:pt x="10" y="42"/>
                  <a:pt x="8" y="22"/>
                  <a:pt x="0" y="11"/>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84" name="Freeform 68"/>
          <p:cNvSpPr>
            <a:spLocks/>
          </p:cNvSpPr>
          <p:nvPr/>
        </p:nvSpPr>
        <p:spPr bwMode="auto">
          <a:xfrm>
            <a:off x="4564063" y="3427413"/>
            <a:ext cx="306387" cy="346075"/>
          </a:xfrm>
          <a:custGeom>
            <a:avLst/>
            <a:gdLst>
              <a:gd name="T0" fmla="*/ 57 w 193"/>
              <a:gd name="T1" fmla="*/ 3 h 218"/>
              <a:gd name="T2" fmla="*/ 46 w 193"/>
              <a:gd name="T3" fmla="*/ 82 h 218"/>
              <a:gd name="T4" fmla="*/ 12 w 193"/>
              <a:gd name="T5" fmla="*/ 105 h 218"/>
              <a:gd name="T6" fmla="*/ 0 w 193"/>
              <a:gd name="T7" fmla="*/ 139 h 218"/>
              <a:gd name="T8" fmla="*/ 91 w 193"/>
              <a:gd name="T9" fmla="*/ 218 h 218"/>
              <a:gd name="T10" fmla="*/ 193 w 193"/>
              <a:gd name="T11" fmla="*/ 59 h 218"/>
              <a:gd name="T12" fmla="*/ 125 w 193"/>
              <a:gd name="T13" fmla="*/ 37 h 218"/>
              <a:gd name="T14" fmla="*/ 91 w 193"/>
              <a:gd name="T15" fmla="*/ 26 h 218"/>
              <a:gd name="T16" fmla="*/ 57 w 193"/>
              <a:gd name="T17" fmla="*/ 3 h 218"/>
              <a:gd name="T18" fmla="*/ 46 w 193"/>
              <a:gd name="T19" fmla="*/ 37 h 218"/>
              <a:gd name="T20" fmla="*/ 57 w 193"/>
              <a:gd name="T21" fmla="*/ 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 h="218">
                <a:moveTo>
                  <a:pt x="57" y="3"/>
                </a:moveTo>
                <a:cubicBezTo>
                  <a:pt x="53" y="29"/>
                  <a:pt x="57" y="58"/>
                  <a:pt x="46" y="82"/>
                </a:cubicBezTo>
                <a:cubicBezTo>
                  <a:pt x="40" y="95"/>
                  <a:pt x="21" y="94"/>
                  <a:pt x="12" y="105"/>
                </a:cubicBezTo>
                <a:cubicBezTo>
                  <a:pt x="4" y="114"/>
                  <a:pt x="4" y="128"/>
                  <a:pt x="0" y="139"/>
                </a:cubicBezTo>
                <a:cubicBezTo>
                  <a:pt x="27" y="179"/>
                  <a:pt x="45" y="203"/>
                  <a:pt x="91" y="218"/>
                </a:cubicBezTo>
                <a:cubicBezTo>
                  <a:pt x="156" y="174"/>
                  <a:pt x="152" y="119"/>
                  <a:pt x="193" y="59"/>
                </a:cubicBezTo>
                <a:cubicBezTo>
                  <a:pt x="170" y="52"/>
                  <a:pt x="148" y="44"/>
                  <a:pt x="125" y="37"/>
                </a:cubicBezTo>
                <a:cubicBezTo>
                  <a:pt x="114" y="33"/>
                  <a:pt x="91" y="26"/>
                  <a:pt x="91" y="26"/>
                </a:cubicBezTo>
                <a:cubicBezTo>
                  <a:pt x="80" y="18"/>
                  <a:pt x="70" y="0"/>
                  <a:pt x="57" y="3"/>
                </a:cubicBezTo>
                <a:cubicBezTo>
                  <a:pt x="45" y="6"/>
                  <a:pt x="46" y="37"/>
                  <a:pt x="46" y="37"/>
                </a:cubicBezTo>
                <a:cubicBezTo>
                  <a:pt x="46" y="37"/>
                  <a:pt x="53" y="14"/>
                  <a:pt x="57" y="3"/>
                </a:cubicBezTo>
                <a:close/>
              </a:path>
            </a:pathLst>
          </a:cu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85" name="Freeform 69"/>
          <p:cNvSpPr>
            <a:spLocks/>
          </p:cNvSpPr>
          <p:nvPr/>
        </p:nvSpPr>
        <p:spPr bwMode="auto">
          <a:xfrm>
            <a:off x="4376738" y="3414713"/>
            <a:ext cx="315912" cy="222250"/>
          </a:xfrm>
          <a:custGeom>
            <a:avLst/>
            <a:gdLst>
              <a:gd name="T0" fmla="*/ 5 w 199"/>
              <a:gd name="T1" fmla="*/ 45 h 140"/>
              <a:gd name="T2" fmla="*/ 16 w 199"/>
              <a:gd name="T3" fmla="*/ 79 h 140"/>
              <a:gd name="T4" fmla="*/ 5 w 199"/>
              <a:gd name="T5" fmla="*/ 113 h 140"/>
              <a:gd name="T6" fmla="*/ 39 w 199"/>
              <a:gd name="T7" fmla="*/ 135 h 140"/>
              <a:gd name="T8" fmla="*/ 186 w 199"/>
              <a:gd name="T9" fmla="*/ 56 h 140"/>
              <a:gd name="T10" fmla="*/ 175 w 199"/>
              <a:gd name="T11" fmla="*/ 22 h 140"/>
              <a:gd name="T12" fmla="*/ 107 w 199"/>
              <a:gd name="T13" fmla="*/ 0 h 140"/>
              <a:gd name="T14" fmla="*/ 5 w 199"/>
              <a:gd name="T15" fmla="*/ 45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40">
                <a:moveTo>
                  <a:pt x="5" y="45"/>
                </a:moveTo>
                <a:cubicBezTo>
                  <a:pt x="9" y="56"/>
                  <a:pt x="16" y="67"/>
                  <a:pt x="16" y="79"/>
                </a:cubicBezTo>
                <a:cubicBezTo>
                  <a:pt x="16" y="91"/>
                  <a:pt x="0" y="102"/>
                  <a:pt x="5" y="113"/>
                </a:cubicBezTo>
                <a:cubicBezTo>
                  <a:pt x="10" y="125"/>
                  <a:pt x="28" y="128"/>
                  <a:pt x="39" y="135"/>
                </a:cubicBezTo>
                <a:cubicBezTo>
                  <a:pt x="199" y="118"/>
                  <a:pt x="102" y="140"/>
                  <a:pt x="186" y="56"/>
                </a:cubicBezTo>
                <a:cubicBezTo>
                  <a:pt x="182" y="45"/>
                  <a:pt x="185" y="29"/>
                  <a:pt x="175" y="22"/>
                </a:cubicBezTo>
                <a:cubicBezTo>
                  <a:pt x="156" y="8"/>
                  <a:pt x="107" y="0"/>
                  <a:pt x="107" y="0"/>
                </a:cubicBezTo>
                <a:cubicBezTo>
                  <a:pt x="77" y="44"/>
                  <a:pt x="64" y="45"/>
                  <a:pt x="5" y="45"/>
                </a:cubicBezTo>
                <a:close/>
              </a:path>
            </a:pathLst>
          </a:custGeom>
          <a:solidFill>
            <a:srgbClr val="66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86" name="Freeform 70"/>
          <p:cNvSpPr>
            <a:spLocks/>
          </p:cNvSpPr>
          <p:nvPr/>
        </p:nvSpPr>
        <p:spPr bwMode="auto">
          <a:xfrm>
            <a:off x="3854450" y="3219450"/>
            <a:ext cx="341313" cy="377825"/>
          </a:xfrm>
          <a:custGeom>
            <a:avLst/>
            <a:gdLst>
              <a:gd name="T0" fmla="*/ 142 w 215"/>
              <a:gd name="T1" fmla="*/ 43 h 238"/>
              <a:gd name="T2" fmla="*/ 130 w 215"/>
              <a:gd name="T3" fmla="*/ 77 h 238"/>
              <a:gd name="T4" fmla="*/ 62 w 215"/>
              <a:gd name="T5" fmla="*/ 123 h 238"/>
              <a:gd name="T6" fmla="*/ 40 w 215"/>
              <a:gd name="T7" fmla="*/ 157 h 238"/>
              <a:gd name="T8" fmla="*/ 6 w 215"/>
              <a:gd name="T9" fmla="*/ 168 h 238"/>
              <a:gd name="T10" fmla="*/ 17 w 215"/>
              <a:gd name="T11" fmla="*/ 224 h 238"/>
              <a:gd name="T12" fmla="*/ 85 w 215"/>
              <a:gd name="T13" fmla="*/ 213 h 238"/>
              <a:gd name="T14" fmla="*/ 176 w 215"/>
              <a:gd name="T15" fmla="*/ 213 h 238"/>
              <a:gd name="T16" fmla="*/ 187 w 215"/>
              <a:gd name="T17" fmla="*/ 89 h 238"/>
              <a:gd name="T18" fmla="*/ 142 w 215"/>
              <a:gd name="T19" fmla="*/ 43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238">
                <a:moveTo>
                  <a:pt x="142" y="43"/>
                </a:moveTo>
                <a:cubicBezTo>
                  <a:pt x="138" y="54"/>
                  <a:pt x="138" y="69"/>
                  <a:pt x="130" y="77"/>
                </a:cubicBezTo>
                <a:cubicBezTo>
                  <a:pt x="111" y="96"/>
                  <a:pt x="62" y="123"/>
                  <a:pt x="62" y="123"/>
                </a:cubicBezTo>
                <a:cubicBezTo>
                  <a:pt x="55" y="134"/>
                  <a:pt x="51" y="149"/>
                  <a:pt x="40" y="157"/>
                </a:cubicBezTo>
                <a:cubicBezTo>
                  <a:pt x="31" y="164"/>
                  <a:pt x="10" y="157"/>
                  <a:pt x="6" y="168"/>
                </a:cubicBezTo>
                <a:cubicBezTo>
                  <a:pt x="0" y="186"/>
                  <a:pt x="13" y="205"/>
                  <a:pt x="17" y="224"/>
                </a:cubicBezTo>
                <a:cubicBezTo>
                  <a:pt x="40" y="220"/>
                  <a:pt x="62" y="213"/>
                  <a:pt x="85" y="213"/>
                </a:cubicBezTo>
                <a:cubicBezTo>
                  <a:pt x="195" y="213"/>
                  <a:pt x="98" y="238"/>
                  <a:pt x="176" y="213"/>
                </a:cubicBezTo>
                <a:cubicBezTo>
                  <a:pt x="188" y="177"/>
                  <a:pt x="215" y="124"/>
                  <a:pt x="187" y="89"/>
                </a:cubicBezTo>
                <a:cubicBezTo>
                  <a:pt x="117" y="0"/>
                  <a:pt x="177" y="117"/>
                  <a:pt x="142" y="43"/>
                </a:cubicBezTo>
                <a:close/>
              </a:path>
            </a:pathLst>
          </a:custGeom>
          <a:solidFill>
            <a:srgbClr val="66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87" name="Freeform 71"/>
          <p:cNvSpPr>
            <a:spLocks/>
          </p:cNvSpPr>
          <p:nvPr/>
        </p:nvSpPr>
        <p:spPr bwMode="auto">
          <a:xfrm>
            <a:off x="4151313" y="3324225"/>
            <a:ext cx="266700" cy="395288"/>
          </a:xfrm>
          <a:custGeom>
            <a:avLst/>
            <a:gdLst>
              <a:gd name="T0" fmla="*/ 11 w 168"/>
              <a:gd name="T1" fmla="*/ 0 h 249"/>
              <a:gd name="T2" fmla="*/ 90 w 168"/>
              <a:gd name="T3" fmla="*/ 91 h 249"/>
              <a:gd name="T4" fmla="*/ 158 w 168"/>
              <a:gd name="T5" fmla="*/ 136 h 249"/>
              <a:gd name="T6" fmla="*/ 124 w 168"/>
              <a:gd name="T7" fmla="*/ 204 h 249"/>
              <a:gd name="T8" fmla="*/ 113 w 168"/>
              <a:gd name="T9" fmla="*/ 238 h 249"/>
              <a:gd name="T10" fmla="*/ 79 w 168"/>
              <a:gd name="T11" fmla="*/ 249 h 249"/>
              <a:gd name="T12" fmla="*/ 45 w 168"/>
              <a:gd name="T13" fmla="*/ 226 h 249"/>
              <a:gd name="T14" fmla="*/ 0 w 168"/>
              <a:gd name="T15" fmla="*/ 158 h 249"/>
              <a:gd name="T16" fmla="*/ 11 w 168"/>
              <a:gd name="T17"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249">
                <a:moveTo>
                  <a:pt x="11" y="0"/>
                </a:moveTo>
                <a:cubicBezTo>
                  <a:pt x="68" y="38"/>
                  <a:pt x="37" y="12"/>
                  <a:pt x="90" y="91"/>
                </a:cubicBezTo>
                <a:cubicBezTo>
                  <a:pt x="105" y="114"/>
                  <a:pt x="158" y="136"/>
                  <a:pt x="158" y="136"/>
                </a:cubicBezTo>
                <a:cubicBezTo>
                  <a:pt x="130" y="221"/>
                  <a:pt x="168" y="116"/>
                  <a:pt x="124" y="204"/>
                </a:cubicBezTo>
                <a:cubicBezTo>
                  <a:pt x="119" y="215"/>
                  <a:pt x="121" y="230"/>
                  <a:pt x="113" y="238"/>
                </a:cubicBezTo>
                <a:cubicBezTo>
                  <a:pt x="105" y="246"/>
                  <a:pt x="90" y="245"/>
                  <a:pt x="79" y="249"/>
                </a:cubicBezTo>
                <a:cubicBezTo>
                  <a:pt x="68" y="241"/>
                  <a:pt x="54" y="236"/>
                  <a:pt x="45" y="226"/>
                </a:cubicBezTo>
                <a:cubicBezTo>
                  <a:pt x="27" y="205"/>
                  <a:pt x="0" y="158"/>
                  <a:pt x="0" y="158"/>
                </a:cubicBezTo>
                <a:cubicBezTo>
                  <a:pt x="11" y="112"/>
                  <a:pt x="50" y="35"/>
                  <a:pt x="11" y="0"/>
                </a:cubicBezTo>
                <a:close/>
              </a:path>
            </a:pathLst>
          </a:custGeom>
          <a:solidFill>
            <a:srgbClr val="66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88" name="Freeform 72"/>
          <p:cNvSpPr>
            <a:spLocks/>
          </p:cNvSpPr>
          <p:nvPr/>
        </p:nvSpPr>
        <p:spPr bwMode="auto">
          <a:xfrm>
            <a:off x="4468813" y="3654425"/>
            <a:ext cx="198437" cy="192088"/>
          </a:xfrm>
          <a:custGeom>
            <a:avLst/>
            <a:gdLst>
              <a:gd name="T0" fmla="*/ 94 w 125"/>
              <a:gd name="T1" fmla="*/ 30 h 121"/>
              <a:gd name="T2" fmla="*/ 117 w 125"/>
              <a:gd name="T3" fmla="*/ 98 h 121"/>
              <a:gd name="T4" fmla="*/ 49 w 125"/>
              <a:gd name="T5" fmla="*/ 120 h 121"/>
              <a:gd name="T6" fmla="*/ 15 w 125"/>
              <a:gd name="T7" fmla="*/ 109 h 121"/>
              <a:gd name="T8" fmla="*/ 15 w 125"/>
              <a:gd name="T9" fmla="*/ 30 h 121"/>
              <a:gd name="T10" fmla="*/ 94 w 125"/>
              <a:gd name="T11" fmla="*/ 30 h 121"/>
            </a:gdLst>
            <a:ahLst/>
            <a:cxnLst>
              <a:cxn ang="0">
                <a:pos x="T0" y="T1"/>
              </a:cxn>
              <a:cxn ang="0">
                <a:pos x="T2" y="T3"/>
              </a:cxn>
              <a:cxn ang="0">
                <a:pos x="T4" y="T5"/>
              </a:cxn>
              <a:cxn ang="0">
                <a:pos x="T6" y="T7"/>
              </a:cxn>
              <a:cxn ang="0">
                <a:pos x="T8" y="T9"/>
              </a:cxn>
              <a:cxn ang="0">
                <a:pos x="T10" y="T11"/>
              </a:cxn>
            </a:cxnLst>
            <a:rect l="0" t="0" r="r" b="b"/>
            <a:pathLst>
              <a:path w="125" h="121">
                <a:moveTo>
                  <a:pt x="94" y="30"/>
                </a:moveTo>
                <a:cubicBezTo>
                  <a:pt x="102" y="53"/>
                  <a:pt x="109" y="75"/>
                  <a:pt x="117" y="98"/>
                </a:cubicBezTo>
                <a:cubicBezTo>
                  <a:pt x="125" y="121"/>
                  <a:pt x="49" y="120"/>
                  <a:pt x="49" y="120"/>
                </a:cubicBezTo>
                <a:cubicBezTo>
                  <a:pt x="38" y="116"/>
                  <a:pt x="23" y="117"/>
                  <a:pt x="15" y="109"/>
                </a:cubicBezTo>
                <a:cubicBezTo>
                  <a:pt x="0" y="94"/>
                  <a:pt x="0" y="43"/>
                  <a:pt x="15" y="30"/>
                </a:cubicBezTo>
                <a:cubicBezTo>
                  <a:pt x="51" y="0"/>
                  <a:pt x="68" y="16"/>
                  <a:pt x="94" y="30"/>
                </a:cubicBezTo>
                <a:close/>
              </a:path>
            </a:pathLst>
          </a:cu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89" name="Freeform 73"/>
          <p:cNvSpPr>
            <a:spLocks/>
          </p:cNvSpPr>
          <p:nvPr/>
        </p:nvSpPr>
        <p:spPr bwMode="auto">
          <a:xfrm>
            <a:off x="4335463" y="3584575"/>
            <a:ext cx="247650" cy="206375"/>
          </a:xfrm>
          <a:custGeom>
            <a:avLst/>
            <a:gdLst>
              <a:gd name="T0" fmla="*/ 42 w 156"/>
              <a:gd name="T1" fmla="*/ 17 h 130"/>
              <a:gd name="T2" fmla="*/ 88 w 156"/>
              <a:gd name="T3" fmla="*/ 130 h 130"/>
              <a:gd name="T4" fmla="*/ 133 w 156"/>
              <a:gd name="T5" fmla="*/ 85 h 130"/>
              <a:gd name="T6" fmla="*/ 156 w 156"/>
              <a:gd name="T7" fmla="*/ 51 h 130"/>
              <a:gd name="T8" fmla="*/ 144 w 156"/>
              <a:gd name="T9" fmla="*/ 17 h 130"/>
              <a:gd name="T10" fmla="*/ 42 w 156"/>
              <a:gd name="T11" fmla="*/ 17 h 130"/>
            </a:gdLst>
            <a:ahLst/>
            <a:cxnLst>
              <a:cxn ang="0">
                <a:pos x="T0" y="T1"/>
              </a:cxn>
              <a:cxn ang="0">
                <a:pos x="T2" y="T3"/>
              </a:cxn>
              <a:cxn ang="0">
                <a:pos x="T4" y="T5"/>
              </a:cxn>
              <a:cxn ang="0">
                <a:pos x="T6" y="T7"/>
              </a:cxn>
              <a:cxn ang="0">
                <a:pos x="T8" y="T9"/>
              </a:cxn>
              <a:cxn ang="0">
                <a:pos x="T10" y="T11"/>
              </a:cxn>
            </a:cxnLst>
            <a:rect l="0" t="0" r="r" b="b"/>
            <a:pathLst>
              <a:path w="156" h="130">
                <a:moveTo>
                  <a:pt x="42" y="17"/>
                </a:moveTo>
                <a:cubicBezTo>
                  <a:pt x="21" y="82"/>
                  <a:pt x="28" y="111"/>
                  <a:pt x="88" y="130"/>
                </a:cubicBezTo>
                <a:cubicBezTo>
                  <a:pt x="112" y="56"/>
                  <a:pt x="78" y="128"/>
                  <a:pt x="133" y="85"/>
                </a:cubicBezTo>
                <a:cubicBezTo>
                  <a:pt x="144" y="77"/>
                  <a:pt x="148" y="62"/>
                  <a:pt x="156" y="51"/>
                </a:cubicBezTo>
                <a:cubicBezTo>
                  <a:pt x="152" y="40"/>
                  <a:pt x="156" y="19"/>
                  <a:pt x="144" y="17"/>
                </a:cubicBezTo>
                <a:cubicBezTo>
                  <a:pt x="54" y="0"/>
                  <a:pt x="0" y="59"/>
                  <a:pt x="42" y="17"/>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90" name="Freeform 74"/>
          <p:cNvSpPr>
            <a:spLocks/>
          </p:cNvSpPr>
          <p:nvPr/>
        </p:nvSpPr>
        <p:spPr bwMode="auto">
          <a:xfrm>
            <a:off x="4276725" y="3611563"/>
            <a:ext cx="157163" cy="215900"/>
          </a:xfrm>
          <a:custGeom>
            <a:avLst/>
            <a:gdLst>
              <a:gd name="T0" fmla="*/ 68 w 99"/>
              <a:gd name="T1" fmla="*/ 136 h 136"/>
              <a:gd name="T2" fmla="*/ 68 w 99"/>
              <a:gd name="T3" fmla="*/ 11 h 136"/>
              <a:gd name="T4" fmla="*/ 34 w 99"/>
              <a:gd name="T5" fmla="*/ 34 h 136"/>
              <a:gd name="T6" fmla="*/ 68 w 99"/>
              <a:gd name="T7" fmla="*/ 136 h 136"/>
            </a:gdLst>
            <a:ahLst/>
            <a:cxnLst>
              <a:cxn ang="0">
                <a:pos x="T0" y="T1"/>
              </a:cxn>
              <a:cxn ang="0">
                <a:pos x="T2" y="T3"/>
              </a:cxn>
              <a:cxn ang="0">
                <a:pos x="T4" y="T5"/>
              </a:cxn>
              <a:cxn ang="0">
                <a:pos x="T6" y="T7"/>
              </a:cxn>
            </a:cxnLst>
            <a:rect l="0" t="0" r="r" b="b"/>
            <a:pathLst>
              <a:path w="99" h="136">
                <a:moveTo>
                  <a:pt x="68" y="136"/>
                </a:moveTo>
                <a:cubicBezTo>
                  <a:pt x="81" y="95"/>
                  <a:pt x="99" y="57"/>
                  <a:pt x="68" y="11"/>
                </a:cubicBezTo>
                <a:cubicBezTo>
                  <a:pt x="60" y="0"/>
                  <a:pt x="45" y="26"/>
                  <a:pt x="34" y="34"/>
                </a:cubicBezTo>
                <a:cubicBezTo>
                  <a:pt x="28" y="78"/>
                  <a:pt x="0" y="136"/>
                  <a:pt x="68" y="136"/>
                </a:cubicBezTo>
                <a:close/>
              </a:path>
            </a:pathLst>
          </a:cu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91" name="Freeform 75"/>
          <p:cNvSpPr>
            <a:spLocks/>
          </p:cNvSpPr>
          <p:nvPr/>
        </p:nvSpPr>
        <p:spPr bwMode="auto">
          <a:xfrm>
            <a:off x="2641600" y="4456113"/>
            <a:ext cx="358775" cy="712787"/>
          </a:xfrm>
          <a:custGeom>
            <a:avLst/>
            <a:gdLst>
              <a:gd name="T0" fmla="*/ 23 w 226"/>
              <a:gd name="T1" fmla="*/ 0 h 449"/>
              <a:gd name="T2" fmla="*/ 125 w 226"/>
              <a:gd name="T3" fmla="*/ 68 h 449"/>
              <a:gd name="T4" fmla="*/ 159 w 226"/>
              <a:gd name="T5" fmla="*/ 91 h 449"/>
              <a:gd name="T6" fmla="*/ 192 w 226"/>
              <a:gd name="T7" fmla="*/ 113 h 449"/>
              <a:gd name="T8" fmla="*/ 170 w 226"/>
              <a:gd name="T9" fmla="*/ 147 h 449"/>
              <a:gd name="T10" fmla="*/ 204 w 226"/>
              <a:gd name="T11" fmla="*/ 170 h 449"/>
              <a:gd name="T12" fmla="*/ 226 w 226"/>
              <a:gd name="T13" fmla="*/ 204 h 449"/>
              <a:gd name="T14" fmla="*/ 204 w 226"/>
              <a:gd name="T15" fmla="*/ 238 h 449"/>
              <a:gd name="T16" fmla="*/ 136 w 226"/>
              <a:gd name="T17" fmla="*/ 283 h 449"/>
              <a:gd name="T18" fmla="*/ 147 w 226"/>
              <a:gd name="T19" fmla="*/ 408 h 449"/>
              <a:gd name="T20" fmla="*/ 159 w 226"/>
              <a:gd name="T21" fmla="*/ 441 h 449"/>
              <a:gd name="T22" fmla="*/ 125 w 226"/>
              <a:gd name="T23" fmla="*/ 430 h 449"/>
              <a:gd name="T24" fmla="*/ 34 w 226"/>
              <a:gd name="T25" fmla="*/ 340 h 449"/>
              <a:gd name="T26" fmla="*/ 0 w 226"/>
              <a:gd name="T27" fmla="*/ 192 h 449"/>
              <a:gd name="T28" fmla="*/ 45 w 226"/>
              <a:gd name="T29" fmla="*/ 23 h 449"/>
              <a:gd name="T30" fmla="*/ 23 w 226"/>
              <a:gd name="T31"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6" h="449">
                <a:moveTo>
                  <a:pt x="23" y="0"/>
                </a:moveTo>
                <a:cubicBezTo>
                  <a:pt x="102" y="53"/>
                  <a:pt x="68" y="30"/>
                  <a:pt x="125" y="68"/>
                </a:cubicBezTo>
                <a:cubicBezTo>
                  <a:pt x="136" y="76"/>
                  <a:pt x="148" y="83"/>
                  <a:pt x="159" y="91"/>
                </a:cubicBezTo>
                <a:cubicBezTo>
                  <a:pt x="170" y="98"/>
                  <a:pt x="192" y="113"/>
                  <a:pt x="192" y="113"/>
                </a:cubicBezTo>
                <a:cubicBezTo>
                  <a:pt x="185" y="124"/>
                  <a:pt x="167" y="134"/>
                  <a:pt x="170" y="147"/>
                </a:cubicBezTo>
                <a:cubicBezTo>
                  <a:pt x="173" y="160"/>
                  <a:pt x="194" y="160"/>
                  <a:pt x="204" y="170"/>
                </a:cubicBezTo>
                <a:cubicBezTo>
                  <a:pt x="213" y="180"/>
                  <a:pt x="219" y="193"/>
                  <a:pt x="226" y="204"/>
                </a:cubicBezTo>
                <a:cubicBezTo>
                  <a:pt x="219" y="215"/>
                  <a:pt x="214" y="229"/>
                  <a:pt x="204" y="238"/>
                </a:cubicBezTo>
                <a:cubicBezTo>
                  <a:pt x="184" y="256"/>
                  <a:pt x="136" y="283"/>
                  <a:pt x="136" y="283"/>
                </a:cubicBezTo>
                <a:cubicBezTo>
                  <a:pt x="140" y="325"/>
                  <a:pt x="141" y="367"/>
                  <a:pt x="147" y="408"/>
                </a:cubicBezTo>
                <a:cubicBezTo>
                  <a:pt x="149" y="420"/>
                  <a:pt x="167" y="433"/>
                  <a:pt x="159" y="441"/>
                </a:cubicBezTo>
                <a:cubicBezTo>
                  <a:pt x="151" y="449"/>
                  <a:pt x="136" y="434"/>
                  <a:pt x="125" y="430"/>
                </a:cubicBezTo>
                <a:cubicBezTo>
                  <a:pt x="99" y="392"/>
                  <a:pt x="67" y="373"/>
                  <a:pt x="34" y="340"/>
                </a:cubicBezTo>
                <a:cubicBezTo>
                  <a:pt x="18" y="291"/>
                  <a:pt x="16" y="241"/>
                  <a:pt x="0" y="192"/>
                </a:cubicBezTo>
                <a:cubicBezTo>
                  <a:pt x="6" y="163"/>
                  <a:pt x="49" y="48"/>
                  <a:pt x="45" y="23"/>
                </a:cubicBezTo>
                <a:cubicBezTo>
                  <a:pt x="43" y="13"/>
                  <a:pt x="30" y="8"/>
                  <a:pt x="23" y="0"/>
                </a:cubicBezTo>
                <a:close/>
              </a:path>
            </a:pathLst>
          </a:custGeom>
          <a:solidFill>
            <a:srgbClr val="66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92" name="Freeform 76"/>
          <p:cNvSpPr>
            <a:spLocks/>
          </p:cNvSpPr>
          <p:nvPr/>
        </p:nvSpPr>
        <p:spPr bwMode="auto">
          <a:xfrm>
            <a:off x="4618038" y="2874963"/>
            <a:ext cx="184150" cy="182562"/>
          </a:xfrm>
          <a:custGeom>
            <a:avLst/>
            <a:gdLst>
              <a:gd name="T0" fmla="*/ 113 w 116"/>
              <a:gd name="T1" fmla="*/ 0 h 115"/>
              <a:gd name="T2" fmla="*/ 34 w 116"/>
              <a:gd name="T3" fmla="*/ 11 h 115"/>
              <a:gd name="T4" fmla="*/ 0 w 116"/>
              <a:gd name="T5" fmla="*/ 23 h 115"/>
              <a:gd name="T6" fmla="*/ 34 w 116"/>
              <a:gd name="T7" fmla="*/ 45 h 115"/>
              <a:gd name="T8" fmla="*/ 91 w 116"/>
              <a:gd name="T9" fmla="*/ 102 h 115"/>
              <a:gd name="T10" fmla="*/ 113 w 116"/>
              <a:gd name="T11" fmla="*/ 0 h 115"/>
            </a:gdLst>
            <a:ahLst/>
            <a:cxnLst>
              <a:cxn ang="0">
                <a:pos x="T0" y="T1"/>
              </a:cxn>
              <a:cxn ang="0">
                <a:pos x="T2" y="T3"/>
              </a:cxn>
              <a:cxn ang="0">
                <a:pos x="T4" y="T5"/>
              </a:cxn>
              <a:cxn ang="0">
                <a:pos x="T6" y="T7"/>
              </a:cxn>
              <a:cxn ang="0">
                <a:pos x="T8" y="T9"/>
              </a:cxn>
              <a:cxn ang="0">
                <a:pos x="T10" y="T11"/>
              </a:cxn>
            </a:cxnLst>
            <a:rect l="0" t="0" r="r" b="b"/>
            <a:pathLst>
              <a:path w="116" h="115">
                <a:moveTo>
                  <a:pt x="113" y="0"/>
                </a:moveTo>
                <a:cubicBezTo>
                  <a:pt x="87" y="4"/>
                  <a:pt x="60" y="6"/>
                  <a:pt x="34" y="11"/>
                </a:cubicBezTo>
                <a:cubicBezTo>
                  <a:pt x="22" y="13"/>
                  <a:pt x="0" y="11"/>
                  <a:pt x="0" y="23"/>
                </a:cubicBezTo>
                <a:cubicBezTo>
                  <a:pt x="0" y="36"/>
                  <a:pt x="23" y="38"/>
                  <a:pt x="34" y="45"/>
                </a:cubicBezTo>
                <a:cubicBezTo>
                  <a:pt x="35" y="47"/>
                  <a:pt x="75" y="115"/>
                  <a:pt x="91" y="102"/>
                </a:cubicBezTo>
                <a:cubicBezTo>
                  <a:pt x="116" y="82"/>
                  <a:pt x="113" y="30"/>
                  <a:pt x="113" y="0"/>
                </a:cubicBezTo>
                <a:close/>
              </a:path>
            </a:pathLst>
          </a:custGeom>
          <a:solidFill>
            <a:srgbClr val="66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93" name="Freeform 77"/>
          <p:cNvSpPr>
            <a:spLocks/>
          </p:cNvSpPr>
          <p:nvPr/>
        </p:nvSpPr>
        <p:spPr bwMode="auto">
          <a:xfrm>
            <a:off x="4702175" y="2935288"/>
            <a:ext cx="42863" cy="65087"/>
          </a:xfrm>
          <a:custGeom>
            <a:avLst/>
            <a:gdLst>
              <a:gd name="T0" fmla="*/ 26 w 27"/>
              <a:gd name="T1" fmla="*/ 7 h 41"/>
              <a:gd name="T2" fmla="*/ 15 w 27"/>
              <a:gd name="T3" fmla="*/ 41 h 41"/>
              <a:gd name="T4" fmla="*/ 4 w 27"/>
              <a:gd name="T5" fmla="*/ 7 h 41"/>
              <a:gd name="T6" fmla="*/ 26 w 27"/>
              <a:gd name="T7" fmla="*/ 7 h 41"/>
            </a:gdLst>
            <a:ahLst/>
            <a:cxnLst>
              <a:cxn ang="0">
                <a:pos x="T0" y="T1"/>
              </a:cxn>
              <a:cxn ang="0">
                <a:pos x="T2" y="T3"/>
              </a:cxn>
              <a:cxn ang="0">
                <a:pos x="T4" y="T5"/>
              </a:cxn>
              <a:cxn ang="0">
                <a:pos x="T6" y="T7"/>
              </a:cxn>
            </a:cxnLst>
            <a:rect l="0" t="0" r="r" b="b"/>
            <a:pathLst>
              <a:path w="27" h="41">
                <a:moveTo>
                  <a:pt x="26" y="7"/>
                </a:moveTo>
                <a:cubicBezTo>
                  <a:pt x="22" y="18"/>
                  <a:pt x="27" y="41"/>
                  <a:pt x="15" y="41"/>
                </a:cubicBezTo>
                <a:cubicBezTo>
                  <a:pt x="3" y="41"/>
                  <a:pt x="0" y="18"/>
                  <a:pt x="4" y="7"/>
                </a:cubicBezTo>
                <a:cubicBezTo>
                  <a:pt x="6" y="0"/>
                  <a:pt x="19" y="7"/>
                  <a:pt x="26" y="7"/>
                </a:cubicBezTo>
                <a:close/>
              </a:path>
            </a:pathLst>
          </a:cu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94" name="Freeform 78"/>
          <p:cNvSpPr>
            <a:spLocks/>
          </p:cNvSpPr>
          <p:nvPr/>
        </p:nvSpPr>
        <p:spPr bwMode="auto">
          <a:xfrm>
            <a:off x="4760913" y="2984500"/>
            <a:ext cx="127000" cy="120650"/>
          </a:xfrm>
          <a:custGeom>
            <a:avLst/>
            <a:gdLst>
              <a:gd name="T0" fmla="*/ 80 w 80"/>
              <a:gd name="T1" fmla="*/ 22 h 76"/>
              <a:gd name="T2" fmla="*/ 1 w 80"/>
              <a:gd name="T3" fmla="*/ 56 h 76"/>
              <a:gd name="T4" fmla="*/ 80 w 80"/>
              <a:gd name="T5" fmla="*/ 22 h 76"/>
            </a:gdLst>
            <a:ahLst/>
            <a:cxnLst>
              <a:cxn ang="0">
                <a:pos x="T0" y="T1"/>
              </a:cxn>
              <a:cxn ang="0">
                <a:pos x="T2" y="T3"/>
              </a:cxn>
              <a:cxn ang="0">
                <a:pos x="T4" y="T5"/>
              </a:cxn>
            </a:cxnLst>
            <a:rect l="0" t="0" r="r" b="b"/>
            <a:pathLst>
              <a:path w="80" h="76">
                <a:moveTo>
                  <a:pt x="80" y="22"/>
                </a:moveTo>
                <a:cubicBezTo>
                  <a:pt x="62" y="76"/>
                  <a:pt x="53" y="73"/>
                  <a:pt x="1" y="56"/>
                </a:cubicBezTo>
                <a:cubicBezTo>
                  <a:pt x="19" y="0"/>
                  <a:pt x="0" y="22"/>
                  <a:pt x="80" y="22"/>
                </a:cubicBezTo>
                <a:close/>
              </a:path>
            </a:pathLst>
          </a:cu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95" name="Freeform 79"/>
          <p:cNvSpPr>
            <a:spLocks/>
          </p:cNvSpPr>
          <p:nvPr/>
        </p:nvSpPr>
        <p:spPr bwMode="auto">
          <a:xfrm>
            <a:off x="6434138" y="3265488"/>
            <a:ext cx="215900" cy="317500"/>
          </a:xfrm>
          <a:custGeom>
            <a:avLst/>
            <a:gdLst>
              <a:gd name="T0" fmla="*/ 0 w 136"/>
              <a:gd name="T1" fmla="*/ 37 h 200"/>
              <a:gd name="T2" fmla="*/ 34 w 136"/>
              <a:gd name="T3" fmla="*/ 3 h 200"/>
              <a:gd name="T4" fmla="*/ 101 w 136"/>
              <a:gd name="T5" fmla="*/ 26 h 200"/>
              <a:gd name="T6" fmla="*/ 90 w 136"/>
              <a:gd name="T7" fmla="*/ 128 h 200"/>
              <a:gd name="T8" fmla="*/ 90 w 136"/>
              <a:gd name="T9" fmla="*/ 195 h 200"/>
              <a:gd name="T10" fmla="*/ 56 w 136"/>
              <a:gd name="T11" fmla="*/ 184 h 200"/>
              <a:gd name="T12" fmla="*/ 0 w 136"/>
              <a:gd name="T13" fmla="*/ 37 h 200"/>
            </a:gdLst>
            <a:ahLst/>
            <a:cxnLst>
              <a:cxn ang="0">
                <a:pos x="T0" y="T1"/>
              </a:cxn>
              <a:cxn ang="0">
                <a:pos x="T2" y="T3"/>
              </a:cxn>
              <a:cxn ang="0">
                <a:pos x="T4" y="T5"/>
              </a:cxn>
              <a:cxn ang="0">
                <a:pos x="T6" y="T7"/>
              </a:cxn>
              <a:cxn ang="0">
                <a:pos x="T8" y="T9"/>
              </a:cxn>
              <a:cxn ang="0">
                <a:pos x="T10" y="T11"/>
              </a:cxn>
              <a:cxn ang="0">
                <a:pos x="T12" y="T13"/>
              </a:cxn>
            </a:cxnLst>
            <a:rect l="0" t="0" r="r" b="b"/>
            <a:pathLst>
              <a:path w="136" h="200">
                <a:moveTo>
                  <a:pt x="0" y="37"/>
                </a:moveTo>
                <a:cubicBezTo>
                  <a:pt x="11" y="26"/>
                  <a:pt x="18" y="5"/>
                  <a:pt x="34" y="3"/>
                </a:cubicBezTo>
                <a:cubicBezTo>
                  <a:pt x="57" y="0"/>
                  <a:pt x="101" y="26"/>
                  <a:pt x="101" y="26"/>
                </a:cubicBezTo>
                <a:cubicBezTo>
                  <a:pt x="136" y="78"/>
                  <a:pt x="124" y="78"/>
                  <a:pt x="90" y="128"/>
                </a:cubicBezTo>
                <a:cubicBezTo>
                  <a:pt x="94" y="141"/>
                  <a:pt x="115" y="182"/>
                  <a:pt x="90" y="195"/>
                </a:cubicBezTo>
                <a:cubicBezTo>
                  <a:pt x="79" y="200"/>
                  <a:pt x="67" y="188"/>
                  <a:pt x="56" y="184"/>
                </a:cubicBezTo>
                <a:cubicBezTo>
                  <a:pt x="33" y="112"/>
                  <a:pt x="0" y="114"/>
                  <a:pt x="0" y="37"/>
                </a:cubicBez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96" name="Freeform 80"/>
          <p:cNvSpPr>
            <a:spLocks/>
          </p:cNvSpPr>
          <p:nvPr/>
        </p:nvSpPr>
        <p:spPr bwMode="auto">
          <a:xfrm>
            <a:off x="6719888" y="3429000"/>
            <a:ext cx="173037" cy="307975"/>
          </a:xfrm>
          <a:custGeom>
            <a:avLst/>
            <a:gdLst>
              <a:gd name="T0" fmla="*/ 46 w 109"/>
              <a:gd name="T1" fmla="*/ 2 h 194"/>
              <a:gd name="T2" fmla="*/ 35 w 109"/>
              <a:gd name="T3" fmla="*/ 104 h 194"/>
              <a:gd name="T4" fmla="*/ 91 w 109"/>
              <a:gd name="T5" fmla="*/ 194 h 194"/>
              <a:gd name="T6" fmla="*/ 57 w 109"/>
              <a:gd name="T7" fmla="*/ 92 h 194"/>
              <a:gd name="T8" fmla="*/ 46 w 109"/>
              <a:gd name="T9" fmla="*/ 58 h 194"/>
              <a:gd name="T10" fmla="*/ 69 w 109"/>
              <a:gd name="T11" fmla="*/ 25 h 194"/>
              <a:gd name="T12" fmla="*/ 46 w 109"/>
              <a:gd name="T13" fmla="*/ 2 h 194"/>
            </a:gdLst>
            <a:ahLst/>
            <a:cxnLst>
              <a:cxn ang="0">
                <a:pos x="T0" y="T1"/>
              </a:cxn>
              <a:cxn ang="0">
                <a:pos x="T2" y="T3"/>
              </a:cxn>
              <a:cxn ang="0">
                <a:pos x="T4" y="T5"/>
              </a:cxn>
              <a:cxn ang="0">
                <a:pos x="T6" y="T7"/>
              </a:cxn>
              <a:cxn ang="0">
                <a:pos x="T8" y="T9"/>
              </a:cxn>
              <a:cxn ang="0">
                <a:pos x="T10" y="T11"/>
              </a:cxn>
              <a:cxn ang="0">
                <a:pos x="T12" y="T13"/>
              </a:cxn>
            </a:cxnLst>
            <a:rect l="0" t="0" r="r" b="b"/>
            <a:pathLst>
              <a:path w="109" h="194">
                <a:moveTo>
                  <a:pt x="46" y="2"/>
                </a:moveTo>
                <a:cubicBezTo>
                  <a:pt x="12" y="52"/>
                  <a:pt x="0" y="52"/>
                  <a:pt x="35" y="104"/>
                </a:cubicBezTo>
                <a:cubicBezTo>
                  <a:pt x="61" y="185"/>
                  <a:pt x="37" y="159"/>
                  <a:pt x="91" y="194"/>
                </a:cubicBezTo>
                <a:cubicBezTo>
                  <a:pt x="109" y="143"/>
                  <a:pt x="102" y="122"/>
                  <a:pt x="57" y="92"/>
                </a:cubicBezTo>
                <a:cubicBezTo>
                  <a:pt x="53" y="81"/>
                  <a:pt x="44" y="70"/>
                  <a:pt x="46" y="58"/>
                </a:cubicBezTo>
                <a:cubicBezTo>
                  <a:pt x="48" y="45"/>
                  <a:pt x="72" y="38"/>
                  <a:pt x="69" y="25"/>
                </a:cubicBezTo>
                <a:cubicBezTo>
                  <a:pt x="64" y="0"/>
                  <a:pt x="13" y="2"/>
                  <a:pt x="46" y="2"/>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97" name="Freeform 81"/>
          <p:cNvSpPr>
            <a:spLocks/>
          </p:cNvSpPr>
          <p:nvPr/>
        </p:nvSpPr>
        <p:spPr bwMode="auto">
          <a:xfrm>
            <a:off x="6610350" y="3368675"/>
            <a:ext cx="223838" cy="152400"/>
          </a:xfrm>
          <a:custGeom>
            <a:avLst/>
            <a:gdLst>
              <a:gd name="T0" fmla="*/ 104 w 141"/>
              <a:gd name="T1" fmla="*/ 51 h 96"/>
              <a:gd name="T2" fmla="*/ 13 w 141"/>
              <a:gd name="T3" fmla="*/ 40 h 96"/>
              <a:gd name="T4" fmla="*/ 70 w 141"/>
              <a:gd name="T5" fmla="*/ 96 h 96"/>
              <a:gd name="T6" fmla="*/ 104 w 141"/>
              <a:gd name="T7" fmla="*/ 85 h 96"/>
              <a:gd name="T8" fmla="*/ 104 w 141"/>
              <a:gd name="T9" fmla="*/ 51 h 96"/>
            </a:gdLst>
            <a:ahLst/>
            <a:cxnLst>
              <a:cxn ang="0">
                <a:pos x="T0" y="T1"/>
              </a:cxn>
              <a:cxn ang="0">
                <a:pos x="T2" y="T3"/>
              </a:cxn>
              <a:cxn ang="0">
                <a:pos x="T4" y="T5"/>
              </a:cxn>
              <a:cxn ang="0">
                <a:pos x="T6" y="T7"/>
              </a:cxn>
              <a:cxn ang="0">
                <a:pos x="T8" y="T9"/>
              </a:cxn>
            </a:cxnLst>
            <a:rect l="0" t="0" r="r" b="b"/>
            <a:pathLst>
              <a:path w="141" h="96">
                <a:moveTo>
                  <a:pt x="104" y="51"/>
                </a:moveTo>
                <a:cubicBezTo>
                  <a:pt x="82" y="37"/>
                  <a:pt x="43" y="0"/>
                  <a:pt x="13" y="40"/>
                </a:cubicBezTo>
                <a:cubicBezTo>
                  <a:pt x="0" y="57"/>
                  <a:pt x="67" y="94"/>
                  <a:pt x="70" y="96"/>
                </a:cubicBezTo>
                <a:cubicBezTo>
                  <a:pt x="81" y="92"/>
                  <a:pt x="96" y="93"/>
                  <a:pt x="104" y="85"/>
                </a:cubicBezTo>
                <a:cubicBezTo>
                  <a:pt x="141" y="48"/>
                  <a:pt x="119" y="51"/>
                  <a:pt x="104" y="51"/>
                </a:cubicBezTo>
                <a:close/>
              </a:path>
            </a:pathLst>
          </a:custGeom>
          <a:solidFill>
            <a:srgbClr val="66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98" name="Freeform 82"/>
          <p:cNvSpPr>
            <a:spLocks/>
          </p:cNvSpPr>
          <p:nvPr/>
        </p:nvSpPr>
        <p:spPr bwMode="auto">
          <a:xfrm>
            <a:off x="6586538" y="3429000"/>
            <a:ext cx="206375" cy="236538"/>
          </a:xfrm>
          <a:custGeom>
            <a:avLst/>
            <a:gdLst>
              <a:gd name="T0" fmla="*/ 39 w 130"/>
              <a:gd name="T1" fmla="*/ 2 h 149"/>
              <a:gd name="T2" fmla="*/ 5 w 130"/>
              <a:gd name="T3" fmla="*/ 25 h 149"/>
              <a:gd name="T4" fmla="*/ 17 w 130"/>
              <a:gd name="T5" fmla="*/ 70 h 149"/>
              <a:gd name="T6" fmla="*/ 28 w 130"/>
              <a:gd name="T7" fmla="*/ 104 h 149"/>
              <a:gd name="T8" fmla="*/ 130 w 130"/>
              <a:gd name="T9" fmla="*/ 149 h 149"/>
              <a:gd name="T10" fmla="*/ 107 w 130"/>
              <a:gd name="T11" fmla="*/ 70 h 149"/>
              <a:gd name="T12" fmla="*/ 39 w 130"/>
              <a:gd name="T13" fmla="*/ 2 h 149"/>
            </a:gdLst>
            <a:ahLst/>
            <a:cxnLst>
              <a:cxn ang="0">
                <a:pos x="T0" y="T1"/>
              </a:cxn>
              <a:cxn ang="0">
                <a:pos x="T2" y="T3"/>
              </a:cxn>
              <a:cxn ang="0">
                <a:pos x="T4" y="T5"/>
              </a:cxn>
              <a:cxn ang="0">
                <a:pos x="T6" y="T7"/>
              </a:cxn>
              <a:cxn ang="0">
                <a:pos x="T8" y="T9"/>
              </a:cxn>
              <a:cxn ang="0">
                <a:pos x="T10" y="T11"/>
              </a:cxn>
              <a:cxn ang="0">
                <a:pos x="T12" y="T13"/>
              </a:cxn>
            </a:cxnLst>
            <a:rect l="0" t="0" r="r" b="b"/>
            <a:pathLst>
              <a:path w="130" h="149">
                <a:moveTo>
                  <a:pt x="39" y="2"/>
                </a:moveTo>
                <a:cubicBezTo>
                  <a:pt x="28" y="10"/>
                  <a:pt x="9" y="12"/>
                  <a:pt x="5" y="25"/>
                </a:cubicBezTo>
                <a:cubicBezTo>
                  <a:pt x="0" y="40"/>
                  <a:pt x="13" y="55"/>
                  <a:pt x="17" y="70"/>
                </a:cubicBezTo>
                <a:cubicBezTo>
                  <a:pt x="20" y="81"/>
                  <a:pt x="21" y="95"/>
                  <a:pt x="28" y="104"/>
                </a:cubicBezTo>
                <a:cubicBezTo>
                  <a:pt x="51" y="133"/>
                  <a:pt x="130" y="149"/>
                  <a:pt x="130" y="149"/>
                </a:cubicBezTo>
                <a:cubicBezTo>
                  <a:pt x="122" y="123"/>
                  <a:pt x="128" y="88"/>
                  <a:pt x="107" y="70"/>
                </a:cubicBezTo>
                <a:cubicBezTo>
                  <a:pt x="25" y="0"/>
                  <a:pt x="39" y="97"/>
                  <a:pt x="39" y="2"/>
                </a:cubicBezTo>
                <a:close/>
              </a:path>
            </a:pathLst>
          </a:custGeom>
          <a:solidFill>
            <a:srgbClr val="66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99" name="Freeform 83"/>
          <p:cNvSpPr>
            <a:spLocks/>
          </p:cNvSpPr>
          <p:nvPr/>
        </p:nvSpPr>
        <p:spPr bwMode="auto">
          <a:xfrm>
            <a:off x="7667625" y="3970338"/>
            <a:ext cx="292100" cy="244475"/>
          </a:xfrm>
          <a:custGeom>
            <a:avLst/>
            <a:gdLst>
              <a:gd name="T0" fmla="*/ 4 w 184"/>
              <a:gd name="T1" fmla="*/ 0 h 154"/>
              <a:gd name="T2" fmla="*/ 15 w 184"/>
              <a:gd name="T3" fmla="*/ 114 h 154"/>
              <a:gd name="T4" fmla="*/ 49 w 184"/>
              <a:gd name="T5" fmla="*/ 102 h 154"/>
              <a:gd name="T6" fmla="*/ 139 w 184"/>
              <a:gd name="T7" fmla="*/ 125 h 154"/>
              <a:gd name="T8" fmla="*/ 173 w 184"/>
              <a:gd name="T9" fmla="*/ 148 h 154"/>
              <a:gd name="T10" fmla="*/ 162 w 184"/>
              <a:gd name="T11" fmla="*/ 114 h 154"/>
              <a:gd name="T12" fmla="*/ 60 w 184"/>
              <a:gd name="T13" fmla="*/ 68 h 154"/>
              <a:gd name="T14" fmla="*/ 4 w 184"/>
              <a:gd name="T15" fmla="*/ 0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54">
                <a:moveTo>
                  <a:pt x="4" y="0"/>
                </a:moveTo>
                <a:cubicBezTo>
                  <a:pt x="8" y="38"/>
                  <a:pt x="0" y="79"/>
                  <a:pt x="15" y="114"/>
                </a:cubicBezTo>
                <a:cubicBezTo>
                  <a:pt x="20" y="125"/>
                  <a:pt x="37" y="102"/>
                  <a:pt x="49" y="102"/>
                </a:cubicBezTo>
                <a:cubicBezTo>
                  <a:pt x="80" y="102"/>
                  <a:pt x="109" y="119"/>
                  <a:pt x="139" y="125"/>
                </a:cubicBezTo>
                <a:cubicBezTo>
                  <a:pt x="150" y="133"/>
                  <a:pt x="161" y="154"/>
                  <a:pt x="173" y="148"/>
                </a:cubicBezTo>
                <a:cubicBezTo>
                  <a:pt x="184" y="143"/>
                  <a:pt x="169" y="123"/>
                  <a:pt x="162" y="114"/>
                </a:cubicBezTo>
                <a:cubicBezTo>
                  <a:pt x="139" y="85"/>
                  <a:pt x="60" y="68"/>
                  <a:pt x="60" y="68"/>
                </a:cubicBezTo>
                <a:cubicBezTo>
                  <a:pt x="29" y="21"/>
                  <a:pt x="48" y="44"/>
                  <a:pt x="4" y="0"/>
                </a:cubicBezTo>
                <a:close/>
              </a:path>
            </a:pathLst>
          </a:custGeom>
          <a:solidFill>
            <a:srgbClr val="66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100" name="Freeform 84"/>
          <p:cNvSpPr>
            <a:spLocks/>
          </p:cNvSpPr>
          <p:nvPr/>
        </p:nvSpPr>
        <p:spPr bwMode="auto">
          <a:xfrm>
            <a:off x="7386638" y="3930650"/>
            <a:ext cx="387350" cy="257175"/>
          </a:xfrm>
          <a:custGeom>
            <a:avLst/>
            <a:gdLst>
              <a:gd name="T0" fmla="*/ 192 w 244"/>
              <a:gd name="T1" fmla="*/ 37 h 162"/>
              <a:gd name="T2" fmla="*/ 56 w 244"/>
              <a:gd name="T3" fmla="*/ 25 h 162"/>
              <a:gd name="T4" fmla="*/ 22 w 244"/>
              <a:gd name="T5" fmla="*/ 3 h 162"/>
              <a:gd name="T6" fmla="*/ 0 w 244"/>
              <a:gd name="T7" fmla="*/ 37 h 162"/>
              <a:gd name="T8" fmla="*/ 135 w 244"/>
              <a:gd name="T9" fmla="*/ 93 h 162"/>
              <a:gd name="T10" fmla="*/ 158 w 244"/>
              <a:gd name="T11" fmla="*/ 127 h 162"/>
              <a:gd name="T12" fmla="*/ 192 w 244"/>
              <a:gd name="T13" fmla="*/ 37 h 162"/>
            </a:gdLst>
            <a:ahLst/>
            <a:cxnLst>
              <a:cxn ang="0">
                <a:pos x="T0" y="T1"/>
              </a:cxn>
              <a:cxn ang="0">
                <a:pos x="T2" y="T3"/>
              </a:cxn>
              <a:cxn ang="0">
                <a:pos x="T4" y="T5"/>
              </a:cxn>
              <a:cxn ang="0">
                <a:pos x="T6" y="T7"/>
              </a:cxn>
              <a:cxn ang="0">
                <a:pos x="T8" y="T9"/>
              </a:cxn>
              <a:cxn ang="0">
                <a:pos x="T10" y="T11"/>
              </a:cxn>
              <a:cxn ang="0">
                <a:pos x="T12" y="T13"/>
              </a:cxn>
            </a:cxnLst>
            <a:rect l="0" t="0" r="r" b="b"/>
            <a:pathLst>
              <a:path w="244" h="162">
                <a:moveTo>
                  <a:pt x="192" y="37"/>
                </a:moveTo>
                <a:cubicBezTo>
                  <a:pt x="147" y="33"/>
                  <a:pt x="101" y="34"/>
                  <a:pt x="56" y="25"/>
                </a:cubicBezTo>
                <a:cubicBezTo>
                  <a:pt x="43" y="22"/>
                  <a:pt x="35" y="0"/>
                  <a:pt x="22" y="3"/>
                </a:cubicBezTo>
                <a:cubicBezTo>
                  <a:pt x="9" y="6"/>
                  <a:pt x="7" y="26"/>
                  <a:pt x="0" y="37"/>
                </a:cubicBezTo>
                <a:cubicBezTo>
                  <a:pt x="52" y="54"/>
                  <a:pt x="91" y="64"/>
                  <a:pt x="135" y="93"/>
                </a:cubicBezTo>
                <a:cubicBezTo>
                  <a:pt x="143" y="104"/>
                  <a:pt x="145" y="122"/>
                  <a:pt x="158" y="127"/>
                </a:cubicBezTo>
                <a:cubicBezTo>
                  <a:pt x="244" y="162"/>
                  <a:pt x="136" y="37"/>
                  <a:pt x="192" y="37"/>
                </a:cubicBezTo>
                <a:close/>
              </a:path>
            </a:pathLst>
          </a:cu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101" name="Freeform 85"/>
          <p:cNvSpPr>
            <a:spLocks/>
          </p:cNvSpPr>
          <p:nvPr/>
        </p:nvSpPr>
        <p:spPr bwMode="auto">
          <a:xfrm>
            <a:off x="6577013" y="3810000"/>
            <a:ext cx="1058862" cy="376238"/>
          </a:xfrm>
          <a:custGeom>
            <a:avLst/>
            <a:gdLst>
              <a:gd name="T0" fmla="*/ 23 w 667"/>
              <a:gd name="T1" fmla="*/ 0 h 237"/>
              <a:gd name="T2" fmla="*/ 34 w 667"/>
              <a:gd name="T3" fmla="*/ 67 h 237"/>
              <a:gd name="T4" fmla="*/ 57 w 667"/>
              <a:gd name="T5" fmla="*/ 101 h 237"/>
              <a:gd name="T6" fmla="*/ 193 w 667"/>
              <a:gd name="T7" fmla="*/ 192 h 237"/>
              <a:gd name="T8" fmla="*/ 260 w 667"/>
              <a:gd name="T9" fmla="*/ 237 h 237"/>
              <a:gd name="T10" fmla="*/ 294 w 667"/>
              <a:gd name="T11" fmla="*/ 203 h 237"/>
              <a:gd name="T12" fmla="*/ 227 w 667"/>
              <a:gd name="T13" fmla="*/ 181 h 237"/>
              <a:gd name="T14" fmla="*/ 159 w 667"/>
              <a:gd name="T15" fmla="*/ 135 h 237"/>
              <a:gd name="T16" fmla="*/ 68 w 667"/>
              <a:gd name="T17" fmla="*/ 45 h 237"/>
              <a:gd name="T18" fmla="*/ 0 w 667"/>
              <a:gd name="T19" fmla="*/ 22 h 237"/>
              <a:gd name="T20" fmla="*/ 34 w 667"/>
              <a:gd name="T21" fmla="*/ 79 h 237"/>
              <a:gd name="T22" fmla="*/ 81 w 667"/>
              <a:gd name="T23" fmla="*/ 96 h 237"/>
              <a:gd name="T24" fmla="*/ 102 w 667"/>
              <a:gd name="T25" fmla="*/ 12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7" h="237">
                <a:moveTo>
                  <a:pt x="23" y="0"/>
                </a:moveTo>
                <a:cubicBezTo>
                  <a:pt x="27" y="22"/>
                  <a:pt x="27" y="46"/>
                  <a:pt x="34" y="67"/>
                </a:cubicBezTo>
                <a:cubicBezTo>
                  <a:pt x="38" y="80"/>
                  <a:pt x="47" y="92"/>
                  <a:pt x="57" y="101"/>
                </a:cubicBezTo>
                <a:cubicBezTo>
                  <a:pt x="96" y="135"/>
                  <a:pt x="156" y="155"/>
                  <a:pt x="193" y="192"/>
                </a:cubicBezTo>
                <a:cubicBezTo>
                  <a:pt x="235" y="234"/>
                  <a:pt x="212" y="221"/>
                  <a:pt x="260" y="237"/>
                </a:cubicBezTo>
                <a:cubicBezTo>
                  <a:pt x="371" y="229"/>
                  <a:pt x="667" y="228"/>
                  <a:pt x="294" y="203"/>
                </a:cubicBezTo>
                <a:cubicBezTo>
                  <a:pt x="272" y="196"/>
                  <a:pt x="244" y="198"/>
                  <a:pt x="227" y="181"/>
                </a:cubicBezTo>
                <a:cubicBezTo>
                  <a:pt x="185" y="139"/>
                  <a:pt x="208" y="152"/>
                  <a:pt x="159" y="135"/>
                </a:cubicBezTo>
                <a:cubicBezTo>
                  <a:pt x="129" y="105"/>
                  <a:pt x="108" y="63"/>
                  <a:pt x="68" y="45"/>
                </a:cubicBezTo>
                <a:cubicBezTo>
                  <a:pt x="46" y="35"/>
                  <a:pt x="0" y="22"/>
                  <a:pt x="0" y="22"/>
                </a:cubicBezTo>
                <a:cubicBezTo>
                  <a:pt x="14" y="66"/>
                  <a:pt x="3" y="48"/>
                  <a:pt x="34" y="79"/>
                </a:cubicBezTo>
                <a:cubicBezTo>
                  <a:pt x="50" y="85"/>
                  <a:pt x="67" y="87"/>
                  <a:pt x="81" y="96"/>
                </a:cubicBezTo>
                <a:cubicBezTo>
                  <a:pt x="91" y="102"/>
                  <a:pt x="102" y="124"/>
                  <a:pt x="102" y="124"/>
                </a:cubicBezTo>
              </a:path>
            </a:pathLst>
          </a:cu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102" name="Freeform 86"/>
          <p:cNvSpPr>
            <a:spLocks/>
          </p:cNvSpPr>
          <p:nvPr/>
        </p:nvSpPr>
        <p:spPr bwMode="auto">
          <a:xfrm>
            <a:off x="6900863" y="3863975"/>
            <a:ext cx="265112" cy="196850"/>
          </a:xfrm>
          <a:custGeom>
            <a:avLst/>
            <a:gdLst>
              <a:gd name="T0" fmla="*/ 23 w 167"/>
              <a:gd name="T1" fmla="*/ 22 h 124"/>
              <a:gd name="T2" fmla="*/ 124 w 167"/>
              <a:gd name="T3" fmla="*/ 0 h 124"/>
              <a:gd name="T4" fmla="*/ 136 w 167"/>
              <a:gd name="T5" fmla="*/ 79 h 124"/>
              <a:gd name="T6" fmla="*/ 68 w 167"/>
              <a:gd name="T7" fmla="*/ 124 h 124"/>
              <a:gd name="T8" fmla="*/ 0 w 167"/>
              <a:gd name="T9" fmla="*/ 33 h 124"/>
              <a:gd name="T10" fmla="*/ 23 w 167"/>
              <a:gd name="T11" fmla="*/ 22 h 124"/>
            </a:gdLst>
            <a:ahLst/>
            <a:cxnLst>
              <a:cxn ang="0">
                <a:pos x="T0" y="T1"/>
              </a:cxn>
              <a:cxn ang="0">
                <a:pos x="T2" y="T3"/>
              </a:cxn>
              <a:cxn ang="0">
                <a:pos x="T4" y="T5"/>
              </a:cxn>
              <a:cxn ang="0">
                <a:pos x="T6" y="T7"/>
              </a:cxn>
              <a:cxn ang="0">
                <a:pos x="T8" y="T9"/>
              </a:cxn>
              <a:cxn ang="0">
                <a:pos x="T10" y="T11"/>
              </a:cxn>
            </a:cxnLst>
            <a:rect l="0" t="0" r="r" b="b"/>
            <a:pathLst>
              <a:path w="167" h="124">
                <a:moveTo>
                  <a:pt x="23" y="22"/>
                </a:moveTo>
                <a:cubicBezTo>
                  <a:pt x="69" y="37"/>
                  <a:pt x="84" y="26"/>
                  <a:pt x="124" y="0"/>
                </a:cubicBezTo>
                <a:cubicBezTo>
                  <a:pt x="142" y="26"/>
                  <a:pt x="167" y="44"/>
                  <a:pt x="136" y="79"/>
                </a:cubicBezTo>
                <a:cubicBezTo>
                  <a:pt x="118" y="100"/>
                  <a:pt x="68" y="124"/>
                  <a:pt x="68" y="124"/>
                </a:cubicBezTo>
                <a:cubicBezTo>
                  <a:pt x="40" y="82"/>
                  <a:pt x="15" y="81"/>
                  <a:pt x="0" y="33"/>
                </a:cubicBezTo>
                <a:cubicBezTo>
                  <a:pt x="83" y="6"/>
                  <a:pt x="91" y="5"/>
                  <a:pt x="23" y="22"/>
                </a:cubicBezTo>
                <a:close/>
              </a:path>
            </a:pathLst>
          </a:cu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103" name="Freeform 87"/>
          <p:cNvSpPr>
            <a:spLocks/>
          </p:cNvSpPr>
          <p:nvPr/>
        </p:nvSpPr>
        <p:spPr bwMode="auto">
          <a:xfrm>
            <a:off x="6842125" y="3760788"/>
            <a:ext cx="307975" cy="222250"/>
          </a:xfrm>
          <a:custGeom>
            <a:avLst/>
            <a:gdLst>
              <a:gd name="T0" fmla="*/ 48 w 194"/>
              <a:gd name="T1" fmla="*/ 110 h 140"/>
              <a:gd name="T2" fmla="*/ 116 w 194"/>
              <a:gd name="T3" fmla="*/ 87 h 140"/>
              <a:gd name="T4" fmla="*/ 150 w 194"/>
              <a:gd name="T5" fmla="*/ 76 h 140"/>
              <a:gd name="T6" fmla="*/ 184 w 194"/>
              <a:gd name="T7" fmla="*/ 8 h 140"/>
              <a:gd name="T8" fmla="*/ 150 w 194"/>
              <a:gd name="T9" fmla="*/ 19 h 140"/>
              <a:gd name="T10" fmla="*/ 93 w 194"/>
              <a:gd name="T11" fmla="*/ 65 h 140"/>
              <a:gd name="T12" fmla="*/ 48 w 194"/>
              <a:gd name="T13" fmla="*/ 110 h 140"/>
            </a:gdLst>
            <a:ahLst/>
            <a:cxnLst>
              <a:cxn ang="0">
                <a:pos x="T0" y="T1"/>
              </a:cxn>
              <a:cxn ang="0">
                <a:pos x="T2" y="T3"/>
              </a:cxn>
              <a:cxn ang="0">
                <a:pos x="T4" y="T5"/>
              </a:cxn>
              <a:cxn ang="0">
                <a:pos x="T6" y="T7"/>
              </a:cxn>
              <a:cxn ang="0">
                <a:pos x="T8" y="T9"/>
              </a:cxn>
              <a:cxn ang="0">
                <a:pos x="T10" y="T11"/>
              </a:cxn>
              <a:cxn ang="0">
                <a:pos x="T12" y="T13"/>
              </a:cxn>
            </a:cxnLst>
            <a:rect l="0" t="0" r="r" b="b"/>
            <a:pathLst>
              <a:path w="194" h="140">
                <a:moveTo>
                  <a:pt x="48" y="110"/>
                </a:moveTo>
                <a:cubicBezTo>
                  <a:pt x="71" y="102"/>
                  <a:pt x="93" y="95"/>
                  <a:pt x="116" y="87"/>
                </a:cubicBezTo>
                <a:cubicBezTo>
                  <a:pt x="127" y="83"/>
                  <a:pt x="150" y="76"/>
                  <a:pt x="150" y="76"/>
                </a:cubicBezTo>
                <a:cubicBezTo>
                  <a:pt x="151" y="75"/>
                  <a:pt x="194" y="18"/>
                  <a:pt x="184" y="8"/>
                </a:cubicBezTo>
                <a:cubicBezTo>
                  <a:pt x="176" y="0"/>
                  <a:pt x="161" y="15"/>
                  <a:pt x="150" y="19"/>
                </a:cubicBezTo>
                <a:cubicBezTo>
                  <a:pt x="85" y="116"/>
                  <a:pt x="171" y="2"/>
                  <a:pt x="93" y="65"/>
                </a:cubicBezTo>
                <a:cubicBezTo>
                  <a:pt x="0" y="140"/>
                  <a:pt x="126" y="69"/>
                  <a:pt x="48" y="110"/>
                </a:cubicBezTo>
                <a:close/>
              </a:path>
            </a:pathLst>
          </a:custGeom>
          <a:solidFill>
            <a:srgbClr val="66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104" name="Freeform 88"/>
          <p:cNvSpPr>
            <a:spLocks/>
          </p:cNvSpPr>
          <p:nvPr/>
        </p:nvSpPr>
        <p:spPr bwMode="auto">
          <a:xfrm>
            <a:off x="7105650" y="3471863"/>
            <a:ext cx="196850" cy="198437"/>
          </a:xfrm>
          <a:custGeom>
            <a:avLst/>
            <a:gdLst>
              <a:gd name="T0" fmla="*/ 29 w 124"/>
              <a:gd name="T1" fmla="*/ 9 h 125"/>
              <a:gd name="T2" fmla="*/ 41 w 124"/>
              <a:gd name="T3" fmla="*/ 122 h 125"/>
              <a:gd name="T4" fmla="*/ 52 w 124"/>
              <a:gd name="T5" fmla="*/ 88 h 125"/>
              <a:gd name="T6" fmla="*/ 41 w 124"/>
              <a:gd name="T7" fmla="*/ 43 h 125"/>
              <a:gd name="T8" fmla="*/ 52 w 124"/>
              <a:gd name="T9" fmla="*/ 9 h 125"/>
              <a:gd name="T10" fmla="*/ 7 w 124"/>
              <a:gd name="T11" fmla="*/ 20 h 125"/>
              <a:gd name="T12" fmla="*/ 18 w 124"/>
              <a:gd name="T13" fmla="*/ 54 h 125"/>
              <a:gd name="T14" fmla="*/ 29 w 124"/>
              <a:gd name="T15" fmla="*/ 9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25">
                <a:moveTo>
                  <a:pt x="29" y="9"/>
                </a:moveTo>
                <a:cubicBezTo>
                  <a:pt x="15" y="53"/>
                  <a:pt x="26" y="79"/>
                  <a:pt x="41" y="122"/>
                </a:cubicBezTo>
                <a:cubicBezTo>
                  <a:pt x="124" y="102"/>
                  <a:pt x="77" y="125"/>
                  <a:pt x="52" y="88"/>
                </a:cubicBezTo>
                <a:cubicBezTo>
                  <a:pt x="43" y="75"/>
                  <a:pt x="45" y="58"/>
                  <a:pt x="41" y="43"/>
                </a:cubicBezTo>
                <a:cubicBezTo>
                  <a:pt x="45" y="32"/>
                  <a:pt x="62" y="16"/>
                  <a:pt x="52" y="9"/>
                </a:cubicBezTo>
                <a:cubicBezTo>
                  <a:pt x="39" y="0"/>
                  <a:pt x="16" y="8"/>
                  <a:pt x="7" y="20"/>
                </a:cubicBezTo>
                <a:cubicBezTo>
                  <a:pt x="0" y="30"/>
                  <a:pt x="7" y="59"/>
                  <a:pt x="18" y="54"/>
                </a:cubicBezTo>
                <a:cubicBezTo>
                  <a:pt x="32" y="47"/>
                  <a:pt x="25" y="24"/>
                  <a:pt x="29" y="9"/>
                </a:cubicBezTo>
                <a:close/>
              </a:path>
            </a:pathLst>
          </a:cu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105" name="Freeform 89"/>
          <p:cNvSpPr>
            <a:spLocks/>
          </p:cNvSpPr>
          <p:nvPr/>
        </p:nvSpPr>
        <p:spPr bwMode="auto">
          <a:xfrm>
            <a:off x="7183438" y="3700463"/>
            <a:ext cx="166687" cy="144462"/>
          </a:xfrm>
          <a:custGeom>
            <a:avLst/>
            <a:gdLst>
              <a:gd name="T0" fmla="*/ 37 w 105"/>
              <a:gd name="T1" fmla="*/ 1 h 91"/>
              <a:gd name="T2" fmla="*/ 105 w 105"/>
              <a:gd name="T3" fmla="*/ 91 h 91"/>
              <a:gd name="T4" fmla="*/ 37 w 105"/>
              <a:gd name="T5" fmla="*/ 1 h 91"/>
              <a:gd name="T6" fmla="*/ 3 w 105"/>
              <a:gd name="T7" fmla="*/ 12 h 91"/>
              <a:gd name="T8" fmla="*/ 26 w 105"/>
              <a:gd name="T9" fmla="*/ 46 h 91"/>
              <a:gd name="T10" fmla="*/ 37 w 105"/>
              <a:gd name="T11" fmla="*/ 1 h 91"/>
            </a:gdLst>
            <a:ahLst/>
            <a:cxnLst>
              <a:cxn ang="0">
                <a:pos x="T0" y="T1"/>
              </a:cxn>
              <a:cxn ang="0">
                <a:pos x="T2" y="T3"/>
              </a:cxn>
              <a:cxn ang="0">
                <a:pos x="T4" y="T5"/>
              </a:cxn>
              <a:cxn ang="0">
                <a:pos x="T6" y="T7"/>
              </a:cxn>
              <a:cxn ang="0">
                <a:pos x="T8" y="T9"/>
              </a:cxn>
              <a:cxn ang="0">
                <a:pos x="T10" y="T11"/>
              </a:cxn>
            </a:cxnLst>
            <a:rect l="0" t="0" r="r" b="b"/>
            <a:pathLst>
              <a:path w="105" h="91">
                <a:moveTo>
                  <a:pt x="37" y="1"/>
                </a:moveTo>
                <a:cubicBezTo>
                  <a:pt x="49" y="52"/>
                  <a:pt x="54" y="74"/>
                  <a:pt x="105" y="91"/>
                </a:cubicBezTo>
                <a:cubicBezTo>
                  <a:pt x="90" y="46"/>
                  <a:pt x="77" y="27"/>
                  <a:pt x="37" y="1"/>
                </a:cubicBezTo>
                <a:cubicBezTo>
                  <a:pt x="26" y="5"/>
                  <a:pt x="6" y="0"/>
                  <a:pt x="3" y="12"/>
                </a:cubicBezTo>
                <a:cubicBezTo>
                  <a:pt x="0" y="25"/>
                  <a:pt x="13" y="50"/>
                  <a:pt x="26" y="46"/>
                </a:cubicBezTo>
                <a:cubicBezTo>
                  <a:pt x="41" y="41"/>
                  <a:pt x="33" y="16"/>
                  <a:pt x="37" y="1"/>
                </a:cubicBezTo>
                <a:close/>
              </a:path>
            </a:pathLst>
          </a:cu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106" name="Freeform 90"/>
          <p:cNvSpPr>
            <a:spLocks/>
          </p:cNvSpPr>
          <p:nvPr/>
        </p:nvSpPr>
        <p:spPr bwMode="auto">
          <a:xfrm>
            <a:off x="7262813" y="2860675"/>
            <a:ext cx="260350" cy="355600"/>
          </a:xfrm>
          <a:custGeom>
            <a:avLst/>
            <a:gdLst>
              <a:gd name="T0" fmla="*/ 78 w 164"/>
              <a:gd name="T1" fmla="*/ 20 h 224"/>
              <a:gd name="T2" fmla="*/ 66 w 164"/>
              <a:gd name="T3" fmla="*/ 156 h 224"/>
              <a:gd name="T4" fmla="*/ 32 w 164"/>
              <a:gd name="T5" fmla="*/ 179 h 224"/>
              <a:gd name="T6" fmla="*/ 10 w 164"/>
              <a:gd name="T7" fmla="*/ 213 h 224"/>
              <a:gd name="T8" fmla="*/ 55 w 164"/>
              <a:gd name="T9" fmla="*/ 201 h 224"/>
              <a:gd name="T10" fmla="*/ 134 w 164"/>
              <a:gd name="T11" fmla="*/ 167 h 224"/>
              <a:gd name="T12" fmla="*/ 100 w 164"/>
              <a:gd name="T13" fmla="*/ 77 h 224"/>
              <a:gd name="T14" fmla="*/ 111 w 164"/>
              <a:gd name="T15" fmla="*/ 9 h 224"/>
              <a:gd name="T16" fmla="*/ 78 w 164"/>
              <a:gd name="T17" fmla="*/ 2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224">
                <a:moveTo>
                  <a:pt x="78" y="20"/>
                </a:moveTo>
                <a:cubicBezTo>
                  <a:pt x="97" y="78"/>
                  <a:pt x="115" y="107"/>
                  <a:pt x="66" y="156"/>
                </a:cubicBezTo>
                <a:cubicBezTo>
                  <a:pt x="56" y="166"/>
                  <a:pt x="43" y="171"/>
                  <a:pt x="32" y="179"/>
                </a:cubicBezTo>
                <a:cubicBezTo>
                  <a:pt x="25" y="190"/>
                  <a:pt x="0" y="204"/>
                  <a:pt x="10" y="213"/>
                </a:cubicBezTo>
                <a:cubicBezTo>
                  <a:pt x="21" y="224"/>
                  <a:pt x="41" y="207"/>
                  <a:pt x="55" y="201"/>
                </a:cubicBezTo>
                <a:cubicBezTo>
                  <a:pt x="164" y="154"/>
                  <a:pt x="4" y="202"/>
                  <a:pt x="134" y="167"/>
                </a:cubicBezTo>
                <a:cubicBezTo>
                  <a:pt x="150" y="118"/>
                  <a:pt x="143" y="106"/>
                  <a:pt x="100" y="77"/>
                </a:cubicBezTo>
                <a:cubicBezTo>
                  <a:pt x="101" y="75"/>
                  <a:pt x="152" y="19"/>
                  <a:pt x="111" y="9"/>
                </a:cubicBezTo>
                <a:cubicBezTo>
                  <a:pt x="75" y="0"/>
                  <a:pt x="78" y="56"/>
                  <a:pt x="78" y="20"/>
                </a:cubicBezTo>
                <a:close/>
              </a:path>
            </a:pathLst>
          </a:cu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107" name="Freeform 91"/>
          <p:cNvSpPr>
            <a:spLocks/>
          </p:cNvSpPr>
          <p:nvPr/>
        </p:nvSpPr>
        <p:spPr bwMode="auto">
          <a:xfrm>
            <a:off x="7097713" y="2911475"/>
            <a:ext cx="123825" cy="179388"/>
          </a:xfrm>
          <a:custGeom>
            <a:avLst/>
            <a:gdLst>
              <a:gd name="T0" fmla="*/ 23 w 78"/>
              <a:gd name="T1" fmla="*/ 0 h 113"/>
              <a:gd name="T2" fmla="*/ 34 w 78"/>
              <a:gd name="T3" fmla="*/ 102 h 113"/>
              <a:gd name="T4" fmla="*/ 0 w 78"/>
              <a:gd name="T5" fmla="*/ 113 h 113"/>
              <a:gd name="T6" fmla="*/ 23 w 78"/>
              <a:gd name="T7" fmla="*/ 0 h 113"/>
            </a:gdLst>
            <a:ahLst/>
            <a:cxnLst>
              <a:cxn ang="0">
                <a:pos x="T0" y="T1"/>
              </a:cxn>
              <a:cxn ang="0">
                <a:pos x="T2" y="T3"/>
              </a:cxn>
              <a:cxn ang="0">
                <a:pos x="T4" y="T5"/>
              </a:cxn>
              <a:cxn ang="0">
                <a:pos x="T6" y="T7"/>
              </a:cxn>
            </a:cxnLst>
            <a:rect l="0" t="0" r="r" b="b"/>
            <a:pathLst>
              <a:path w="78" h="113">
                <a:moveTo>
                  <a:pt x="23" y="0"/>
                </a:moveTo>
                <a:cubicBezTo>
                  <a:pt x="46" y="33"/>
                  <a:pt x="78" y="67"/>
                  <a:pt x="34" y="102"/>
                </a:cubicBezTo>
                <a:cubicBezTo>
                  <a:pt x="25" y="109"/>
                  <a:pt x="11" y="109"/>
                  <a:pt x="0" y="113"/>
                </a:cubicBezTo>
                <a:cubicBezTo>
                  <a:pt x="5" y="86"/>
                  <a:pt x="23" y="31"/>
                  <a:pt x="23" y="0"/>
                </a:cubicBez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108" name="Freeform 92"/>
          <p:cNvSpPr>
            <a:spLocks/>
          </p:cNvSpPr>
          <p:nvPr/>
        </p:nvSpPr>
        <p:spPr bwMode="auto">
          <a:xfrm>
            <a:off x="7151688" y="3019425"/>
            <a:ext cx="103187" cy="153988"/>
          </a:xfrm>
          <a:custGeom>
            <a:avLst/>
            <a:gdLst>
              <a:gd name="T0" fmla="*/ 34 w 65"/>
              <a:gd name="T1" fmla="*/ 0 h 97"/>
              <a:gd name="T2" fmla="*/ 34 w 65"/>
              <a:gd name="T3" fmla="*/ 90 h 97"/>
              <a:gd name="T4" fmla="*/ 0 w 65"/>
              <a:gd name="T5" fmla="*/ 22 h 97"/>
              <a:gd name="T6" fmla="*/ 34 w 65"/>
              <a:gd name="T7" fmla="*/ 0 h 97"/>
            </a:gdLst>
            <a:ahLst/>
            <a:cxnLst>
              <a:cxn ang="0">
                <a:pos x="T0" y="T1"/>
              </a:cxn>
              <a:cxn ang="0">
                <a:pos x="T2" y="T3"/>
              </a:cxn>
              <a:cxn ang="0">
                <a:pos x="T4" y="T5"/>
              </a:cxn>
              <a:cxn ang="0">
                <a:pos x="T6" y="T7"/>
              </a:cxn>
            </a:cxnLst>
            <a:rect l="0" t="0" r="r" b="b"/>
            <a:pathLst>
              <a:path w="65" h="97">
                <a:moveTo>
                  <a:pt x="34" y="0"/>
                </a:moveTo>
                <a:cubicBezTo>
                  <a:pt x="42" y="22"/>
                  <a:pt x="65" y="70"/>
                  <a:pt x="34" y="90"/>
                </a:cubicBezTo>
                <a:cubicBezTo>
                  <a:pt x="23" y="97"/>
                  <a:pt x="0" y="23"/>
                  <a:pt x="0" y="22"/>
                </a:cubicBezTo>
                <a:cubicBezTo>
                  <a:pt x="37" y="10"/>
                  <a:pt x="34" y="23"/>
                  <a:pt x="34" y="0"/>
                </a:cubicBezTo>
                <a:close/>
              </a:path>
            </a:pathLst>
          </a:custGeom>
          <a:solidFill>
            <a:srgbClr val="66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109" name="Freeform 93"/>
          <p:cNvSpPr>
            <a:spLocks/>
          </p:cNvSpPr>
          <p:nvPr/>
        </p:nvSpPr>
        <p:spPr bwMode="auto">
          <a:xfrm>
            <a:off x="5259388" y="4240213"/>
            <a:ext cx="261937" cy="331787"/>
          </a:xfrm>
          <a:custGeom>
            <a:avLst/>
            <a:gdLst>
              <a:gd name="T0" fmla="*/ 128 w 165"/>
              <a:gd name="T1" fmla="*/ 0 h 209"/>
              <a:gd name="T2" fmla="*/ 106 w 165"/>
              <a:gd name="T3" fmla="*/ 113 h 209"/>
              <a:gd name="T4" fmla="*/ 72 w 165"/>
              <a:gd name="T5" fmla="*/ 204 h 209"/>
              <a:gd name="T6" fmla="*/ 38 w 165"/>
              <a:gd name="T7" fmla="*/ 193 h 209"/>
              <a:gd name="T8" fmla="*/ 26 w 165"/>
              <a:gd name="T9" fmla="*/ 68 h 209"/>
              <a:gd name="T10" fmla="*/ 38 w 165"/>
              <a:gd name="T11" fmla="*/ 34 h 209"/>
              <a:gd name="T12" fmla="*/ 128 w 165"/>
              <a:gd name="T13" fmla="*/ 0 h 209"/>
            </a:gdLst>
            <a:ahLst/>
            <a:cxnLst>
              <a:cxn ang="0">
                <a:pos x="T0" y="T1"/>
              </a:cxn>
              <a:cxn ang="0">
                <a:pos x="T2" y="T3"/>
              </a:cxn>
              <a:cxn ang="0">
                <a:pos x="T4" y="T5"/>
              </a:cxn>
              <a:cxn ang="0">
                <a:pos x="T6" y="T7"/>
              </a:cxn>
              <a:cxn ang="0">
                <a:pos x="T8" y="T9"/>
              </a:cxn>
              <a:cxn ang="0">
                <a:pos x="T10" y="T11"/>
              </a:cxn>
              <a:cxn ang="0">
                <a:pos x="T12" y="T13"/>
              </a:cxn>
            </a:cxnLst>
            <a:rect l="0" t="0" r="r" b="b"/>
            <a:pathLst>
              <a:path w="165" h="209">
                <a:moveTo>
                  <a:pt x="128" y="0"/>
                </a:moveTo>
                <a:cubicBezTo>
                  <a:pt x="165" y="55"/>
                  <a:pt x="163" y="76"/>
                  <a:pt x="106" y="113"/>
                </a:cubicBezTo>
                <a:cubicBezTo>
                  <a:pt x="103" y="125"/>
                  <a:pt x="96" y="194"/>
                  <a:pt x="72" y="204"/>
                </a:cubicBezTo>
                <a:cubicBezTo>
                  <a:pt x="61" y="209"/>
                  <a:pt x="49" y="197"/>
                  <a:pt x="38" y="193"/>
                </a:cubicBezTo>
                <a:cubicBezTo>
                  <a:pt x="0" y="137"/>
                  <a:pt x="8" y="165"/>
                  <a:pt x="26" y="68"/>
                </a:cubicBezTo>
                <a:cubicBezTo>
                  <a:pt x="28" y="56"/>
                  <a:pt x="28" y="41"/>
                  <a:pt x="38" y="34"/>
                </a:cubicBezTo>
                <a:cubicBezTo>
                  <a:pt x="64" y="16"/>
                  <a:pt x="100" y="15"/>
                  <a:pt x="128" y="0"/>
                </a:cubicBezTo>
                <a:close/>
              </a:path>
            </a:pathLst>
          </a:custGeom>
          <a:solidFill>
            <a:srgbClr val="66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110" name="Freeform 94"/>
          <p:cNvSpPr>
            <a:spLocks/>
          </p:cNvSpPr>
          <p:nvPr/>
        </p:nvSpPr>
        <p:spPr bwMode="auto">
          <a:xfrm>
            <a:off x="5116513" y="3557588"/>
            <a:ext cx="257175" cy="287337"/>
          </a:xfrm>
          <a:custGeom>
            <a:avLst/>
            <a:gdLst>
              <a:gd name="T0" fmla="*/ 48 w 162"/>
              <a:gd name="T1" fmla="*/ 0 h 181"/>
              <a:gd name="T2" fmla="*/ 162 w 162"/>
              <a:gd name="T3" fmla="*/ 147 h 181"/>
              <a:gd name="T4" fmla="*/ 94 w 162"/>
              <a:gd name="T5" fmla="*/ 170 h 181"/>
              <a:gd name="T6" fmla="*/ 60 w 162"/>
              <a:gd name="T7" fmla="*/ 181 h 181"/>
              <a:gd name="T8" fmla="*/ 15 w 162"/>
              <a:gd name="T9" fmla="*/ 102 h 181"/>
              <a:gd name="T10" fmla="*/ 48 w 162"/>
              <a:gd name="T11" fmla="*/ 0 h 181"/>
            </a:gdLst>
            <a:ahLst/>
            <a:cxnLst>
              <a:cxn ang="0">
                <a:pos x="T0" y="T1"/>
              </a:cxn>
              <a:cxn ang="0">
                <a:pos x="T2" y="T3"/>
              </a:cxn>
              <a:cxn ang="0">
                <a:pos x="T4" y="T5"/>
              </a:cxn>
              <a:cxn ang="0">
                <a:pos x="T6" y="T7"/>
              </a:cxn>
              <a:cxn ang="0">
                <a:pos x="T8" y="T9"/>
              </a:cxn>
              <a:cxn ang="0">
                <a:pos x="T10" y="T11"/>
              </a:cxn>
            </a:cxnLst>
            <a:rect l="0" t="0" r="r" b="b"/>
            <a:pathLst>
              <a:path w="162" h="181">
                <a:moveTo>
                  <a:pt x="48" y="0"/>
                </a:moveTo>
                <a:cubicBezTo>
                  <a:pt x="109" y="20"/>
                  <a:pt x="141" y="88"/>
                  <a:pt x="162" y="147"/>
                </a:cubicBezTo>
                <a:cubicBezTo>
                  <a:pt x="139" y="155"/>
                  <a:pt x="117" y="162"/>
                  <a:pt x="94" y="170"/>
                </a:cubicBezTo>
                <a:cubicBezTo>
                  <a:pt x="83" y="174"/>
                  <a:pt x="60" y="181"/>
                  <a:pt x="60" y="181"/>
                </a:cubicBezTo>
                <a:cubicBezTo>
                  <a:pt x="3" y="162"/>
                  <a:pt x="0" y="158"/>
                  <a:pt x="15" y="102"/>
                </a:cubicBezTo>
                <a:cubicBezTo>
                  <a:pt x="42" y="2"/>
                  <a:pt x="14" y="34"/>
                  <a:pt x="48" y="0"/>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111" name="Freeform 95"/>
          <p:cNvSpPr>
            <a:spLocks/>
          </p:cNvSpPr>
          <p:nvPr/>
        </p:nvSpPr>
        <p:spPr bwMode="auto">
          <a:xfrm>
            <a:off x="5043488" y="3827463"/>
            <a:ext cx="269875" cy="220662"/>
          </a:xfrm>
          <a:custGeom>
            <a:avLst/>
            <a:gdLst>
              <a:gd name="T0" fmla="*/ 72 w 170"/>
              <a:gd name="T1" fmla="*/ 0 h 139"/>
              <a:gd name="T2" fmla="*/ 72 w 170"/>
              <a:gd name="T3" fmla="*/ 45 h 139"/>
              <a:gd name="T4" fmla="*/ 83 w 170"/>
              <a:gd name="T5" fmla="*/ 79 h 139"/>
              <a:gd name="T6" fmla="*/ 61 w 170"/>
              <a:gd name="T7" fmla="*/ 113 h 139"/>
              <a:gd name="T8" fmla="*/ 94 w 170"/>
              <a:gd name="T9" fmla="*/ 136 h 139"/>
              <a:gd name="T10" fmla="*/ 117 w 170"/>
              <a:gd name="T11" fmla="*/ 102 h 139"/>
              <a:gd name="T12" fmla="*/ 151 w 170"/>
              <a:gd name="T13" fmla="*/ 90 h 139"/>
              <a:gd name="T14" fmla="*/ 117 w 170"/>
              <a:gd name="T15" fmla="*/ 11 h 139"/>
              <a:gd name="T16" fmla="*/ 72 w 170"/>
              <a:gd name="T17"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139">
                <a:moveTo>
                  <a:pt x="72" y="0"/>
                </a:moveTo>
                <a:cubicBezTo>
                  <a:pt x="12" y="40"/>
                  <a:pt x="41" y="6"/>
                  <a:pt x="72" y="45"/>
                </a:cubicBezTo>
                <a:cubicBezTo>
                  <a:pt x="79" y="54"/>
                  <a:pt x="79" y="68"/>
                  <a:pt x="83" y="79"/>
                </a:cubicBezTo>
                <a:cubicBezTo>
                  <a:pt x="76" y="90"/>
                  <a:pt x="58" y="100"/>
                  <a:pt x="61" y="113"/>
                </a:cubicBezTo>
                <a:cubicBezTo>
                  <a:pt x="64" y="126"/>
                  <a:pt x="81" y="139"/>
                  <a:pt x="94" y="136"/>
                </a:cubicBezTo>
                <a:cubicBezTo>
                  <a:pt x="107" y="133"/>
                  <a:pt x="106" y="111"/>
                  <a:pt x="117" y="102"/>
                </a:cubicBezTo>
                <a:cubicBezTo>
                  <a:pt x="126" y="94"/>
                  <a:pt x="140" y="94"/>
                  <a:pt x="151" y="90"/>
                </a:cubicBezTo>
                <a:cubicBezTo>
                  <a:pt x="168" y="38"/>
                  <a:pt x="170" y="30"/>
                  <a:pt x="117" y="11"/>
                </a:cubicBezTo>
                <a:cubicBezTo>
                  <a:pt x="10" y="25"/>
                  <a:pt x="0" y="37"/>
                  <a:pt x="72" y="0"/>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112" name="Freeform 96"/>
          <p:cNvSpPr>
            <a:spLocks/>
          </p:cNvSpPr>
          <p:nvPr/>
        </p:nvSpPr>
        <p:spPr bwMode="auto">
          <a:xfrm>
            <a:off x="4962525" y="3957638"/>
            <a:ext cx="266700" cy="284162"/>
          </a:xfrm>
          <a:custGeom>
            <a:avLst/>
            <a:gdLst>
              <a:gd name="T0" fmla="*/ 134 w 168"/>
              <a:gd name="T1" fmla="*/ 31 h 179"/>
              <a:gd name="T2" fmla="*/ 32 w 168"/>
              <a:gd name="T3" fmla="*/ 20 h 179"/>
              <a:gd name="T4" fmla="*/ 66 w 168"/>
              <a:gd name="T5" fmla="*/ 133 h 179"/>
              <a:gd name="T6" fmla="*/ 168 w 168"/>
              <a:gd name="T7" fmla="*/ 144 h 179"/>
              <a:gd name="T8" fmla="*/ 134 w 168"/>
              <a:gd name="T9" fmla="*/ 54 h 179"/>
              <a:gd name="T10" fmla="*/ 100 w 168"/>
              <a:gd name="T11" fmla="*/ 42 h 179"/>
              <a:gd name="T12" fmla="*/ 134 w 168"/>
              <a:gd name="T13" fmla="*/ 31 h 179"/>
            </a:gdLst>
            <a:ahLst/>
            <a:cxnLst>
              <a:cxn ang="0">
                <a:pos x="T0" y="T1"/>
              </a:cxn>
              <a:cxn ang="0">
                <a:pos x="T2" y="T3"/>
              </a:cxn>
              <a:cxn ang="0">
                <a:pos x="T4" y="T5"/>
              </a:cxn>
              <a:cxn ang="0">
                <a:pos x="T6" y="T7"/>
              </a:cxn>
              <a:cxn ang="0">
                <a:pos x="T8" y="T9"/>
              </a:cxn>
              <a:cxn ang="0">
                <a:pos x="T10" y="T11"/>
              </a:cxn>
              <a:cxn ang="0">
                <a:pos x="T12" y="T13"/>
              </a:cxn>
            </a:cxnLst>
            <a:rect l="0" t="0" r="r" b="b"/>
            <a:pathLst>
              <a:path w="168" h="179">
                <a:moveTo>
                  <a:pt x="134" y="31"/>
                </a:moveTo>
                <a:cubicBezTo>
                  <a:pt x="55" y="4"/>
                  <a:pt x="89" y="0"/>
                  <a:pt x="32" y="20"/>
                </a:cubicBezTo>
                <a:cubicBezTo>
                  <a:pt x="18" y="76"/>
                  <a:pt x="0" y="112"/>
                  <a:pt x="66" y="133"/>
                </a:cubicBezTo>
                <a:cubicBezTo>
                  <a:pt x="116" y="167"/>
                  <a:pt x="116" y="179"/>
                  <a:pt x="168" y="144"/>
                </a:cubicBezTo>
                <a:cubicBezTo>
                  <a:pt x="162" y="112"/>
                  <a:pt x="162" y="77"/>
                  <a:pt x="134" y="54"/>
                </a:cubicBezTo>
                <a:cubicBezTo>
                  <a:pt x="125" y="46"/>
                  <a:pt x="100" y="54"/>
                  <a:pt x="100" y="42"/>
                </a:cubicBezTo>
                <a:cubicBezTo>
                  <a:pt x="100" y="30"/>
                  <a:pt x="123" y="35"/>
                  <a:pt x="134" y="31"/>
                </a:cubicBezTo>
                <a:close/>
              </a:path>
            </a:pathLst>
          </a:custGeom>
          <a:solidFill>
            <a:srgbClr val="66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113" name="Freeform 97"/>
          <p:cNvSpPr>
            <a:spLocks/>
          </p:cNvSpPr>
          <p:nvPr/>
        </p:nvSpPr>
        <p:spPr bwMode="auto">
          <a:xfrm>
            <a:off x="5086350" y="4217988"/>
            <a:ext cx="60325" cy="128587"/>
          </a:xfrm>
          <a:custGeom>
            <a:avLst/>
            <a:gdLst>
              <a:gd name="T0" fmla="*/ 34 w 38"/>
              <a:gd name="T1" fmla="*/ 3 h 81"/>
              <a:gd name="T2" fmla="*/ 22 w 38"/>
              <a:gd name="T3" fmla="*/ 71 h 81"/>
              <a:gd name="T4" fmla="*/ 0 w 38"/>
              <a:gd name="T5" fmla="*/ 37 h 81"/>
              <a:gd name="T6" fmla="*/ 34 w 38"/>
              <a:gd name="T7" fmla="*/ 3 h 81"/>
            </a:gdLst>
            <a:ahLst/>
            <a:cxnLst>
              <a:cxn ang="0">
                <a:pos x="T0" y="T1"/>
              </a:cxn>
              <a:cxn ang="0">
                <a:pos x="T2" y="T3"/>
              </a:cxn>
              <a:cxn ang="0">
                <a:pos x="T4" y="T5"/>
              </a:cxn>
              <a:cxn ang="0">
                <a:pos x="T6" y="T7"/>
              </a:cxn>
            </a:cxnLst>
            <a:rect l="0" t="0" r="r" b="b"/>
            <a:pathLst>
              <a:path w="38" h="81">
                <a:moveTo>
                  <a:pt x="34" y="3"/>
                </a:moveTo>
                <a:cubicBezTo>
                  <a:pt x="30" y="26"/>
                  <a:pt x="38" y="55"/>
                  <a:pt x="22" y="71"/>
                </a:cubicBezTo>
                <a:cubicBezTo>
                  <a:pt x="12" y="81"/>
                  <a:pt x="0" y="50"/>
                  <a:pt x="0" y="37"/>
                </a:cubicBezTo>
                <a:cubicBezTo>
                  <a:pt x="0" y="0"/>
                  <a:pt x="16" y="3"/>
                  <a:pt x="34" y="3"/>
                </a:cubicBezTo>
                <a:close/>
              </a:path>
            </a:pathLst>
          </a:custGeom>
          <a:solidFill>
            <a:srgbClr val="66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114" name="Freeform 98"/>
          <p:cNvSpPr>
            <a:spLocks/>
          </p:cNvSpPr>
          <p:nvPr/>
        </p:nvSpPr>
        <p:spPr bwMode="auto">
          <a:xfrm>
            <a:off x="4543425" y="4294188"/>
            <a:ext cx="238125" cy="306387"/>
          </a:xfrm>
          <a:custGeom>
            <a:avLst/>
            <a:gdLst>
              <a:gd name="T0" fmla="*/ 25 w 150"/>
              <a:gd name="T1" fmla="*/ 0 h 193"/>
              <a:gd name="T2" fmla="*/ 115 w 150"/>
              <a:gd name="T3" fmla="*/ 68 h 193"/>
              <a:gd name="T4" fmla="*/ 81 w 150"/>
              <a:gd name="T5" fmla="*/ 193 h 193"/>
              <a:gd name="T6" fmla="*/ 25 w 150"/>
              <a:gd name="T7" fmla="*/ 0 h 193"/>
            </a:gdLst>
            <a:ahLst/>
            <a:cxnLst>
              <a:cxn ang="0">
                <a:pos x="T0" y="T1"/>
              </a:cxn>
              <a:cxn ang="0">
                <a:pos x="T2" y="T3"/>
              </a:cxn>
              <a:cxn ang="0">
                <a:pos x="T4" y="T5"/>
              </a:cxn>
              <a:cxn ang="0">
                <a:pos x="T6" y="T7"/>
              </a:cxn>
            </a:cxnLst>
            <a:rect l="0" t="0" r="r" b="b"/>
            <a:pathLst>
              <a:path w="150" h="193">
                <a:moveTo>
                  <a:pt x="25" y="0"/>
                </a:moveTo>
                <a:cubicBezTo>
                  <a:pt x="70" y="16"/>
                  <a:pt x="89" y="28"/>
                  <a:pt x="115" y="68"/>
                </a:cubicBezTo>
                <a:cubicBezTo>
                  <a:pt x="129" y="126"/>
                  <a:pt x="150" y="169"/>
                  <a:pt x="81" y="193"/>
                </a:cubicBezTo>
                <a:cubicBezTo>
                  <a:pt x="42" y="135"/>
                  <a:pt x="0" y="71"/>
                  <a:pt x="25" y="0"/>
                </a:cubicBezTo>
                <a:close/>
              </a:path>
            </a:pathLst>
          </a:custGeom>
          <a:solidFill>
            <a:srgbClr val="66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115" name="Freeform 99"/>
          <p:cNvSpPr>
            <a:spLocks/>
          </p:cNvSpPr>
          <p:nvPr/>
        </p:nvSpPr>
        <p:spPr bwMode="auto">
          <a:xfrm>
            <a:off x="4652963" y="4492625"/>
            <a:ext cx="392112" cy="268288"/>
          </a:xfrm>
          <a:custGeom>
            <a:avLst/>
            <a:gdLst>
              <a:gd name="T0" fmla="*/ 35 w 247"/>
              <a:gd name="T1" fmla="*/ 56 h 169"/>
              <a:gd name="T2" fmla="*/ 69 w 247"/>
              <a:gd name="T3" fmla="*/ 169 h 169"/>
              <a:gd name="T4" fmla="*/ 193 w 247"/>
              <a:gd name="T5" fmla="*/ 124 h 169"/>
              <a:gd name="T6" fmla="*/ 182 w 247"/>
              <a:gd name="T7" fmla="*/ 0 h 169"/>
              <a:gd name="T8" fmla="*/ 114 w 247"/>
              <a:gd name="T9" fmla="*/ 22 h 169"/>
              <a:gd name="T10" fmla="*/ 80 w 247"/>
              <a:gd name="T11" fmla="*/ 34 h 169"/>
              <a:gd name="T12" fmla="*/ 46 w 247"/>
              <a:gd name="T13" fmla="*/ 45 h 169"/>
              <a:gd name="T14" fmla="*/ 35 w 247"/>
              <a:gd name="T15" fmla="*/ 56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7" h="169">
                <a:moveTo>
                  <a:pt x="35" y="56"/>
                </a:moveTo>
                <a:cubicBezTo>
                  <a:pt x="17" y="111"/>
                  <a:pt x="4" y="148"/>
                  <a:pt x="69" y="169"/>
                </a:cubicBezTo>
                <a:cubicBezTo>
                  <a:pt x="121" y="159"/>
                  <a:pt x="150" y="153"/>
                  <a:pt x="193" y="124"/>
                </a:cubicBezTo>
                <a:cubicBezTo>
                  <a:pt x="232" y="66"/>
                  <a:pt x="247" y="42"/>
                  <a:pt x="182" y="0"/>
                </a:cubicBezTo>
                <a:cubicBezTo>
                  <a:pt x="159" y="7"/>
                  <a:pt x="137" y="14"/>
                  <a:pt x="114" y="22"/>
                </a:cubicBezTo>
                <a:cubicBezTo>
                  <a:pt x="103" y="26"/>
                  <a:pt x="91" y="30"/>
                  <a:pt x="80" y="34"/>
                </a:cubicBezTo>
                <a:cubicBezTo>
                  <a:pt x="69" y="38"/>
                  <a:pt x="46" y="45"/>
                  <a:pt x="46" y="45"/>
                </a:cubicBezTo>
                <a:cubicBezTo>
                  <a:pt x="5" y="73"/>
                  <a:pt x="0" y="74"/>
                  <a:pt x="35" y="56"/>
                </a:cubicBezTo>
                <a:close/>
              </a:path>
            </a:pathLst>
          </a:custGeom>
          <a:solidFill>
            <a:srgbClr val="66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116" name="Freeform 100"/>
          <p:cNvSpPr>
            <a:spLocks/>
          </p:cNvSpPr>
          <p:nvPr/>
        </p:nvSpPr>
        <p:spPr bwMode="auto">
          <a:xfrm>
            <a:off x="4789488" y="4114800"/>
            <a:ext cx="303212" cy="269875"/>
          </a:xfrm>
          <a:custGeom>
            <a:avLst/>
            <a:gdLst>
              <a:gd name="T0" fmla="*/ 141 w 191"/>
              <a:gd name="T1" fmla="*/ 0 h 170"/>
              <a:gd name="T2" fmla="*/ 175 w 191"/>
              <a:gd name="T3" fmla="*/ 91 h 170"/>
              <a:gd name="T4" fmla="*/ 164 w 191"/>
              <a:gd name="T5" fmla="*/ 136 h 170"/>
              <a:gd name="T6" fmla="*/ 96 w 191"/>
              <a:gd name="T7" fmla="*/ 158 h 170"/>
              <a:gd name="T8" fmla="*/ 62 w 191"/>
              <a:gd name="T9" fmla="*/ 170 h 170"/>
              <a:gd name="T10" fmla="*/ 28 w 191"/>
              <a:gd name="T11" fmla="*/ 147 h 170"/>
              <a:gd name="T12" fmla="*/ 73 w 191"/>
              <a:gd name="T13" fmla="*/ 102 h 170"/>
              <a:gd name="T14" fmla="*/ 130 w 191"/>
              <a:gd name="T15" fmla="*/ 91 h 170"/>
              <a:gd name="T16" fmla="*/ 141 w 191"/>
              <a:gd name="T1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70">
                <a:moveTo>
                  <a:pt x="141" y="0"/>
                </a:moveTo>
                <a:cubicBezTo>
                  <a:pt x="191" y="34"/>
                  <a:pt x="191" y="34"/>
                  <a:pt x="175" y="91"/>
                </a:cubicBezTo>
                <a:cubicBezTo>
                  <a:pt x="171" y="106"/>
                  <a:pt x="176" y="126"/>
                  <a:pt x="164" y="136"/>
                </a:cubicBezTo>
                <a:cubicBezTo>
                  <a:pt x="146" y="151"/>
                  <a:pt x="119" y="150"/>
                  <a:pt x="96" y="158"/>
                </a:cubicBezTo>
                <a:cubicBezTo>
                  <a:pt x="85" y="162"/>
                  <a:pt x="62" y="170"/>
                  <a:pt x="62" y="170"/>
                </a:cubicBezTo>
                <a:cubicBezTo>
                  <a:pt x="51" y="162"/>
                  <a:pt x="31" y="160"/>
                  <a:pt x="28" y="147"/>
                </a:cubicBezTo>
                <a:cubicBezTo>
                  <a:pt x="0" y="38"/>
                  <a:pt x="44" y="83"/>
                  <a:pt x="73" y="102"/>
                </a:cubicBezTo>
                <a:cubicBezTo>
                  <a:pt x="92" y="98"/>
                  <a:pt x="117" y="106"/>
                  <a:pt x="130" y="91"/>
                </a:cubicBezTo>
                <a:cubicBezTo>
                  <a:pt x="142" y="77"/>
                  <a:pt x="141" y="25"/>
                  <a:pt x="141" y="0"/>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117" name="Freeform 101"/>
          <p:cNvSpPr>
            <a:spLocks/>
          </p:cNvSpPr>
          <p:nvPr/>
        </p:nvSpPr>
        <p:spPr bwMode="auto">
          <a:xfrm>
            <a:off x="4905375" y="4294188"/>
            <a:ext cx="187325" cy="198437"/>
          </a:xfrm>
          <a:custGeom>
            <a:avLst/>
            <a:gdLst>
              <a:gd name="T0" fmla="*/ 102 w 118"/>
              <a:gd name="T1" fmla="*/ 0 h 125"/>
              <a:gd name="T2" fmla="*/ 114 w 118"/>
              <a:gd name="T3" fmla="*/ 45 h 125"/>
              <a:gd name="T4" fmla="*/ 34 w 118"/>
              <a:gd name="T5" fmla="*/ 125 h 125"/>
              <a:gd name="T6" fmla="*/ 12 w 118"/>
              <a:gd name="T7" fmla="*/ 91 h 125"/>
              <a:gd name="T8" fmla="*/ 91 w 118"/>
              <a:gd name="T9" fmla="*/ 34 h 125"/>
              <a:gd name="T10" fmla="*/ 102 w 118"/>
              <a:gd name="T11" fmla="*/ 0 h 125"/>
            </a:gdLst>
            <a:ahLst/>
            <a:cxnLst>
              <a:cxn ang="0">
                <a:pos x="T0" y="T1"/>
              </a:cxn>
              <a:cxn ang="0">
                <a:pos x="T2" y="T3"/>
              </a:cxn>
              <a:cxn ang="0">
                <a:pos x="T4" y="T5"/>
              </a:cxn>
              <a:cxn ang="0">
                <a:pos x="T6" y="T7"/>
              </a:cxn>
              <a:cxn ang="0">
                <a:pos x="T8" y="T9"/>
              </a:cxn>
              <a:cxn ang="0">
                <a:pos x="T10" y="T11"/>
              </a:cxn>
            </a:cxnLst>
            <a:rect l="0" t="0" r="r" b="b"/>
            <a:pathLst>
              <a:path w="118" h="125">
                <a:moveTo>
                  <a:pt x="102" y="0"/>
                </a:moveTo>
                <a:cubicBezTo>
                  <a:pt x="106" y="15"/>
                  <a:pt x="118" y="30"/>
                  <a:pt x="114" y="45"/>
                </a:cubicBezTo>
                <a:cubicBezTo>
                  <a:pt x="94" y="111"/>
                  <a:pt x="79" y="109"/>
                  <a:pt x="34" y="125"/>
                </a:cubicBezTo>
                <a:cubicBezTo>
                  <a:pt x="27" y="114"/>
                  <a:pt x="14" y="104"/>
                  <a:pt x="12" y="91"/>
                </a:cubicBezTo>
                <a:cubicBezTo>
                  <a:pt x="0" y="19"/>
                  <a:pt x="72" y="92"/>
                  <a:pt x="91" y="34"/>
                </a:cubicBezTo>
                <a:cubicBezTo>
                  <a:pt x="95" y="23"/>
                  <a:pt x="98" y="11"/>
                  <a:pt x="102" y="0"/>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118" name="Freeform 102"/>
          <p:cNvSpPr>
            <a:spLocks/>
          </p:cNvSpPr>
          <p:nvPr/>
        </p:nvSpPr>
        <p:spPr bwMode="auto">
          <a:xfrm>
            <a:off x="4949825" y="4167188"/>
            <a:ext cx="319088" cy="384175"/>
          </a:xfrm>
          <a:custGeom>
            <a:avLst/>
            <a:gdLst>
              <a:gd name="T0" fmla="*/ 187 w 201"/>
              <a:gd name="T1" fmla="*/ 12 h 242"/>
              <a:gd name="T2" fmla="*/ 176 w 201"/>
              <a:gd name="T3" fmla="*/ 80 h 242"/>
              <a:gd name="T4" fmla="*/ 142 w 201"/>
              <a:gd name="T5" fmla="*/ 103 h 242"/>
              <a:gd name="T6" fmla="*/ 108 w 201"/>
              <a:gd name="T7" fmla="*/ 137 h 242"/>
              <a:gd name="T8" fmla="*/ 63 w 201"/>
              <a:gd name="T9" fmla="*/ 239 h 242"/>
              <a:gd name="T10" fmla="*/ 18 w 201"/>
              <a:gd name="T11" fmla="*/ 227 h 242"/>
              <a:gd name="T12" fmla="*/ 108 w 201"/>
              <a:gd name="T13" fmla="*/ 125 h 242"/>
              <a:gd name="T14" fmla="*/ 131 w 201"/>
              <a:gd name="T15" fmla="*/ 58 h 242"/>
              <a:gd name="T16" fmla="*/ 187 w 201"/>
              <a:gd name="T17" fmla="*/ 1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42">
                <a:moveTo>
                  <a:pt x="187" y="12"/>
                </a:moveTo>
                <a:cubicBezTo>
                  <a:pt x="183" y="35"/>
                  <a:pt x="186" y="59"/>
                  <a:pt x="176" y="80"/>
                </a:cubicBezTo>
                <a:cubicBezTo>
                  <a:pt x="170" y="92"/>
                  <a:pt x="152" y="94"/>
                  <a:pt x="142" y="103"/>
                </a:cubicBezTo>
                <a:cubicBezTo>
                  <a:pt x="130" y="113"/>
                  <a:pt x="119" y="126"/>
                  <a:pt x="108" y="137"/>
                </a:cubicBezTo>
                <a:cubicBezTo>
                  <a:pt x="82" y="218"/>
                  <a:pt x="99" y="185"/>
                  <a:pt x="63" y="239"/>
                </a:cubicBezTo>
                <a:cubicBezTo>
                  <a:pt x="48" y="235"/>
                  <a:pt x="22" y="242"/>
                  <a:pt x="18" y="227"/>
                </a:cubicBezTo>
                <a:cubicBezTo>
                  <a:pt x="0" y="163"/>
                  <a:pt x="68" y="139"/>
                  <a:pt x="108" y="125"/>
                </a:cubicBezTo>
                <a:cubicBezTo>
                  <a:pt x="116" y="103"/>
                  <a:pt x="113" y="73"/>
                  <a:pt x="131" y="58"/>
                </a:cubicBezTo>
                <a:cubicBezTo>
                  <a:pt x="201" y="0"/>
                  <a:pt x="161" y="94"/>
                  <a:pt x="187" y="12"/>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119" name="Freeform 103"/>
          <p:cNvSpPr>
            <a:spLocks/>
          </p:cNvSpPr>
          <p:nvPr/>
        </p:nvSpPr>
        <p:spPr bwMode="auto">
          <a:xfrm>
            <a:off x="3844925" y="3557588"/>
            <a:ext cx="152400" cy="217487"/>
          </a:xfrm>
          <a:custGeom>
            <a:avLst/>
            <a:gdLst>
              <a:gd name="T0" fmla="*/ 91 w 96"/>
              <a:gd name="T1" fmla="*/ 0 h 137"/>
              <a:gd name="T2" fmla="*/ 80 w 96"/>
              <a:gd name="T3" fmla="*/ 68 h 137"/>
              <a:gd name="T4" fmla="*/ 0 w 96"/>
              <a:gd name="T5" fmla="*/ 34 h 137"/>
              <a:gd name="T6" fmla="*/ 91 w 96"/>
              <a:gd name="T7" fmla="*/ 0 h 137"/>
            </a:gdLst>
            <a:ahLst/>
            <a:cxnLst>
              <a:cxn ang="0">
                <a:pos x="T0" y="T1"/>
              </a:cxn>
              <a:cxn ang="0">
                <a:pos x="T2" y="T3"/>
              </a:cxn>
              <a:cxn ang="0">
                <a:pos x="T4" y="T5"/>
              </a:cxn>
              <a:cxn ang="0">
                <a:pos x="T6" y="T7"/>
              </a:cxn>
            </a:cxnLst>
            <a:rect l="0" t="0" r="r" b="b"/>
            <a:pathLst>
              <a:path w="96" h="137">
                <a:moveTo>
                  <a:pt x="91" y="0"/>
                </a:moveTo>
                <a:cubicBezTo>
                  <a:pt x="87" y="23"/>
                  <a:pt x="96" y="52"/>
                  <a:pt x="80" y="68"/>
                </a:cubicBezTo>
                <a:cubicBezTo>
                  <a:pt x="11" y="137"/>
                  <a:pt x="8" y="64"/>
                  <a:pt x="0" y="34"/>
                </a:cubicBezTo>
                <a:cubicBezTo>
                  <a:pt x="76" y="8"/>
                  <a:pt x="46" y="21"/>
                  <a:pt x="91" y="0"/>
                </a:cubicBezTo>
                <a:close/>
              </a:path>
            </a:pathLst>
          </a:custGeom>
          <a:solidFill>
            <a:srgbClr val="66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120" name="Freeform 104"/>
          <p:cNvSpPr>
            <a:spLocks/>
          </p:cNvSpPr>
          <p:nvPr/>
        </p:nvSpPr>
        <p:spPr bwMode="auto">
          <a:xfrm>
            <a:off x="3971925" y="3554413"/>
            <a:ext cx="203200" cy="128587"/>
          </a:xfrm>
          <a:custGeom>
            <a:avLst/>
            <a:gdLst>
              <a:gd name="T0" fmla="*/ 0 w 128"/>
              <a:gd name="T1" fmla="*/ 2 h 81"/>
              <a:gd name="T2" fmla="*/ 113 w 128"/>
              <a:gd name="T3" fmla="*/ 13 h 81"/>
              <a:gd name="T4" fmla="*/ 124 w 128"/>
              <a:gd name="T5" fmla="*/ 47 h 81"/>
              <a:gd name="T6" fmla="*/ 56 w 128"/>
              <a:gd name="T7" fmla="*/ 81 h 81"/>
              <a:gd name="T8" fmla="*/ 0 w 128"/>
              <a:gd name="T9" fmla="*/ 2 h 81"/>
            </a:gdLst>
            <a:ahLst/>
            <a:cxnLst>
              <a:cxn ang="0">
                <a:pos x="T0" y="T1"/>
              </a:cxn>
              <a:cxn ang="0">
                <a:pos x="T2" y="T3"/>
              </a:cxn>
              <a:cxn ang="0">
                <a:pos x="T4" y="T5"/>
              </a:cxn>
              <a:cxn ang="0">
                <a:pos x="T6" y="T7"/>
              </a:cxn>
              <a:cxn ang="0">
                <a:pos x="T8" y="T9"/>
              </a:cxn>
            </a:cxnLst>
            <a:rect l="0" t="0" r="r" b="b"/>
            <a:pathLst>
              <a:path w="128" h="81">
                <a:moveTo>
                  <a:pt x="0" y="2"/>
                </a:moveTo>
                <a:cubicBezTo>
                  <a:pt x="38" y="6"/>
                  <a:pt x="77" y="0"/>
                  <a:pt x="113" y="13"/>
                </a:cubicBezTo>
                <a:cubicBezTo>
                  <a:pt x="124" y="17"/>
                  <a:pt x="128" y="36"/>
                  <a:pt x="124" y="47"/>
                </a:cubicBezTo>
                <a:cubicBezTo>
                  <a:pt x="117" y="65"/>
                  <a:pt x="71" y="76"/>
                  <a:pt x="56" y="81"/>
                </a:cubicBezTo>
                <a:cubicBezTo>
                  <a:pt x="10" y="51"/>
                  <a:pt x="22" y="47"/>
                  <a:pt x="0" y="2"/>
                </a:cubicBezTo>
                <a:close/>
              </a:path>
            </a:pathLst>
          </a:custGeom>
          <a:solidFill>
            <a:srgbClr val="66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121" name="Freeform 105"/>
          <p:cNvSpPr>
            <a:spLocks/>
          </p:cNvSpPr>
          <p:nvPr/>
        </p:nvSpPr>
        <p:spPr bwMode="auto">
          <a:xfrm>
            <a:off x="3971925" y="3700463"/>
            <a:ext cx="115888" cy="127000"/>
          </a:xfrm>
          <a:custGeom>
            <a:avLst/>
            <a:gdLst>
              <a:gd name="T0" fmla="*/ 0 w 73"/>
              <a:gd name="T1" fmla="*/ 46 h 80"/>
              <a:gd name="T2" fmla="*/ 34 w 73"/>
              <a:gd name="T3" fmla="*/ 23 h 80"/>
              <a:gd name="T4" fmla="*/ 68 w 73"/>
              <a:gd name="T5" fmla="*/ 12 h 80"/>
              <a:gd name="T6" fmla="*/ 45 w 73"/>
              <a:gd name="T7" fmla="*/ 80 h 80"/>
              <a:gd name="T8" fmla="*/ 0 w 73"/>
              <a:gd name="T9" fmla="*/ 46 h 80"/>
            </a:gdLst>
            <a:ahLst/>
            <a:cxnLst>
              <a:cxn ang="0">
                <a:pos x="T0" y="T1"/>
              </a:cxn>
              <a:cxn ang="0">
                <a:pos x="T2" y="T3"/>
              </a:cxn>
              <a:cxn ang="0">
                <a:pos x="T4" y="T5"/>
              </a:cxn>
              <a:cxn ang="0">
                <a:pos x="T6" y="T7"/>
              </a:cxn>
              <a:cxn ang="0">
                <a:pos x="T8" y="T9"/>
              </a:cxn>
            </a:cxnLst>
            <a:rect l="0" t="0" r="r" b="b"/>
            <a:pathLst>
              <a:path w="73" h="80">
                <a:moveTo>
                  <a:pt x="0" y="46"/>
                </a:moveTo>
                <a:cubicBezTo>
                  <a:pt x="11" y="38"/>
                  <a:pt x="22" y="29"/>
                  <a:pt x="34" y="23"/>
                </a:cubicBezTo>
                <a:cubicBezTo>
                  <a:pt x="45" y="18"/>
                  <a:pt x="66" y="0"/>
                  <a:pt x="68" y="12"/>
                </a:cubicBezTo>
                <a:cubicBezTo>
                  <a:pt x="73" y="35"/>
                  <a:pt x="45" y="80"/>
                  <a:pt x="45" y="80"/>
                </a:cubicBezTo>
                <a:cubicBezTo>
                  <a:pt x="7" y="54"/>
                  <a:pt x="21" y="67"/>
                  <a:pt x="0" y="46"/>
                </a:cubicBez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122" name="Freeform 106"/>
          <p:cNvSpPr>
            <a:spLocks/>
          </p:cNvSpPr>
          <p:nvPr/>
        </p:nvSpPr>
        <p:spPr bwMode="auto">
          <a:xfrm>
            <a:off x="3937000" y="3648075"/>
            <a:ext cx="109538" cy="150813"/>
          </a:xfrm>
          <a:custGeom>
            <a:avLst/>
            <a:gdLst>
              <a:gd name="T0" fmla="*/ 10 w 69"/>
              <a:gd name="T1" fmla="*/ 79 h 95"/>
              <a:gd name="T2" fmla="*/ 33 w 69"/>
              <a:gd name="T3" fmla="*/ 0 h 95"/>
              <a:gd name="T4" fmla="*/ 10 w 69"/>
              <a:gd name="T5" fmla="*/ 34 h 95"/>
              <a:gd name="T6" fmla="*/ 10 w 69"/>
              <a:gd name="T7" fmla="*/ 79 h 95"/>
            </a:gdLst>
            <a:ahLst/>
            <a:cxnLst>
              <a:cxn ang="0">
                <a:pos x="T0" y="T1"/>
              </a:cxn>
              <a:cxn ang="0">
                <a:pos x="T2" y="T3"/>
              </a:cxn>
              <a:cxn ang="0">
                <a:pos x="T4" y="T5"/>
              </a:cxn>
              <a:cxn ang="0">
                <a:pos x="T6" y="T7"/>
              </a:cxn>
            </a:cxnLst>
            <a:rect l="0" t="0" r="r" b="b"/>
            <a:pathLst>
              <a:path w="69" h="95">
                <a:moveTo>
                  <a:pt x="10" y="79"/>
                </a:moveTo>
                <a:cubicBezTo>
                  <a:pt x="69" y="60"/>
                  <a:pt x="66" y="49"/>
                  <a:pt x="33" y="0"/>
                </a:cubicBezTo>
                <a:cubicBezTo>
                  <a:pt x="25" y="11"/>
                  <a:pt x="12" y="20"/>
                  <a:pt x="10" y="34"/>
                </a:cubicBezTo>
                <a:cubicBezTo>
                  <a:pt x="0" y="95"/>
                  <a:pt x="42" y="50"/>
                  <a:pt x="10" y="79"/>
                </a:cubicBezTo>
                <a:close/>
              </a:path>
            </a:pathLst>
          </a:cu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123" name="Freeform 107"/>
          <p:cNvSpPr>
            <a:spLocks/>
          </p:cNvSpPr>
          <p:nvPr/>
        </p:nvSpPr>
        <p:spPr bwMode="auto">
          <a:xfrm>
            <a:off x="4060825" y="3756025"/>
            <a:ext cx="112713" cy="96838"/>
          </a:xfrm>
          <a:custGeom>
            <a:avLst/>
            <a:gdLst>
              <a:gd name="T0" fmla="*/ 0 w 71"/>
              <a:gd name="T1" fmla="*/ 34 h 61"/>
              <a:gd name="T2" fmla="*/ 68 w 71"/>
              <a:gd name="T3" fmla="*/ 34 h 61"/>
              <a:gd name="T4" fmla="*/ 46 w 71"/>
              <a:gd name="T5" fmla="*/ 0 h 61"/>
              <a:gd name="T6" fmla="*/ 0 w 71"/>
              <a:gd name="T7" fmla="*/ 34 h 61"/>
            </a:gdLst>
            <a:ahLst/>
            <a:cxnLst>
              <a:cxn ang="0">
                <a:pos x="T0" y="T1"/>
              </a:cxn>
              <a:cxn ang="0">
                <a:pos x="T2" y="T3"/>
              </a:cxn>
              <a:cxn ang="0">
                <a:pos x="T4" y="T5"/>
              </a:cxn>
              <a:cxn ang="0">
                <a:pos x="T6" y="T7"/>
              </a:cxn>
            </a:cxnLst>
            <a:rect l="0" t="0" r="r" b="b"/>
            <a:pathLst>
              <a:path w="71" h="61">
                <a:moveTo>
                  <a:pt x="0" y="34"/>
                </a:moveTo>
                <a:cubicBezTo>
                  <a:pt x="7" y="36"/>
                  <a:pt x="61" y="61"/>
                  <a:pt x="68" y="34"/>
                </a:cubicBezTo>
                <a:cubicBezTo>
                  <a:pt x="71" y="21"/>
                  <a:pt x="53" y="11"/>
                  <a:pt x="46" y="0"/>
                </a:cubicBezTo>
                <a:cubicBezTo>
                  <a:pt x="4" y="14"/>
                  <a:pt x="18" y="0"/>
                  <a:pt x="0" y="34"/>
                </a:cubicBezTo>
                <a:close/>
              </a:path>
            </a:pathLst>
          </a:cu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124" name="Freeform 108"/>
          <p:cNvSpPr>
            <a:spLocks/>
          </p:cNvSpPr>
          <p:nvPr/>
        </p:nvSpPr>
        <p:spPr bwMode="auto">
          <a:xfrm>
            <a:off x="4006850" y="3638550"/>
            <a:ext cx="161925" cy="160338"/>
          </a:xfrm>
          <a:custGeom>
            <a:avLst/>
            <a:gdLst>
              <a:gd name="T0" fmla="*/ 0 w 102"/>
              <a:gd name="T1" fmla="*/ 17 h 101"/>
              <a:gd name="T2" fmla="*/ 102 w 102"/>
              <a:gd name="T3" fmla="*/ 74 h 101"/>
              <a:gd name="T4" fmla="*/ 0 w 102"/>
              <a:gd name="T5" fmla="*/ 17 h 101"/>
            </a:gdLst>
            <a:ahLst/>
            <a:cxnLst>
              <a:cxn ang="0">
                <a:pos x="T0" y="T1"/>
              </a:cxn>
              <a:cxn ang="0">
                <a:pos x="T2" y="T3"/>
              </a:cxn>
              <a:cxn ang="0">
                <a:pos x="T4" y="T5"/>
              </a:cxn>
            </a:cxnLst>
            <a:rect l="0" t="0" r="r" b="b"/>
            <a:pathLst>
              <a:path w="102" h="101">
                <a:moveTo>
                  <a:pt x="0" y="17"/>
                </a:moveTo>
                <a:cubicBezTo>
                  <a:pt x="57" y="101"/>
                  <a:pt x="19" y="90"/>
                  <a:pt x="102" y="74"/>
                </a:cubicBezTo>
                <a:cubicBezTo>
                  <a:pt x="84" y="0"/>
                  <a:pt x="74" y="17"/>
                  <a:pt x="0" y="17"/>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125" name="Freeform 109"/>
          <p:cNvSpPr>
            <a:spLocks/>
          </p:cNvSpPr>
          <p:nvPr/>
        </p:nvSpPr>
        <p:spPr bwMode="auto">
          <a:xfrm>
            <a:off x="4117975" y="3648075"/>
            <a:ext cx="273050" cy="179388"/>
          </a:xfrm>
          <a:custGeom>
            <a:avLst/>
            <a:gdLst>
              <a:gd name="T0" fmla="*/ 134 w 172"/>
              <a:gd name="T1" fmla="*/ 102 h 113"/>
              <a:gd name="T2" fmla="*/ 55 w 172"/>
              <a:gd name="T3" fmla="*/ 22 h 113"/>
              <a:gd name="T4" fmla="*/ 21 w 172"/>
              <a:gd name="T5" fmla="*/ 0 h 113"/>
              <a:gd name="T6" fmla="*/ 66 w 172"/>
              <a:gd name="T7" fmla="*/ 113 h 113"/>
              <a:gd name="T8" fmla="*/ 134 w 172"/>
              <a:gd name="T9" fmla="*/ 102 h 113"/>
            </a:gdLst>
            <a:ahLst/>
            <a:cxnLst>
              <a:cxn ang="0">
                <a:pos x="T0" y="T1"/>
              </a:cxn>
              <a:cxn ang="0">
                <a:pos x="T2" y="T3"/>
              </a:cxn>
              <a:cxn ang="0">
                <a:pos x="T4" y="T5"/>
              </a:cxn>
              <a:cxn ang="0">
                <a:pos x="T6" y="T7"/>
              </a:cxn>
              <a:cxn ang="0">
                <a:pos x="T8" y="T9"/>
              </a:cxn>
            </a:cxnLst>
            <a:rect l="0" t="0" r="r" b="b"/>
            <a:pathLst>
              <a:path w="172" h="113">
                <a:moveTo>
                  <a:pt x="134" y="102"/>
                </a:moveTo>
                <a:cubicBezTo>
                  <a:pt x="115" y="42"/>
                  <a:pt x="133" y="74"/>
                  <a:pt x="55" y="22"/>
                </a:cubicBezTo>
                <a:cubicBezTo>
                  <a:pt x="44" y="15"/>
                  <a:pt x="21" y="0"/>
                  <a:pt x="21" y="0"/>
                </a:cubicBezTo>
                <a:cubicBezTo>
                  <a:pt x="0" y="65"/>
                  <a:pt x="6" y="94"/>
                  <a:pt x="66" y="113"/>
                </a:cubicBezTo>
                <a:cubicBezTo>
                  <a:pt x="149" y="101"/>
                  <a:pt x="172" y="102"/>
                  <a:pt x="134" y="102"/>
                </a:cubicBezTo>
                <a:close/>
              </a:path>
            </a:pathLst>
          </a:custGeom>
          <a:solidFill>
            <a:srgbClr val="66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126" name="Freeform 110"/>
          <p:cNvSpPr>
            <a:spLocks/>
          </p:cNvSpPr>
          <p:nvPr/>
        </p:nvSpPr>
        <p:spPr bwMode="auto">
          <a:xfrm>
            <a:off x="4338638" y="3767138"/>
            <a:ext cx="182562" cy="131762"/>
          </a:xfrm>
          <a:custGeom>
            <a:avLst/>
            <a:gdLst>
              <a:gd name="T0" fmla="*/ 63 w 115"/>
              <a:gd name="T1" fmla="*/ 4 h 83"/>
              <a:gd name="T2" fmla="*/ 86 w 115"/>
              <a:gd name="T3" fmla="*/ 83 h 83"/>
              <a:gd name="T4" fmla="*/ 108 w 115"/>
              <a:gd name="T5" fmla="*/ 49 h 83"/>
              <a:gd name="T6" fmla="*/ 63 w 115"/>
              <a:gd name="T7" fmla="*/ 4 h 83"/>
            </a:gdLst>
            <a:ahLst/>
            <a:cxnLst>
              <a:cxn ang="0">
                <a:pos x="T0" y="T1"/>
              </a:cxn>
              <a:cxn ang="0">
                <a:pos x="T2" y="T3"/>
              </a:cxn>
              <a:cxn ang="0">
                <a:pos x="T4" y="T5"/>
              </a:cxn>
              <a:cxn ang="0">
                <a:pos x="T6" y="T7"/>
              </a:cxn>
            </a:cxnLst>
            <a:rect l="0" t="0" r="r" b="b"/>
            <a:pathLst>
              <a:path w="115" h="83">
                <a:moveTo>
                  <a:pt x="63" y="4"/>
                </a:moveTo>
                <a:cubicBezTo>
                  <a:pt x="30" y="53"/>
                  <a:pt x="27" y="64"/>
                  <a:pt x="86" y="83"/>
                </a:cubicBezTo>
                <a:cubicBezTo>
                  <a:pt x="93" y="72"/>
                  <a:pt x="115" y="61"/>
                  <a:pt x="108" y="49"/>
                </a:cubicBezTo>
                <a:cubicBezTo>
                  <a:pt x="79" y="0"/>
                  <a:pt x="0" y="4"/>
                  <a:pt x="63" y="4"/>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127" name="Freeform 111"/>
          <p:cNvSpPr>
            <a:spLocks/>
          </p:cNvSpPr>
          <p:nvPr/>
        </p:nvSpPr>
        <p:spPr bwMode="auto">
          <a:xfrm>
            <a:off x="4598988" y="3624263"/>
            <a:ext cx="390525" cy="292100"/>
          </a:xfrm>
          <a:custGeom>
            <a:avLst/>
            <a:gdLst>
              <a:gd name="T0" fmla="*/ 137 w 246"/>
              <a:gd name="T1" fmla="*/ 15 h 184"/>
              <a:gd name="T2" fmla="*/ 58 w 246"/>
              <a:gd name="T3" fmla="*/ 105 h 184"/>
              <a:gd name="T4" fmla="*/ 12 w 246"/>
              <a:gd name="T5" fmla="*/ 94 h 184"/>
              <a:gd name="T6" fmla="*/ 24 w 246"/>
              <a:gd name="T7" fmla="*/ 173 h 184"/>
              <a:gd name="T8" fmla="*/ 91 w 246"/>
              <a:gd name="T9" fmla="*/ 128 h 184"/>
              <a:gd name="T10" fmla="*/ 193 w 246"/>
              <a:gd name="T11" fmla="*/ 117 h 184"/>
              <a:gd name="T12" fmla="*/ 227 w 246"/>
              <a:gd name="T13" fmla="*/ 105 h 184"/>
              <a:gd name="T14" fmla="*/ 148 w 246"/>
              <a:gd name="T15" fmla="*/ 37 h 184"/>
              <a:gd name="T16" fmla="*/ 137 w 246"/>
              <a:gd name="T17" fmla="*/ 3 h 184"/>
              <a:gd name="T18" fmla="*/ 103 w 246"/>
              <a:gd name="T19" fmla="*/ 26 h 184"/>
              <a:gd name="T20" fmla="*/ 137 w 246"/>
              <a:gd name="T21" fmla="*/ 1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184">
                <a:moveTo>
                  <a:pt x="137" y="15"/>
                </a:moveTo>
                <a:cubicBezTo>
                  <a:pt x="84" y="94"/>
                  <a:pt x="114" y="68"/>
                  <a:pt x="58" y="105"/>
                </a:cubicBezTo>
                <a:cubicBezTo>
                  <a:pt x="43" y="101"/>
                  <a:pt x="19" y="80"/>
                  <a:pt x="12" y="94"/>
                </a:cubicBezTo>
                <a:cubicBezTo>
                  <a:pt x="0" y="118"/>
                  <a:pt x="0" y="162"/>
                  <a:pt x="24" y="173"/>
                </a:cubicBezTo>
                <a:cubicBezTo>
                  <a:pt x="49" y="184"/>
                  <a:pt x="64" y="131"/>
                  <a:pt x="91" y="128"/>
                </a:cubicBezTo>
                <a:cubicBezTo>
                  <a:pt x="125" y="124"/>
                  <a:pt x="159" y="121"/>
                  <a:pt x="193" y="117"/>
                </a:cubicBezTo>
                <a:cubicBezTo>
                  <a:pt x="204" y="113"/>
                  <a:pt x="222" y="116"/>
                  <a:pt x="227" y="105"/>
                </a:cubicBezTo>
                <a:cubicBezTo>
                  <a:pt x="246" y="66"/>
                  <a:pt x="167" y="44"/>
                  <a:pt x="148" y="37"/>
                </a:cubicBezTo>
                <a:cubicBezTo>
                  <a:pt x="144" y="26"/>
                  <a:pt x="149" y="6"/>
                  <a:pt x="137" y="3"/>
                </a:cubicBezTo>
                <a:cubicBezTo>
                  <a:pt x="124" y="0"/>
                  <a:pt x="103" y="12"/>
                  <a:pt x="103" y="26"/>
                </a:cubicBezTo>
                <a:cubicBezTo>
                  <a:pt x="103" y="38"/>
                  <a:pt x="126" y="19"/>
                  <a:pt x="137" y="15"/>
                </a:cubicBezTo>
                <a:close/>
              </a:path>
            </a:pathLst>
          </a:custGeom>
          <a:solidFill>
            <a:srgbClr val="66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128" name="Freeform 112"/>
          <p:cNvSpPr>
            <a:spLocks/>
          </p:cNvSpPr>
          <p:nvPr/>
        </p:nvSpPr>
        <p:spPr bwMode="auto">
          <a:xfrm>
            <a:off x="4540250" y="3935413"/>
            <a:ext cx="144463" cy="161925"/>
          </a:xfrm>
          <a:custGeom>
            <a:avLst/>
            <a:gdLst>
              <a:gd name="T0" fmla="*/ 4 w 91"/>
              <a:gd name="T1" fmla="*/ 11 h 102"/>
              <a:gd name="T2" fmla="*/ 15 w 91"/>
              <a:gd name="T3" fmla="*/ 45 h 102"/>
              <a:gd name="T4" fmla="*/ 4 w 91"/>
              <a:gd name="T5" fmla="*/ 79 h 102"/>
              <a:gd name="T6" fmla="*/ 38 w 91"/>
              <a:gd name="T7" fmla="*/ 102 h 102"/>
              <a:gd name="T8" fmla="*/ 72 w 91"/>
              <a:gd name="T9" fmla="*/ 0 h 102"/>
              <a:gd name="T10" fmla="*/ 38 w 91"/>
              <a:gd name="T11" fmla="*/ 11 h 102"/>
              <a:gd name="T12" fmla="*/ 4 w 91"/>
              <a:gd name="T13" fmla="*/ 11 h 102"/>
            </a:gdLst>
            <a:ahLst/>
            <a:cxnLst>
              <a:cxn ang="0">
                <a:pos x="T0" y="T1"/>
              </a:cxn>
              <a:cxn ang="0">
                <a:pos x="T2" y="T3"/>
              </a:cxn>
              <a:cxn ang="0">
                <a:pos x="T4" y="T5"/>
              </a:cxn>
              <a:cxn ang="0">
                <a:pos x="T6" y="T7"/>
              </a:cxn>
              <a:cxn ang="0">
                <a:pos x="T8" y="T9"/>
              </a:cxn>
              <a:cxn ang="0">
                <a:pos x="T10" y="T11"/>
              </a:cxn>
              <a:cxn ang="0">
                <a:pos x="T12" y="T13"/>
              </a:cxn>
            </a:cxnLst>
            <a:rect l="0" t="0" r="r" b="b"/>
            <a:pathLst>
              <a:path w="91" h="102">
                <a:moveTo>
                  <a:pt x="4" y="11"/>
                </a:moveTo>
                <a:cubicBezTo>
                  <a:pt x="8" y="22"/>
                  <a:pt x="15" y="33"/>
                  <a:pt x="15" y="45"/>
                </a:cubicBezTo>
                <a:cubicBezTo>
                  <a:pt x="15" y="57"/>
                  <a:pt x="0" y="68"/>
                  <a:pt x="4" y="79"/>
                </a:cubicBezTo>
                <a:cubicBezTo>
                  <a:pt x="9" y="92"/>
                  <a:pt x="27" y="94"/>
                  <a:pt x="38" y="102"/>
                </a:cubicBezTo>
                <a:cubicBezTo>
                  <a:pt x="90" y="24"/>
                  <a:pt x="91" y="60"/>
                  <a:pt x="72" y="0"/>
                </a:cubicBezTo>
                <a:cubicBezTo>
                  <a:pt x="61" y="4"/>
                  <a:pt x="46" y="3"/>
                  <a:pt x="38" y="11"/>
                </a:cubicBezTo>
                <a:cubicBezTo>
                  <a:pt x="10" y="39"/>
                  <a:pt x="48" y="77"/>
                  <a:pt x="4" y="11"/>
                </a:cubicBezTo>
                <a:close/>
              </a:path>
            </a:pathLst>
          </a:custGeom>
          <a:solidFill>
            <a:srgbClr val="66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129" name="Freeform 113"/>
          <p:cNvSpPr>
            <a:spLocks/>
          </p:cNvSpPr>
          <p:nvPr/>
        </p:nvSpPr>
        <p:spPr bwMode="auto">
          <a:xfrm>
            <a:off x="4618038" y="3787775"/>
            <a:ext cx="158750" cy="339725"/>
          </a:xfrm>
          <a:custGeom>
            <a:avLst/>
            <a:gdLst>
              <a:gd name="T0" fmla="*/ 79 w 100"/>
              <a:gd name="T1" fmla="*/ 14 h 214"/>
              <a:gd name="T2" fmla="*/ 57 w 100"/>
              <a:gd name="T3" fmla="*/ 127 h 214"/>
              <a:gd name="T4" fmla="*/ 23 w 100"/>
              <a:gd name="T5" fmla="*/ 195 h 214"/>
              <a:gd name="T6" fmla="*/ 0 w 100"/>
              <a:gd name="T7" fmla="*/ 161 h 214"/>
              <a:gd name="T8" fmla="*/ 23 w 100"/>
              <a:gd name="T9" fmla="*/ 127 h 214"/>
              <a:gd name="T10" fmla="*/ 46 w 100"/>
              <a:gd name="T11" fmla="*/ 36 h 214"/>
              <a:gd name="T12" fmla="*/ 79 w 100"/>
              <a:gd name="T13" fmla="*/ 14 h 214"/>
            </a:gdLst>
            <a:ahLst/>
            <a:cxnLst>
              <a:cxn ang="0">
                <a:pos x="T0" y="T1"/>
              </a:cxn>
              <a:cxn ang="0">
                <a:pos x="T2" y="T3"/>
              </a:cxn>
              <a:cxn ang="0">
                <a:pos x="T4" y="T5"/>
              </a:cxn>
              <a:cxn ang="0">
                <a:pos x="T6" y="T7"/>
              </a:cxn>
              <a:cxn ang="0">
                <a:pos x="T8" y="T9"/>
              </a:cxn>
              <a:cxn ang="0">
                <a:pos x="T10" y="T11"/>
              </a:cxn>
              <a:cxn ang="0">
                <a:pos x="T12" y="T13"/>
              </a:cxn>
            </a:cxnLst>
            <a:rect l="0" t="0" r="r" b="b"/>
            <a:pathLst>
              <a:path w="100" h="214">
                <a:moveTo>
                  <a:pt x="79" y="14"/>
                </a:moveTo>
                <a:cubicBezTo>
                  <a:pt x="100" y="73"/>
                  <a:pt x="82" y="76"/>
                  <a:pt x="57" y="127"/>
                </a:cubicBezTo>
                <a:cubicBezTo>
                  <a:pt x="15" y="214"/>
                  <a:pt x="84" y="105"/>
                  <a:pt x="23" y="195"/>
                </a:cubicBezTo>
                <a:cubicBezTo>
                  <a:pt x="15" y="184"/>
                  <a:pt x="0" y="175"/>
                  <a:pt x="0" y="161"/>
                </a:cubicBezTo>
                <a:cubicBezTo>
                  <a:pt x="0" y="147"/>
                  <a:pt x="18" y="140"/>
                  <a:pt x="23" y="127"/>
                </a:cubicBezTo>
                <a:cubicBezTo>
                  <a:pt x="24" y="125"/>
                  <a:pt x="35" y="47"/>
                  <a:pt x="46" y="36"/>
                </a:cubicBezTo>
                <a:cubicBezTo>
                  <a:pt x="82" y="0"/>
                  <a:pt x="79" y="44"/>
                  <a:pt x="79" y="14"/>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130" name="Freeform 114"/>
          <p:cNvSpPr>
            <a:spLocks/>
          </p:cNvSpPr>
          <p:nvPr/>
        </p:nvSpPr>
        <p:spPr bwMode="auto">
          <a:xfrm>
            <a:off x="5484813" y="3355975"/>
            <a:ext cx="230187" cy="207963"/>
          </a:xfrm>
          <a:custGeom>
            <a:avLst/>
            <a:gdLst>
              <a:gd name="T0" fmla="*/ 32 w 145"/>
              <a:gd name="T1" fmla="*/ 14 h 131"/>
              <a:gd name="T2" fmla="*/ 54 w 145"/>
              <a:gd name="T3" fmla="*/ 59 h 131"/>
              <a:gd name="T4" fmla="*/ 43 w 145"/>
              <a:gd name="T5" fmla="*/ 93 h 131"/>
              <a:gd name="T6" fmla="*/ 145 w 145"/>
              <a:gd name="T7" fmla="*/ 116 h 131"/>
              <a:gd name="T8" fmla="*/ 66 w 145"/>
              <a:gd name="T9" fmla="*/ 37 h 131"/>
              <a:gd name="T10" fmla="*/ 32 w 145"/>
              <a:gd name="T11" fmla="*/ 14 h 131"/>
            </a:gdLst>
            <a:ahLst/>
            <a:cxnLst>
              <a:cxn ang="0">
                <a:pos x="T0" y="T1"/>
              </a:cxn>
              <a:cxn ang="0">
                <a:pos x="T2" y="T3"/>
              </a:cxn>
              <a:cxn ang="0">
                <a:pos x="T4" y="T5"/>
              </a:cxn>
              <a:cxn ang="0">
                <a:pos x="T6" y="T7"/>
              </a:cxn>
              <a:cxn ang="0">
                <a:pos x="T8" y="T9"/>
              </a:cxn>
              <a:cxn ang="0">
                <a:pos x="T10" y="T11"/>
              </a:cxn>
            </a:cxnLst>
            <a:rect l="0" t="0" r="r" b="b"/>
            <a:pathLst>
              <a:path w="145" h="131">
                <a:moveTo>
                  <a:pt x="32" y="14"/>
                </a:moveTo>
                <a:cubicBezTo>
                  <a:pt x="0" y="104"/>
                  <a:pt x="24" y="0"/>
                  <a:pt x="54" y="59"/>
                </a:cubicBezTo>
                <a:cubicBezTo>
                  <a:pt x="59" y="70"/>
                  <a:pt x="47" y="82"/>
                  <a:pt x="43" y="93"/>
                </a:cubicBezTo>
                <a:cubicBezTo>
                  <a:pt x="83" y="120"/>
                  <a:pt x="98" y="131"/>
                  <a:pt x="145" y="116"/>
                </a:cubicBezTo>
                <a:cubicBezTo>
                  <a:pt x="128" y="69"/>
                  <a:pt x="133" y="61"/>
                  <a:pt x="66" y="37"/>
                </a:cubicBezTo>
                <a:cubicBezTo>
                  <a:pt x="29" y="24"/>
                  <a:pt x="32" y="37"/>
                  <a:pt x="32" y="14"/>
                </a:cubicBezTo>
                <a:close/>
              </a:path>
            </a:pathLst>
          </a:custGeom>
          <a:solidFill>
            <a:srgbClr val="33CC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18" name="Rectangle 2"/>
          <p:cNvSpPr>
            <a:spLocks noGrp="1" noChangeArrowheads="1"/>
          </p:cNvSpPr>
          <p:nvPr>
            <p:ph type="title"/>
          </p:nvPr>
        </p:nvSpPr>
        <p:spPr>
          <a:xfrm>
            <a:off x="0" y="0"/>
            <a:ext cx="9144000" cy="1219200"/>
          </a:xfrm>
          <a:solidFill>
            <a:srgbClr val="FFFF00"/>
          </a:solidFill>
          <a:ln w="57150">
            <a:solidFill>
              <a:srgbClr val="FF0000"/>
            </a:solidFill>
          </a:ln>
        </p:spPr>
        <p:txBody>
          <a:bodyPr>
            <a:normAutofit fontScale="90000"/>
          </a:bodyPr>
          <a:lstStyle/>
          <a:p>
            <a:r>
              <a:rPr lang="en-US" altLang="en-US" sz="4900" b="1" dirty="0" smtClean="0">
                <a:solidFill>
                  <a:schemeClr val="tx1"/>
                </a:solidFill>
              </a:rPr>
              <a:t>Post-9/11 Conflict</a:t>
            </a:r>
            <a:r>
              <a:rPr lang="en-US" altLang="en-US" sz="4900" b="1" dirty="0">
                <a:solidFill>
                  <a:schemeClr val="tx1"/>
                </a:solidFill>
              </a:rPr>
              <a:t/>
            </a:r>
            <a:br>
              <a:rPr lang="en-US" altLang="en-US" sz="4900" b="1" dirty="0">
                <a:solidFill>
                  <a:schemeClr val="tx1"/>
                </a:solidFill>
              </a:rPr>
            </a:br>
            <a:r>
              <a:rPr lang="en-US" altLang="en-US" sz="3100" b="1" i="1" dirty="0">
                <a:solidFill>
                  <a:schemeClr val="tx1"/>
                </a:solidFill>
              </a:rPr>
              <a:t>23 LIC+, 79 LIC-, 175 VPC</a:t>
            </a:r>
            <a:r>
              <a:rPr lang="en-US" altLang="en-US" sz="3100" b="1" i="1" dirty="0">
                <a:solidFill>
                  <a:schemeClr val="bg1"/>
                </a:solidFill>
              </a:rPr>
              <a:t> </a:t>
            </a:r>
            <a:endParaRPr lang="en-US" altLang="en-US" sz="3100" dirty="0"/>
          </a:p>
        </p:txBody>
      </p:sp>
      <p:sp>
        <p:nvSpPr>
          <p:cNvPr id="2" name="TextBox 1"/>
          <p:cNvSpPr txBox="1"/>
          <p:nvPr/>
        </p:nvSpPr>
        <p:spPr>
          <a:xfrm>
            <a:off x="0" y="5955268"/>
            <a:ext cx="9143999" cy="369332"/>
          </a:xfrm>
          <a:prstGeom prst="rect">
            <a:avLst/>
          </a:prstGeom>
          <a:solidFill>
            <a:srgbClr val="FFFF00"/>
          </a:solidFill>
          <a:ln w="38100">
            <a:solidFill>
              <a:srgbClr val="FF0000"/>
            </a:solidFill>
          </a:ln>
        </p:spPr>
        <p:txBody>
          <a:bodyPr wrap="square" rtlCol="0">
            <a:spAutoFit/>
          </a:bodyPr>
          <a:lstStyle/>
          <a:p>
            <a:pPr algn="ctr"/>
            <a:r>
              <a:rPr lang="en-US" dirty="0" smtClean="0"/>
              <a:t>LIC: Low-Intensity Conflict     VPC: Violent Political Conflict</a:t>
            </a:r>
            <a:endParaRPr lang="en-US" dirty="0"/>
          </a:p>
        </p:txBody>
      </p:sp>
    </p:spTree>
    <p:extLst>
      <p:ext uri="{BB962C8B-B14F-4D97-AF65-F5344CB8AC3E}">
        <p14:creationId xmlns:p14="http://schemas.microsoft.com/office/powerpoint/2010/main" val="10142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1026"/>
          <p:cNvSpPr>
            <a:spLocks noGrp="1" noChangeArrowheads="1"/>
          </p:cNvSpPr>
          <p:nvPr>
            <p:ph type="title"/>
          </p:nvPr>
        </p:nvSpPr>
        <p:spPr>
          <a:xfrm>
            <a:off x="38100" y="0"/>
            <a:ext cx="9067800" cy="1600200"/>
          </a:xfrm>
          <a:solidFill>
            <a:srgbClr val="FFFF00"/>
          </a:solidFill>
          <a:ln w="57150">
            <a:solidFill>
              <a:srgbClr val="FF0000"/>
            </a:solidFill>
          </a:ln>
        </p:spPr>
        <p:txBody>
          <a:bodyPr>
            <a:normAutofit fontScale="90000"/>
          </a:bodyPr>
          <a:lstStyle/>
          <a:p>
            <a:pPr>
              <a:spcBef>
                <a:spcPts val="1200"/>
              </a:spcBef>
            </a:pPr>
            <a:r>
              <a:rPr lang="en-US" altLang="en-US" b="1" dirty="0"/>
              <a:t/>
            </a:r>
            <a:br>
              <a:rPr lang="en-US" altLang="en-US" b="1" dirty="0"/>
            </a:br>
            <a:r>
              <a:rPr lang="en-US" altLang="en-US" b="1" dirty="0" smtClean="0"/>
              <a:t/>
            </a:r>
            <a:br>
              <a:rPr lang="en-US" altLang="en-US" b="1" dirty="0" smtClean="0"/>
            </a:br>
            <a:endParaRPr lang="en-US" altLang="en-US" b="1" dirty="0"/>
          </a:p>
        </p:txBody>
      </p:sp>
      <p:sp>
        <p:nvSpPr>
          <p:cNvPr id="238595" name="Text Box 1027"/>
          <p:cNvSpPr txBox="1">
            <a:spLocks noChangeArrowheads="1"/>
          </p:cNvSpPr>
          <p:nvPr/>
        </p:nvSpPr>
        <p:spPr bwMode="auto">
          <a:xfrm>
            <a:off x="381000" y="6188075"/>
            <a:ext cx="8305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dirty="0"/>
              <a:t>*</a:t>
            </a:r>
            <a:r>
              <a:rPr lang="en-US" altLang="en-US" sz="1400" i="1" dirty="0"/>
              <a:t>State of the World Atlas</a:t>
            </a:r>
            <a:r>
              <a:rPr lang="en-US" altLang="en-US" sz="1400" dirty="0"/>
              <a:t> (1997), ** </a:t>
            </a:r>
            <a:r>
              <a:rPr lang="en-US" altLang="en-US" sz="1400" dirty="0" err="1"/>
              <a:t>Marq</a:t>
            </a:r>
            <a:r>
              <a:rPr lang="en-US" altLang="en-US" sz="1400" dirty="0"/>
              <a:t> de </a:t>
            </a:r>
            <a:r>
              <a:rPr lang="en-US" altLang="en-US" sz="1400" dirty="0" err="1"/>
              <a:t>Villier</a:t>
            </a:r>
            <a:r>
              <a:rPr lang="en-US" altLang="en-US" sz="1400" dirty="0"/>
              <a:t> (Water), John </a:t>
            </a:r>
            <a:r>
              <a:rPr lang="en-US" altLang="en-US" sz="1400" dirty="0" err="1"/>
              <a:t>Heidenrich</a:t>
            </a:r>
            <a:r>
              <a:rPr lang="en-US" altLang="en-US" sz="1400" dirty="0"/>
              <a:t> and Greg Stanton (Genocide),  Michael </a:t>
            </a:r>
            <a:r>
              <a:rPr lang="en-US" altLang="en-US" sz="1400" dirty="0" err="1"/>
              <a:t>Klare</a:t>
            </a:r>
            <a:r>
              <a:rPr lang="en-US" altLang="en-US" sz="1400" dirty="0"/>
              <a:t> et al (Resources), all others from PIOOM Map 2002</a:t>
            </a:r>
            <a:endParaRPr lang="en-US" altLang="en-US" sz="1600" dirty="0"/>
          </a:p>
        </p:txBody>
      </p:sp>
      <p:grpSp>
        <p:nvGrpSpPr>
          <p:cNvPr id="238596" name="Group 1028"/>
          <p:cNvGrpSpPr>
            <a:grpSpLocks/>
          </p:cNvGrpSpPr>
          <p:nvPr/>
        </p:nvGrpSpPr>
        <p:grpSpPr bwMode="auto">
          <a:xfrm>
            <a:off x="762000" y="1981200"/>
            <a:ext cx="7848600" cy="3962400"/>
            <a:chOff x="576" y="1296"/>
            <a:chExt cx="4944" cy="2496"/>
          </a:xfrm>
        </p:grpSpPr>
        <p:pic>
          <p:nvPicPr>
            <p:cNvPr id="238597" name="Picture 1029" descr="C:\My Documents\AAActive\New Stuff By Others\PIOOM\Child Soldi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 y="3360"/>
              <a:ext cx="445" cy="432"/>
            </a:xfrm>
            <a:prstGeom prst="rect">
              <a:avLst/>
            </a:prstGeom>
            <a:noFill/>
            <a:extLst>
              <a:ext uri="{909E8E84-426E-40DD-AFC4-6F175D3DCCD1}">
                <a14:hiddenFill xmlns:a14="http://schemas.microsoft.com/office/drawing/2010/main">
                  <a:solidFill>
                    <a:srgbClr val="FFFFFF"/>
                  </a:solidFill>
                </a14:hiddenFill>
              </a:ext>
            </a:extLst>
          </p:spPr>
        </p:pic>
        <p:pic>
          <p:nvPicPr>
            <p:cNvPr id="238598" name="Picture 1030" descr="C:\My Documents\AAActive\New Stuff By Others\PIOOM\Complex Emergencies.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 y="1344"/>
              <a:ext cx="440" cy="462"/>
            </a:xfrm>
            <a:prstGeom prst="rect">
              <a:avLst/>
            </a:prstGeom>
            <a:noFill/>
            <a:extLst>
              <a:ext uri="{909E8E84-426E-40DD-AFC4-6F175D3DCCD1}">
                <a14:hiddenFill xmlns:a14="http://schemas.microsoft.com/office/drawing/2010/main">
                  <a:solidFill>
                    <a:srgbClr val="FFFFFF"/>
                  </a:solidFill>
                </a14:hiddenFill>
              </a:ext>
            </a:extLst>
          </p:spPr>
        </p:pic>
        <p:pic>
          <p:nvPicPr>
            <p:cNvPr id="238599" name="Picture 1031" descr="C:\My Documents\AAActive\New Stuff By Others\PIOOM\Food Security.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 y="2362"/>
              <a:ext cx="432" cy="422"/>
            </a:xfrm>
            <a:prstGeom prst="rect">
              <a:avLst/>
            </a:prstGeom>
            <a:noFill/>
            <a:extLst>
              <a:ext uri="{909E8E84-426E-40DD-AFC4-6F175D3DCCD1}">
                <a14:hiddenFill xmlns:a14="http://schemas.microsoft.com/office/drawing/2010/main">
                  <a:solidFill>
                    <a:srgbClr val="FFFFFF"/>
                  </a:solidFill>
                </a14:hiddenFill>
              </a:ext>
            </a:extLst>
          </p:spPr>
        </p:pic>
        <p:pic>
          <p:nvPicPr>
            <p:cNvPr id="238600" name="Picture 1032" descr="C:\My Documents\AAActive\New Stuff By Others\PIOOM\Refugees.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 y="1824"/>
              <a:ext cx="433" cy="432"/>
            </a:xfrm>
            <a:prstGeom prst="rect">
              <a:avLst/>
            </a:prstGeom>
            <a:noFill/>
            <a:extLst>
              <a:ext uri="{909E8E84-426E-40DD-AFC4-6F175D3DCCD1}">
                <a14:hiddenFill xmlns:a14="http://schemas.microsoft.com/office/drawing/2010/main">
                  <a:solidFill>
                    <a:srgbClr val="FFFFFF"/>
                  </a:solidFill>
                </a14:hiddenFill>
              </a:ext>
            </a:extLst>
          </p:spPr>
        </p:pic>
        <p:sp>
          <p:nvSpPr>
            <p:cNvPr id="238601" name="Text Box 1033"/>
            <p:cNvSpPr txBox="1">
              <a:spLocks noChangeArrowheads="1"/>
            </p:cNvSpPr>
            <p:nvPr/>
          </p:nvSpPr>
          <p:spPr bwMode="auto">
            <a:xfrm>
              <a:off x="1152" y="1344"/>
              <a:ext cx="172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t>Complex Emergencies</a:t>
              </a:r>
            </a:p>
            <a:p>
              <a:r>
                <a:rPr lang="en-US" altLang="en-US" sz="2000" b="1"/>
                <a:t>32 Countries</a:t>
              </a:r>
            </a:p>
          </p:txBody>
        </p:sp>
        <p:sp>
          <p:nvSpPr>
            <p:cNvPr id="238602" name="Text Box 1034"/>
            <p:cNvSpPr txBox="1">
              <a:spLocks noChangeArrowheads="1"/>
            </p:cNvSpPr>
            <p:nvPr/>
          </p:nvSpPr>
          <p:spPr bwMode="auto">
            <a:xfrm>
              <a:off x="1152" y="1824"/>
              <a:ext cx="163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t>Refugees/Displaced</a:t>
              </a:r>
            </a:p>
            <a:p>
              <a:r>
                <a:rPr lang="en-US" altLang="en-US" sz="2000" b="1"/>
                <a:t>66 Countries</a:t>
              </a:r>
              <a:endParaRPr lang="en-US" altLang="en-US" sz="2400" b="1"/>
            </a:p>
          </p:txBody>
        </p:sp>
        <p:sp>
          <p:nvSpPr>
            <p:cNvPr id="238603" name="Text Box 1035"/>
            <p:cNvSpPr txBox="1">
              <a:spLocks noChangeArrowheads="1"/>
            </p:cNvSpPr>
            <p:nvPr/>
          </p:nvSpPr>
          <p:spPr bwMode="auto">
            <a:xfrm>
              <a:off x="1152" y="2342"/>
              <a:ext cx="163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t>Food Security</a:t>
              </a:r>
            </a:p>
            <a:p>
              <a:r>
                <a:rPr lang="en-US" altLang="en-US" sz="2000" b="1"/>
                <a:t>33 Countries</a:t>
              </a:r>
              <a:endParaRPr lang="en-US" altLang="en-US" sz="2400"/>
            </a:p>
          </p:txBody>
        </p:sp>
        <p:pic>
          <p:nvPicPr>
            <p:cNvPr id="238604" name="Picture 1036" descr="C:\My Documents\AAActive\New Stuff By Others\PIOOM\health-icon.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6" y="2832"/>
              <a:ext cx="480" cy="432"/>
            </a:xfrm>
            <a:prstGeom prst="rect">
              <a:avLst/>
            </a:prstGeom>
            <a:noFill/>
            <a:extLst>
              <a:ext uri="{909E8E84-426E-40DD-AFC4-6F175D3DCCD1}">
                <a14:hiddenFill xmlns:a14="http://schemas.microsoft.com/office/drawing/2010/main">
                  <a:solidFill>
                    <a:srgbClr val="FFFFFF"/>
                  </a:solidFill>
                </a14:hiddenFill>
              </a:ext>
            </a:extLst>
          </p:spPr>
        </p:pic>
        <p:sp>
          <p:nvSpPr>
            <p:cNvPr id="238605" name="Text Box 1037"/>
            <p:cNvSpPr txBox="1">
              <a:spLocks noChangeArrowheads="1"/>
            </p:cNvSpPr>
            <p:nvPr/>
          </p:nvSpPr>
          <p:spPr bwMode="auto">
            <a:xfrm>
              <a:off x="1152" y="3350"/>
              <a:ext cx="139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t>Child Soldiers</a:t>
              </a:r>
            </a:p>
            <a:p>
              <a:r>
                <a:rPr lang="en-US" altLang="en-US" sz="2000" b="1"/>
                <a:t>41 Countries</a:t>
              </a:r>
              <a:endParaRPr lang="en-US" altLang="en-US" sz="2400"/>
            </a:p>
          </p:txBody>
        </p:sp>
        <p:sp>
          <p:nvSpPr>
            <p:cNvPr id="238606" name="Text Box 1038"/>
            <p:cNvSpPr txBox="1">
              <a:spLocks noChangeArrowheads="1"/>
            </p:cNvSpPr>
            <p:nvPr/>
          </p:nvSpPr>
          <p:spPr bwMode="auto">
            <a:xfrm>
              <a:off x="1152" y="2832"/>
              <a:ext cx="168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t>Modern Plagues*</a:t>
              </a:r>
            </a:p>
            <a:p>
              <a:r>
                <a:rPr lang="en-US" altLang="en-US" sz="2000" b="1"/>
                <a:t>59 Countries &amp; Rising</a:t>
              </a:r>
            </a:p>
          </p:txBody>
        </p:sp>
        <p:sp>
          <p:nvSpPr>
            <p:cNvPr id="238607" name="Text Box 1039"/>
            <p:cNvSpPr txBox="1">
              <a:spLocks noChangeArrowheads="1"/>
            </p:cNvSpPr>
            <p:nvPr/>
          </p:nvSpPr>
          <p:spPr bwMode="auto">
            <a:xfrm>
              <a:off x="3648" y="1344"/>
              <a:ext cx="172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t>Water Scarcity &amp;</a:t>
              </a:r>
            </a:p>
            <a:p>
              <a:r>
                <a:rPr lang="en-US" altLang="en-US" sz="2000" b="1"/>
                <a:t>Contaminated Water**</a:t>
              </a:r>
              <a:endParaRPr lang="en-US" altLang="en-US" sz="2400"/>
            </a:p>
          </p:txBody>
        </p:sp>
        <p:sp>
          <p:nvSpPr>
            <p:cNvPr id="238608" name="Text Box 1040"/>
            <p:cNvSpPr txBox="1">
              <a:spLocks noChangeArrowheads="1"/>
            </p:cNvSpPr>
            <p:nvPr/>
          </p:nvSpPr>
          <p:spPr bwMode="auto">
            <a:xfrm>
              <a:off x="3648" y="1824"/>
              <a:ext cx="177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t>Ethnic Conflict 18 Genocides Today**</a:t>
              </a:r>
            </a:p>
          </p:txBody>
        </p:sp>
        <p:sp>
          <p:nvSpPr>
            <p:cNvPr id="238609" name="Text Box 1041"/>
            <p:cNvSpPr txBox="1">
              <a:spLocks noChangeArrowheads="1"/>
            </p:cNvSpPr>
            <p:nvPr/>
          </p:nvSpPr>
          <p:spPr bwMode="auto">
            <a:xfrm>
              <a:off x="3648" y="2352"/>
              <a:ext cx="187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t>Resource Wars, Energy Waste &amp; Pollution**</a:t>
              </a:r>
              <a:endParaRPr lang="en-US" altLang="en-US" sz="2400"/>
            </a:p>
          </p:txBody>
        </p:sp>
        <p:sp>
          <p:nvSpPr>
            <p:cNvPr id="238610" name="Text Box 1042"/>
            <p:cNvSpPr txBox="1">
              <a:spLocks noChangeArrowheads="1"/>
            </p:cNvSpPr>
            <p:nvPr/>
          </p:nvSpPr>
          <p:spPr bwMode="auto">
            <a:xfrm>
              <a:off x="3648" y="2832"/>
              <a:ext cx="177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t>Corruption Common</a:t>
              </a:r>
            </a:p>
            <a:p>
              <a:r>
                <a:rPr lang="en-US" altLang="en-US" sz="2000" b="1"/>
                <a:t>80 Countries</a:t>
              </a:r>
            </a:p>
          </p:txBody>
        </p:sp>
        <p:sp>
          <p:nvSpPr>
            <p:cNvPr id="238611" name="Text Box 1043"/>
            <p:cNvSpPr txBox="1">
              <a:spLocks noChangeArrowheads="1"/>
            </p:cNvSpPr>
            <p:nvPr/>
          </p:nvSpPr>
          <p:spPr bwMode="auto">
            <a:xfrm>
              <a:off x="3648" y="3350"/>
              <a:ext cx="164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t>Censorship Very High</a:t>
              </a:r>
            </a:p>
            <a:p>
              <a:r>
                <a:rPr lang="en-US" altLang="en-US" sz="2000" b="1"/>
                <a:t>62 Countries</a:t>
              </a:r>
              <a:endParaRPr lang="en-US" altLang="en-US" sz="2400"/>
            </a:p>
          </p:txBody>
        </p:sp>
        <p:pic>
          <p:nvPicPr>
            <p:cNvPr id="238612" name="Picture 1044" descr="C:\My Documents\AAActive\New Stuff By Others\PIOOM\Corruption.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0" y="2832"/>
              <a:ext cx="421" cy="432"/>
            </a:xfrm>
            <a:prstGeom prst="rect">
              <a:avLst/>
            </a:prstGeom>
            <a:noFill/>
            <a:extLst>
              <a:ext uri="{909E8E84-426E-40DD-AFC4-6F175D3DCCD1}">
                <a14:hiddenFill xmlns:a14="http://schemas.microsoft.com/office/drawing/2010/main">
                  <a:solidFill>
                    <a:srgbClr val="FFFFFF"/>
                  </a:solidFill>
                </a14:hiddenFill>
              </a:ext>
            </a:extLst>
          </p:spPr>
        </p:pic>
        <p:pic>
          <p:nvPicPr>
            <p:cNvPr id="238613" name="Picture 1045" descr="C:\My Documents\AAActive\New Stuff By Others\PIOOM\Censorship.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20" y="3360"/>
              <a:ext cx="421" cy="4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38614" name="Object 1046"/>
            <p:cNvGraphicFramePr>
              <a:graphicFrameLocks noChangeAspect="1"/>
            </p:cNvGraphicFramePr>
            <p:nvPr/>
          </p:nvGraphicFramePr>
          <p:xfrm>
            <a:off x="3120" y="2352"/>
            <a:ext cx="438" cy="432"/>
          </p:xfrm>
          <a:graphic>
            <a:graphicData uri="http://schemas.openxmlformats.org/presentationml/2006/ole">
              <mc:AlternateContent xmlns:mc="http://schemas.openxmlformats.org/markup-compatibility/2006">
                <mc:Choice xmlns:v="urn:schemas-microsoft-com:vml" Requires="v">
                  <p:oleObj spid="_x0000_s2059" name="Clip" r:id="rId11" imgW="1858680" imgH="3336480" progId="MS_ClipArt_Gallery.2">
                    <p:embed/>
                  </p:oleObj>
                </mc:Choice>
                <mc:Fallback>
                  <p:oleObj name="Clip" r:id="rId11" imgW="1858680" imgH="333648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20" y="2352"/>
                          <a:ext cx="438"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8615" name="Freeform 1047"/>
            <p:cNvSpPr>
              <a:spLocks/>
            </p:cNvSpPr>
            <p:nvPr/>
          </p:nvSpPr>
          <p:spPr bwMode="auto">
            <a:xfrm>
              <a:off x="3168" y="1296"/>
              <a:ext cx="330" cy="449"/>
            </a:xfrm>
            <a:custGeom>
              <a:avLst/>
              <a:gdLst>
                <a:gd name="T0" fmla="*/ 137 w 330"/>
                <a:gd name="T1" fmla="*/ 0 h 449"/>
                <a:gd name="T2" fmla="*/ 13 w 330"/>
                <a:gd name="T3" fmla="*/ 295 h 449"/>
                <a:gd name="T4" fmla="*/ 103 w 330"/>
                <a:gd name="T5" fmla="*/ 419 h 449"/>
                <a:gd name="T6" fmla="*/ 330 w 330"/>
                <a:gd name="T7" fmla="*/ 351 h 449"/>
                <a:gd name="T8" fmla="*/ 250 w 330"/>
                <a:gd name="T9" fmla="*/ 238 h 449"/>
                <a:gd name="T10" fmla="*/ 182 w 330"/>
                <a:gd name="T11" fmla="*/ 193 h 449"/>
                <a:gd name="T12" fmla="*/ 137 w 330"/>
                <a:gd name="T13" fmla="*/ 0 h 449"/>
              </a:gdLst>
              <a:ahLst/>
              <a:cxnLst>
                <a:cxn ang="0">
                  <a:pos x="T0" y="T1"/>
                </a:cxn>
                <a:cxn ang="0">
                  <a:pos x="T2" y="T3"/>
                </a:cxn>
                <a:cxn ang="0">
                  <a:pos x="T4" y="T5"/>
                </a:cxn>
                <a:cxn ang="0">
                  <a:pos x="T6" y="T7"/>
                </a:cxn>
                <a:cxn ang="0">
                  <a:pos x="T8" y="T9"/>
                </a:cxn>
                <a:cxn ang="0">
                  <a:pos x="T10" y="T11"/>
                </a:cxn>
                <a:cxn ang="0">
                  <a:pos x="T12" y="T13"/>
                </a:cxn>
              </a:cxnLst>
              <a:rect l="0" t="0" r="r" b="b"/>
              <a:pathLst>
                <a:path w="330" h="449">
                  <a:moveTo>
                    <a:pt x="137" y="0"/>
                  </a:moveTo>
                  <a:cubicBezTo>
                    <a:pt x="112" y="106"/>
                    <a:pt x="92" y="216"/>
                    <a:pt x="13" y="295"/>
                  </a:cubicBezTo>
                  <a:cubicBezTo>
                    <a:pt x="28" y="431"/>
                    <a:pt x="0" y="386"/>
                    <a:pt x="103" y="419"/>
                  </a:cubicBezTo>
                  <a:cubicBezTo>
                    <a:pt x="206" y="413"/>
                    <a:pt x="296" y="449"/>
                    <a:pt x="330" y="351"/>
                  </a:cubicBezTo>
                  <a:cubicBezTo>
                    <a:pt x="316" y="286"/>
                    <a:pt x="303" y="279"/>
                    <a:pt x="250" y="238"/>
                  </a:cubicBezTo>
                  <a:cubicBezTo>
                    <a:pt x="229" y="221"/>
                    <a:pt x="182" y="193"/>
                    <a:pt x="182" y="193"/>
                  </a:cubicBezTo>
                  <a:cubicBezTo>
                    <a:pt x="135" y="120"/>
                    <a:pt x="122" y="79"/>
                    <a:pt x="137" y="0"/>
                  </a:cubicBezTo>
                  <a:close/>
                </a:path>
              </a:pathLst>
            </a:custGeom>
            <a:solidFill>
              <a:srgbClr val="33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616" name="Freeform 1048"/>
            <p:cNvSpPr>
              <a:spLocks/>
            </p:cNvSpPr>
            <p:nvPr/>
          </p:nvSpPr>
          <p:spPr bwMode="auto">
            <a:xfrm>
              <a:off x="3274" y="1919"/>
              <a:ext cx="292" cy="269"/>
            </a:xfrm>
            <a:custGeom>
              <a:avLst/>
              <a:gdLst>
                <a:gd name="T0" fmla="*/ 77 w 292"/>
                <a:gd name="T1" fmla="*/ 39 h 269"/>
                <a:gd name="T2" fmla="*/ 156 w 292"/>
                <a:gd name="T3" fmla="*/ 96 h 269"/>
                <a:gd name="T4" fmla="*/ 213 w 292"/>
                <a:gd name="T5" fmla="*/ 152 h 269"/>
                <a:gd name="T6" fmla="*/ 292 w 292"/>
                <a:gd name="T7" fmla="*/ 243 h 269"/>
                <a:gd name="T8" fmla="*/ 258 w 292"/>
                <a:gd name="T9" fmla="*/ 266 h 269"/>
                <a:gd name="T10" fmla="*/ 190 w 292"/>
                <a:gd name="T11" fmla="*/ 220 h 269"/>
                <a:gd name="T12" fmla="*/ 167 w 292"/>
                <a:gd name="T13" fmla="*/ 186 h 269"/>
                <a:gd name="T14" fmla="*/ 77 w 292"/>
                <a:gd name="T15" fmla="*/ 164 h 269"/>
                <a:gd name="T16" fmla="*/ 54 w 292"/>
                <a:gd name="T17" fmla="*/ 130 h 269"/>
                <a:gd name="T18" fmla="*/ 9 w 292"/>
                <a:gd name="T19" fmla="*/ 84 h 269"/>
                <a:gd name="T20" fmla="*/ 77 w 292"/>
                <a:gd name="T21" fmla="*/ 3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2" h="269">
                  <a:moveTo>
                    <a:pt x="77" y="39"/>
                  </a:moveTo>
                  <a:cubicBezTo>
                    <a:pt x="96" y="52"/>
                    <a:pt x="142" y="82"/>
                    <a:pt x="156" y="96"/>
                  </a:cubicBezTo>
                  <a:cubicBezTo>
                    <a:pt x="228" y="168"/>
                    <a:pt x="127" y="96"/>
                    <a:pt x="213" y="152"/>
                  </a:cubicBezTo>
                  <a:cubicBezTo>
                    <a:pt x="266" y="231"/>
                    <a:pt x="235" y="205"/>
                    <a:pt x="292" y="243"/>
                  </a:cubicBezTo>
                  <a:cubicBezTo>
                    <a:pt x="281" y="251"/>
                    <a:pt x="271" y="269"/>
                    <a:pt x="258" y="266"/>
                  </a:cubicBezTo>
                  <a:cubicBezTo>
                    <a:pt x="231" y="260"/>
                    <a:pt x="190" y="220"/>
                    <a:pt x="190" y="220"/>
                  </a:cubicBezTo>
                  <a:cubicBezTo>
                    <a:pt x="182" y="209"/>
                    <a:pt x="179" y="192"/>
                    <a:pt x="167" y="186"/>
                  </a:cubicBezTo>
                  <a:cubicBezTo>
                    <a:pt x="139" y="172"/>
                    <a:pt x="77" y="164"/>
                    <a:pt x="77" y="164"/>
                  </a:cubicBezTo>
                  <a:cubicBezTo>
                    <a:pt x="69" y="153"/>
                    <a:pt x="65" y="139"/>
                    <a:pt x="54" y="130"/>
                  </a:cubicBezTo>
                  <a:cubicBezTo>
                    <a:pt x="0" y="86"/>
                    <a:pt x="33" y="157"/>
                    <a:pt x="9" y="84"/>
                  </a:cubicBezTo>
                  <a:cubicBezTo>
                    <a:pt x="10" y="83"/>
                    <a:pt x="77" y="0"/>
                    <a:pt x="77" y="39"/>
                  </a:cubicBezTo>
                  <a:close/>
                </a:path>
              </a:pathLst>
            </a:cu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617" name="AutoShape 1049"/>
            <p:cNvSpPr>
              <a:spLocks noChangeArrowheads="1"/>
            </p:cNvSpPr>
            <p:nvPr/>
          </p:nvSpPr>
          <p:spPr bwMode="auto">
            <a:xfrm rot="1910839">
              <a:off x="2976" y="1824"/>
              <a:ext cx="346" cy="109"/>
            </a:xfrm>
            <a:prstGeom prst="roundRect">
              <a:avLst>
                <a:gd name="adj" fmla="val 16667"/>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618" name="Line 1050"/>
            <p:cNvSpPr>
              <a:spLocks noChangeShapeType="1"/>
            </p:cNvSpPr>
            <p:nvPr/>
          </p:nvSpPr>
          <p:spPr bwMode="auto">
            <a:xfrm flipV="1">
              <a:off x="3216" y="1872"/>
              <a:ext cx="192" cy="192"/>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619" name="Freeform 1051"/>
            <p:cNvSpPr>
              <a:spLocks/>
            </p:cNvSpPr>
            <p:nvPr/>
          </p:nvSpPr>
          <p:spPr bwMode="auto">
            <a:xfrm>
              <a:off x="3310" y="2034"/>
              <a:ext cx="255" cy="202"/>
            </a:xfrm>
            <a:custGeom>
              <a:avLst/>
              <a:gdLst>
                <a:gd name="T0" fmla="*/ 41 w 255"/>
                <a:gd name="T1" fmla="*/ 37 h 202"/>
                <a:gd name="T2" fmla="*/ 75 w 255"/>
                <a:gd name="T3" fmla="*/ 49 h 202"/>
                <a:gd name="T4" fmla="*/ 143 w 255"/>
                <a:gd name="T5" fmla="*/ 117 h 202"/>
                <a:gd name="T6" fmla="*/ 222 w 255"/>
                <a:gd name="T7" fmla="*/ 139 h 202"/>
                <a:gd name="T8" fmla="*/ 211 w 255"/>
                <a:gd name="T9" fmla="*/ 173 h 202"/>
                <a:gd name="T10" fmla="*/ 244 w 255"/>
                <a:gd name="T11" fmla="*/ 196 h 202"/>
                <a:gd name="T12" fmla="*/ 233 w 255"/>
                <a:gd name="T13" fmla="*/ 162 h 202"/>
                <a:gd name="T14" fmla="*/ 199 w 255"/>
                <a:gd name="T15" fmla="*/ 139 h 202"/>
                <a:gd name="T16" fmla="*/ 120 w 255"/>
                <a:gd name="T17" fmla="*/ 49 h 202"/>
                <a:gd name="T18" fmla="*/ 41 w 255"/>
                <a:gd name="T19" fmla="*/ 3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202">
                  <a:moveTo>
                    <a:pt x="41" y="37"/>
                  </a:moveTo>
                  <a:cubicBezTo>
                    <a:pt x="52" y="41"/>
                    <a:pt x="66" y="42"/>
                    <a:pt x="75" y="49"/>
                  </a:cubicBezTo>
                  <a:cubicBezTo>
                    <a:pt x="100" y="69"/>
                    <a:pt x="112" y="109"/>
                    <a:pt x="143" y="117"/>
                  </a:cubicBezTo>
                  <a:cubicBezTo>
                    <a:pt x="200" y="131"/>
                    <a:pt x="173" y="123"/>
                    <a:pt x="222" y="139"/>
                  </a:cubicBezTo>
                  <a:cubicBezTo>
                    <a:pt x="218" y="150"/>
                    <a:pt x="207" y="162"/>
                    <a:pt x="211" y="173"/>
                  </a:cubicBezTo>
                  <a:cubicBezTo>
                    <a:pt x="216" y="186"/>
                    <a:pt x="232" y="202"/>
                    <a:pt x="244" y="196"/>
                  </a:cubicBezTo>
                  <a:cubicBezTo>
                    <a:pt x="255" y="191"/>
                    <a:pt x="240" y="171"/>
                    <a:pt x="233" y="162"/>
                  </a:cubicBezTo>
                  <a:cubicBezTo>
                    <a:pt x="225" y="151"/>
                    <a:pt x="210" y="147"/>
                    <a:pt x="199" y="139"/>
                  </a:cubicBezTo>
                  <a:cubicBezTo>
                    <a:pt x="177" y="94"/>
                    <a:pt x="170" y="64"/>
                    <a:pt x="120" y="49"/>
                  </a:cubicBezTo>
                  <a:cubicBezTo>
                    <a:pt x="117" y="48"/>
                    <a:pt x="0" y="0"/>
                    <a:pt x="41" y="37"/>
                  </a:cubicBezTo>
                  <a:close/>
                </a:path>
              </a:pathLst>
            </a:cu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 name="TextBox 1"/>
          <p:cNvSpPr txBox="1"/>
          <p:nvPr/>
        </p:nvSpPr>
        <p:spPr>
          <a:xfrm>
            <a:off x="228600" y="228600"/>
            <a:ext cx="8686800" cy="1569660"/>
          </a:xfrm>
          <a:prstGeom prst="rect">
            <a:avLst/>
          </a:prstGeom>
          <a:noFill/>
        </p:spPr>
        <p:txBody>
          <a:bodyPr wrap="square" rtlCol="0">
            <a:spAutoFit/>
          </a:bodyPr>
          <a:lstStyle/>
          <a:p>
            <a:pPr algn="ctr"/>
            <a:r>
              <a:rPr lang="en-US" altLang="en-US" sz="4400" b="1" dirty="0"/>
              <a:t>Post-9/11 Global Threats</a:t>
            </a:r>
            <a:r>
              <a:rPr lang="en-US" altLang="en-US" b="1" dirty="0"/>
              <a:t/>
            </a:r>
            <a:br>
              <a:rPr lang="en-US" altLang="en-US" b="1" dirty="0"/>
            </a:br>
            <a:r>
              <a:rPr lang="en-US" altLang="en-US" sz="2800" b="1" i="1" dirty="0"/>
              <a:t>Known but Not Acknowledged by </a:t>
            </a:r>
            <a:r>
              <a:rPr lang="en-US" altLang="en-US" sz="2800" b="1" i="1" dirty="0" smtClean="0"/>
              <a:t>USG as Threats to USA</a:t>
            </a:r>
            <a:r>
              <a:rPr lang="en-US" altLang="en-US" sz="2400" b="1" dirty="0"/>
              <a:t/>
            </a:r>
            <a:br>
              <a:rPr lang="en-US" altLang="en-US" sz="2400" b="1" dirty="0"/>
            </a:br>
            <a:endParaRPr lang="en-US" sz="2400" dirty="0"/>
          </a:p>
        </p:txBody>
      </p:sp>
    </p:spTree>
    <p:extLst>
      <p:ext uri="{BB962C8B-B14F-4D97-AF65-F5344CB8AC3E}">
        <p14:creationId xmlns:p14="http://schemas.microsoft.com/office/powerpoint/2010/main" val="34138889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482</TotalTime>
  <Words>2020</Words>
  <Application>Microsoft Office PowerPoint</Application>
  <PresentationFormat>On-screen Show (4:3)</PresentationFormat>
  <Paragraphs>270</Paragraphs>
  <Slides>32</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Office Theme</vt:lpstr>
      <vt:lpstr>Clip</vt:lpstr>
      <vt:lpstr>PowerPoint Presentation</vt:lpstr>
      <vt:lpstr>Conflict: Opposing Forces</vt:lpstr>
      <vt:lpstr>Context Matters</vt:lpstr>
      <vt:lpstr>Reality (Nature) Bats Last</vt:lpstr>
      <vt:lpstr>PowerPoint Presentation</vt:lpstr>
      <vt:lpstr>7 Generations of Military Intelligence</vt:lpstr>
      <vt:lpstr>Four Modern Threats to the State</vt:lpstr>
      <vt:lpstr>Post-9/11 Conflict 23 LIC+, 79 LIC-, 175 VPC </vt:lpstr>
      <vt:lpstr>  </vt:lpstr>
      <vt:lpstr>PowerPoint Presentation</vt:lpstr>
      <vt:lpstr>What Changed About the Threat?</vt:lpstr>
      <vt:lpstr>How Do You Address the Threat?</vt:lpstr>
      <vt:lpstr>What Is the Total Threat Picture?</vt:lpstr>
      <vt:lpstr>PowerPoint Presentation</vt:lpstr>
      <vt:lpstr>Persistent Ethnic Fault Lines 18 Genocides On-Going</vt:lpstr>
      <vt:lpstr>Geo-Political Anomalies Mostly Imposed Colonial Boundaries</vt:lpstr>
      <vt:lpstr>Cost of War versus Peace Assume Just 3 Trillion for AF/IQ – Opportunity Cost!</vt:lpstr>
      <vt:lpstr>7 Conflicts Loved by Eugenicists Not Counting Death by Doctor, Drugs, Alcohol, Pollution, or Obesity</vt:lpstr>
      <vt:lpstr>Infectious Disease True Cost Add Cost of Blocking Natural Cures…</vt:lpstr>
      <vt:lpstr>Water As Source of Conflict</vt:lpstr>
      <vt:lpstr>Ecological Conflicts Today</vt:lpstr>
      <vt:lpstr>Weather &amp; Waste Paving Over the Poor</vt:lpstr>
      <vt:lpstr>Wall Street Screwed Us Good… And the Two-Party Tyranny Protects Them…</vt:lpstr>
      <vt:lpstr>All Elites Are Taking Advantage</vt:lpstr>
      <vt:lpstr>Death Penalty or Guantanamo? Vietnam is sentencing corrupt bankers to death, by firing squad</vt:lpstr>
      <vt:lpstr>Back to Basics</vt:lpstr>
      <vt:lpstr>You Are the Change Your ability to think is our salvation</vt:lpstr>
      <vt:lpstr>Here Is One Analytic Model Holistic Matters – True Cost Matters</vt:lpstr>
      <vt:lpstr>Here is One Outreach Model Knowing who knows is half the answer</vt:lpstr>
      <vt:lpstr>Here is One Technical Model Affordable, Inter-Operable, Scalable</vt:lpstr>
      <vt:lpstr>Here is One Moral Model If you remember just one world, let it be INTEGRITY</vt:lpstr>
      <vt:lpstr>Learn More If You Wish… I stress the value of book reviews by others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RobertSteele</dc:creator>
  <cp:lastModifiedBy>RobertSteele</cp:lastModifiedBy>
  <cp:revision>31</cp:revision>
  <dcterms:created xsi:type="dcterms:W3CDTF">2014-04-10T13:03:31Z</dcterms:created>
  <dcterms:modified xsi:type="dcterms:W3CDTF">2014-04-10T22:29:17Z</dcterms:modified>
</cp:coreProperties>
</file>