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9" d="100"/>
          <a:sy n="89" d="100"/>
        </p:scale>
        <p:origin x="-1258" y="-58"/>
      </p:cViewPr>
      <p:guideLst>
        <p:guide orient="horz" pos="2160"/>
        <p:guide pos="2880"/>
      </p:guideLst>
    </p:cSldViewPr>
  </p:slideViewPr>
  <p:notesTextViewPr>
    <p:cViewPr>
      <p:scale>
        <a:sx n="1" d="1"/>
        <a:sy n="1" d="1"/>
      </p:scale>
      <p:origin x="0" y="206"/>
    </p:cViewPr>
  </p:notesTextViewPr>
  <p:sorterViewPr>
    <p:cViewPr>
      <p:scale>
        <a:sx n="100" d="100"/>
        <a:sy n="100" d="100"/>
      </p:scale>
      <p:origin x="0" y="0"/>
    </p:cViewPr>
  </p:sorterViewPr>
  <p:notesViewPr>
    <p:cSldViewPr>
      <p:cViewPr varScale="1">
        <p:scale>
          <a:sx n="52" d="100"/>
          <a:sy n="52" d="100"/>
        </p:scale>
        <p:origin x="-267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8E688C-D4E6-4365-8780-B6CA6893C36B}" type="datetimeFigureOut">
              <a:rPr lang="en-US" smtClean="0"/>
              <a:t>2014-05-19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E1AE6-97C4-4FED-AA72-E0D50285DA4A}" type="slidenum">
              <a:rPr lang="en-US" smtClean="0"/>
              <a:t>‹#›</a:t>
            </a:fld>
            <a:endParaRPr lang="en-US" dirty="0"/>
          </a:p>
        </p:txBody>
      </p:sp>
    </p:spTree>
    <p:extLst>
      <p:ext uri="{BB962C8B-B14F-4D97-AF65-F5344CB8AC3E}">
        <p14:creationId xmlns:p14="http://schemas.microsoft.com/office/powerpoint/2010/main" val="23297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 am honored to be in your company. I have been marginalized by my own government, which I have tried to help since 1988. Elements of that government stole my international conference and destroyed my business. So I stand before you impoverished but free and hopeful. Leah Lynn Plante, at the time a prisoner of state, represents in my view everything that is good about America the Beautiful. The government  -- and the predatory capitalist octopus it supports – is not us, not the Republic. Our task is to restore public agency , to restore the Constitution, to demand of our government that it demonstrate integrity and be of, by, and for We the People.</a:t>
            </a:r>
            <a:endParaRPr lang="en-US" sz="2000" dirty="0"/>
          </a:p>
        </p:txBody>
      </p:sp>
      <p:sp>
        <p:nvSpPr>
          <p:cNvPr id="4" name="Slide Number Placeholder 3"/>
          <p:cNvSpPr>
            <a:spLocks noGrp="1"/>
          </p:cNvSpPr>
          <p:nvPr>
            <p:ph type="sldNum" sz="quarter" idx="10"/>
          </p:nvPr>
        </p:nvSpPr>
        <p:spPr/>
        <p:txBody>
          <a:bodyPr/>
          <a:lstStyle/>
          <a:p>
            <a:fld id="{309E1AE6-97C4-4FED-AA72-E0D50285DA4A}" type="slidenum">
              <a:rPr lang="en-US" smtClean="0"/>
              <a:t>1</a:t>
            </a:fld>
            <a:endParaRPr lang="en-US" dirty="0"/>
          </a:p>
        </p:txBody>
      </p:sp>
    </p:spTree>
    <p:extLst>
      <p:ext uri="{BB962C8B-B14F-4D97-AF65-F5344CB8AC3E}">
        <p14:creationId xmlns:p14="http://schemas.microsoft.com/office/powerpoint/2010/main" val="485159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 wrote the letter to the White House in 1994 calling for a billion dollar a year investment in cyber-everything, and was ignored. More recently in 2010 I published a commentary on “America’s Cyber-Scam” in </a:t>
            </a:r>
            <a:r>
              <a:rPr lang="en-US" sz="2000" i="1" dirty="0" smtClean="0"/>
              <a:t>Homeland Security Today</a:t>
            </a:r>
            <a:r>
              <a:rPr lang="en-US" sz="2000" dirty="0" smtClean="0"/>
              <a:t>.</a:t>
            </a:r>
          </a:p>
          <a:p>
            <a:endParaRPr lang="en-US" sz="800" dirty="0"/>
          </a:p>
          <a:p>
            <a:r>
              <a:rPr lang="en-US" sz="2000" dirty="0" smtClean="0"/>
              <a:t>Apart from the debility of all governance bodies for cyber-space, we have a real problem in that those making decisions do not know what they need to know. They literally do not understand or care to contemplate the alternative approach to cyber that I show here, created in partnership with Robert Garigue (RIP). We need an Autonomous Internet and we need to do this for ourselves.</a:t>
            </a:r>
            <a:endParaRPr lang="en-US" sz="2000" dirty="0"/>
          </a:p>
        </p:txBody>
      </p:sp>
      <p:sp>
        <p:nvSpPr>
          <p:cNvPr id="4" name="Slide Number Placeholder 3"/>
          <p:cNvSpPr>
            <a:spLocks noGrp="1"/>
          </p:cNvSpPr>
          <p:nvPr>
            <p:ph type="sldNum" sz="quarter" idx="10"/>
          </p:nvPr>
        </p:nvSpPr>
        <p:spPr/>
        <p:txBody>
          <a:bodyPr/>
          <a:lstStyle/>
          <a:p>
            <a:fld id="{309E1AE6-97C4-4FED-AA72-E0D50285DA4A}" type="slidenum">
              <a:rPr lang="en-US" smtClean="0"/>
              <a:t>10</a:t>
            </a:fld>
            <a:endParaRPr lang="en-US" dirty="0"/>
          </a:p>
        </p:txBody>
      </p:sp>
    </p:spTree>
    <p:extLst>
      <p:ext uri="{BB962C8B-B14F-4D97-AF65-F5344CB8AC3E}">
        <p14:creationId xmlns:p14="http://schemas.microsoft.com/office/powerpoint/2010/main" val="64029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As I draw to my conclusion I want to leave you with some pointers to the ideas of others. Quite by accident I have ended up being the top Amazon reviewer for non-fiction, reading in 98 categories.</a:t>
            </a:r>
          </a:p>
          <a:p>
            <a:endParaRPr lang="en-US" sz="800" dirty="0"/>
          </a:p>
          <a:p>
            <a:r>
              <a:rPr lang="en-US" sz="2000" dirty="0" smtClean="0"/>
              <a:t>Here I offer the covers of two of the most important books I have found relevant to our theme, and some of the lists of lists of reviews I have done that are easily found online – a free master’s round table on important topics.</a:t>
            </a:r>
          </a:p>
          <a:p>
            <a:endParaRPr lang="en-US" sz="800" dirty="0" smtClean="0"/>
          </a:p>
          <a:p>
            <a:r>
              <a:rPr lang="en-US" sz="2000" dirty="0" smtClean="0"/>
              <a:t>I recommend another of my briefings easily found online, </a:t>
            </a:r>
            <a:r>
              <a:rPr lang="en-US" sz="2000" i="1" dirty="0" smtClean="0"/>
              <a:t>2007 Amazon as Hub of World Brain</a:t>
            </a:r>
            <a:r>
              <a:rPr lang="en-US" sz="2000" dirty="0" smtClean="0"/>
              <a:t>, it also comes in movie form, also free online.</a:t>
            </a:r>
            <a:endParaRPr lang="en-US" sz="2000" dirty="0"/>
          </a:p>
        </p:txBody>
      </p:sp>
      <p:sp>
        <p:nvSpPr>
          <p:cNvPr id="4" name="Slide Number Placeholder 3"/>
          <p:cNvSpPr>
            <a:spLocks noGrp="1"/>
          </p:cNvSpPr>
          <p:nvPr>
            <p:ph type="sldNum" sz="quarter" idx="10"/>
          </p:nvPr>
        </p:nvSpPr>
        <p:spPr/>
        <p:txBody>
          <a:bodyPr/>
          <a:lstStyle/>
          <a:p>
            <a:fld id="{309E1AE6-97C4-4FED-AA72-E0D50285DA4A}" type="slidenum">
              <a:rPr lang="en-US" smtClean="0"/>
              <a:t>11</a:t>
            </a:fld>
            <a:endParaRPr lang="en-US" dirty="0"/>
          </a:p>
        </p:txBody>
      </p:sp>
    </p:spTree>
    <p:extLst>
      <p:ext uri="{BB962C8B-B14F-4D97-AF65-F5344CB8AC3E}">
        <p14:creationId xmlns:p14="http://schemas.microsoft.com/office/powerpoint/2010/main" val="53185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After a lifetime of thinking about this – but hopefully with another 20 years of public service ahead of me, this is what I have </a:t>
            </a:r>
            <a:r>
              <a:rPr lang="en-US" sz="2000" dirty="0" smtClean="0"/>
              <a:t>conceived.</a:t>
            </a:r>
            <a:endParaRPr lang="en-US" sz="2000" dirty="0" smtClean="0"/>
          </a:p>
          <a:p>
            <a:endParaRPr lang="en-US" sz="800" dirty="0"/>
          </a:p>
          <a:p>
            <a:r>
              <a:rPr lang="en-US" sz="2000" dirty="0" smtClean="0"/>
              <a:t>Education, Intelligence, and Research must be managed as a whole. </a:t>
            </a:r>
          </a:p>
          <a:p>
            <a:endParaRPr lang="en-US" sz="800" dirty="0"/>
          </a:p>
          <a:p>
            <a:r>
              <a:rPr lang="en-US" sz="2000" dirty="0" smtClean="0"/>
              <a:t>Governance must be hybrid in nature.</a:t>
            </a:r>
          </a:p>
          <a:p>
            <a:endParaRPr lang="en-US" sz="800" dirty="0"/>
          </a:p>
          <a:p>
            <a:r>
              <a:rPr lang="en-US" sz="2000" dirty="0" smtClean="0"/>
              <a:t>We must achieve whole systems understanding and analytics replete with true cost economics.</a:t>
            </a:r>
          </a:p>
          <a:p>
            <a:endParaRPr lang="en-US" sz="800" dirty="0"/>
          </a:p>
          <a:p>
            <a:r>
              <a:rPr lang="en-US" sz="2000" dirty="0" smtClean="0"/>
              <a:t>We must all be engaged informed citizens</a:t>
            </a:r>
            <a:r>
              <a:rPr lang="en-US" sz="2000" dirty="0" smtClean="0"/>
              <a:t>.</a:t>
            </a:r>
          </a:p>
          <a:p>
            <a:endParaRPr lang="en-US" sz="800" dirty="0"/>
          </a:p>
          <a:p>
            <a:r>
              <a:rPr lang="en-US" sz="2000" dirty="0" smtClean="0"/>
              <a:t>Peer to Peer, Whole Earth, Open Source Everything – this all adds up to INTEGRITY.</a:t>
            </a:r>
            <a:endParaRPr lang="en-US" sz="2000" dirty="0"/>
          </a:p>
        </p:txBody>
      </p:sp>
      <p:sp>
        <p:nvSpPr>
          <p:cNvPr id="4" name="Slide Number Placeholder 3"/>
          <p:cNvSpPr>
            <a:spLocks noGrp="1"/>
          </p:cNvSpPr>
          <p:nvPr>
            <p:ph type="sldNum" sz="quarter" idx="10"/>
          </p:nvPr>
        </p:nvSpPr>
        <p:spPr/>
        <p:txBody>
          <a:bodyPr/>
          <a:lstStyle/>
          <a:p>
            <a:fld id="{309E1AE6-97C4-4FED-AA72-E0D50285DA4A}" type="slidenum">
              <a:rPr lang="en-US" smtClean="0"/>
              <a:t>12</a:t>
            </a:fld>
            <a:endParaRPr lang="en-US" dirty="0"/>
          </a:p>
        </p:txBody>
      </p:sp>
    </p:spTree>
    <p:extLst>
      <p:ext uri="{BB962C8B-B14F-4D97-AF65-F5344CB8AC3E}">
        <p14:creationId xmlns:p14="http://schemas.microsoft.com/office/powerpoint/2010/main" val="307189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is how I would build it, if I could find a single great university, ideally in NYC, willing to listen and commit to raising $100 million against this needed capability.</a:t>
            </a:r>
          </a:p>
          <a:p>
            <a:endParaRPr lang="en-US" sz="800" dirty="0"/>
          </a:p>
          <a:p>
            <a:r>
              <a:rPr lang="en-US" sz="2000" dirty="0" smtClean="0"/>
              <a:t>There is PLENTY OF MONEY with which to create this, and it becomes self-sustaining fairly quickly as corporations and governments discover that the only sustainable profit is that profit that is based on truth, transparency, and trust.</a:t>
            </a:r>
          </a:p>
          <a:p>
            <a:endParaRPr lang="en-US" sz="800" dirty="0"/>
          </a:p>
          <a:p>
            <a:r>
              <a:rPr lang="en-US" sz="2000" dirty="0" smtClean="0"/>
              <a:t>Apart from this private sector initiative I also believe that we must demand that our government fund the Open Source Agency that I champion.</a:t>
            </a:r>
            <a:endParaRPr lang="en-US" sz="2000" dirty="0"/>
          </a:p>
        </p:txBody>
      </p:sp>
      <p:sp>
        <p:nvSpPr>
          <p:cNvPr id="4" name="Slide Number Placeholder 3"/>
          <p:cNvSpPr>
            <a:spLocks noGrp="1"/>
          </p:cNvSpPr>
          <p:nvPr>
            <p:ph type="sldNum" sz="quarter" idx="10"/>
          </p:nvPr>
        </p:nvSpPr>
        <p:spPr/>
        <p:txBody>
          <a:bodyPr/>
          <a:lstStyle/>
          <a:p>
            <a:fld id="{309E1AE6-97C4-4FED-AA72-E0D50285DA4A}" type="slidenum">
              <a:rPr lang="en-US" smtClean="0"/>
              <a:t>13</a:t>
            </a:fld>
            <a:endParaRPr lang="en-US" dirty="0"/>
          </a:p>
        </p:txBody>
      </p:sp>
    </p:spTree>
    <p:extLst>
      <p:ext uri="{BB962C8B-B14F-4D97-AF65-F5344CB8AC3E}">
        <p14:creationId xmlns:p14="http://schemas.microsoft.com/office/powerpoint/2010/main" val="2913734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My honorable colleagues succeeded in getting an Open Source Agency on to pages 23 and 413 of the 9/11 Commission Report. OMB has twice approved an Open Source Agency at $125M IOC toward $2B FOC – even in these constrained times – provided a Cabinet Secretary or the White House ask for it.</a:t>
            </a:r>
          </a:p>
          <a:p>
            <a:endParaRPr lang="en-US" sz="800" dirty="0"/>
          </a:p>
          <a:p>
            <a:r>
              <a:rPr lang="en-US" sz="2000" dirty="0" smtClean="0"/>
              <a:t>At a national level I have been blocked by CIA as I have repeatedly tried to get a briefing to Hillary Clinton, John Kerry, Chuck Hagel, and others.</a:t>
            </a:r>
          </a:p>
          <a:p>
            <a:endParaRPr lang="en-US" sz="800" dirty="0" smtClean="0"/>
          </a:p>
          <a:p>
            <a:r>
              <a:rPr lang="en-US" sz="2000" dirty="0" smtClean="0"/>
              <a:t>I have posted for all of you and others a complete copy of my 1 May correspondence to Vice President Joe Biden. </a:t>
            </a:r>
            <a:r>
              <a:rPr lang="en-US" sz="2000" dirty="0" smtClean="0"/>
              <a:t>Whether he saw it or not, I commend it to you for public study and action.</a:t>
            </a:r>
            <a:endParaRPr lang="en-US" sz="2000" dirty="0" smtClean="0"/>
          </a:p>
        </p:txBody>
      </p:sp>
      <p:sp>
        <p:nvSpPr>
          <p:cNvPr id="4" name="Slide Number Placeholder 3"/>
          <p:cNvSpPr>
            <a:spLocks noGrp="1"/>
          </p:cNvSpPr>
          <p:nvPr>
            <p:ph type="sldNum" sz="quarter" idx="10"/>
          </p:nvPr>
        </p:nvSpPr>
        <p:spPr/>
        <p:txBody>
          <a:bodyPr/>
          <a:lstStyle/>
          <a:p>
            <a:fld id="{309E1AE6-97C4-4FED-AA72-E0D50285DA4A}" type="slidenum">
              <a:rPr lang="en-US" smtClean="0"/>
              <a:t>14</a:t>
            </a:fld>
            <a:endParaRPr lang="en-US" dirty="0"/>
          </a:p>
        </p:txBody>
      </p:sp>
    </p:spTree>
    <p:extLst>
      <p:ext uri="{BB962C8B-B14F-4D97-AF65-F5344CB8AC3E}">
        <p14:creationId xmlns:p14="http://schemas.microsoft.com/office/powerpoint/2010/main" val="3089113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smtClean="0"/>
              <a:t>Lastly, I </a:t>
            </a:r>
            <a:r>
              <a:rPr lang="en-US" sz="2000" dirty="0" smtClean="0"/>
              <a:t>happen to be a fan of the United Nations.  What the UN lacks is a United Nations Open-Source Decision-Support Information Network (UNODIN).</a:t>
            </a:r>
          </a:p>
          <a:p>
            <a:endParaRPr lang="en-US" sz="800" dirty="0"/>
          </a:p>
          <a:p>
            <a:r>
              <a:rPr lang="en-US" sz="2000" dirty="0" smtClean="0"/>
              <a:t>If I had Presidential or Congressional support, the Open Source Agency (OSA) budget would easily fund the creation of a UN Assistant Secretary General position and inspire and perhaps subsidize the other pieces shown here.</a:t>
            </a:r>
          </a:p>
          <a:p>
            <a:endParaRPr lang="en-US" sz="800" dirty="0"/>
          </a:p>
          <a:p>
            <a:r>
              <a:rPr lang="en-US" sz="2000" dirty="0" smtClean="0"/>
              <a:t>The bottom line is simple: decisions of global import today are made on the basis of who pays to be heard, not on the basis of ethical evidence-based decision-support. Open Source Everything </a:t>
            </a:r>
            <a:r>
              <a:rPr lang="en-US" sz="2000" dirty="0"/>
              <a:t> </a:t>
            </a:r>
            <a:r>
              <a:rPr lang="en-US" sz="2000" dirty="0" smtClean="0"/>
              <a:t>is an enabler of this righteous objective.  </a:t>
            </a:r>
            <a:r>
              <a:rPr lang="en-US" sz="2000" dirty="0"/>
              <a:t> </a:t>
            </a:r>
            <a:r>
              <a:rPr lang="en-US" sz="2000" dirty="0" smtClean="0"/>
              <a:t>- o -</a:t>
            </a:r>
            <a:endParaRPr lang="en-US" sz="2000" dirty="0"/>
          </a:p>
        </p:txBody>
      </p:sp>
      <p:sp>
        <p:nvSpPr>
          <p:cNvPr id="4" name="Slide Number Placeholder 3"/>
          <p:cNvSpPr>
            <a:spLocks noGrp="1"/>
          </p:cNvSpPr>
          <p:nvPr>
            <p:ph type="sldNum" sz="quarter" idx="10"/>
          </p:nvPr>
        </p:nvSpPr>
        <p:spPr/>
        <p:txBody>
          <a:bodyPr/>
          <a:lstStyle/>
          <a:p>
            <a:fld id="{309E1AE6-97C4-4FED-AA72-E0D50285DA4A}" type="slidenum">
              <a:rPr lang="en-US" smtClean="0"/>
              <a:t>15</a:t>
            </a:fld>
            <a:endParaRPr lang="en-US" dirty="0"/>
          </a:p>
        </p:txBody>
      </p:sp>
    </p:spTree>
    <p:extLst>
      <p:ext uri="{BB962C8B-B14F-4D97-AF65-F5344CB8AC3E}">
        <p14:creationId xmlns:p14="http://schemas.microsoft.com/office/powerpoint/2010/main" val="263749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Today you are receiving a completely original but very short version of my vision for creating a prosperous world at peace through open source everything.</a:t>
            </a:r>
          </a:p>
          <a:p>
            <a:endParaRPr lang="en-US" sz="800" dirty="0"/>
          </a:p>
          <a:p>
            <a:r>
              <a:rPr lang="en-US" sz="2000" dirty="0" smtClean="0"/>
              <a:t>The first and long version of the briefing was presented at Gnomedex in Seattle in 2007.</a:t>
            </a:r>
          </a:p>
          <a:p>
            <a:endParaRPr lang="en-US" sz="800" dirty="0" smtClean="0"/>
          </a:p>
          <a:p>
            <a:r>
              <a:rPr lang="en-US" sz="2000" dirty="0" smtClean="0"/>
              <a:t>The Manifesto chapter and excerpts from the book are free online. I regret that this is the only one of my nine books that is not free online, this was a compromise I made to get it into bookstores.</a:t>
            </a:r>
          </a:p>
          <a:p>
            <a:endParaRPr lang="en-US" sz="800" dirty="0"/>
          </a:p>
          <a:p>
            <a:r>
              <a:rPr lang="en-US" sz="2000" dirty="0" smtClean="0"/>
              <a:t>This briefing  and all the free stuff on this theme is at the tiny url shown, OSE-2014.</a:t>
            </a:r>
            <a:endParaRPr lang="en-US" sz="2000" dirty="0"/>
          </a:p>
        </p:txBody>
      </p:sp>
      <p:sp>
        <p:nvSpPr>
          <p:cNvPr id="4" name="Slide Number Placeholder 3"/>
          <p:cNvSpPr>
            <a:spLocks noGrp="1"/>
          </p:cNvSpPr>
          <p:nvPr>
            <p:ph type="sldNum" sz="quarter" idx="10"/>
          </p:nvPr>
        </p:nvSpPr>
        <p:spPr/>
        <p:txBody>
          <a:bodyPr/>
          <a:lstStyle/>
          <a:p>
            <a:fld id="{309E1AE6-97C4-4FED-AA72-E0D50285DA4A}" type="slidenum">
              <a:rPr lang="en-US" smtClean="0"/>
              <a:t>2</a:t>
            </a:fld>
            <a:endParaRPr lang="en-US" dirty="0"/>
          </a:p>
        </p:txBody>
      </p:sp>
    </p:spTree>
    <p:extLst>
      <p:ext uri="{BB962C8B-B14F-4D97-AF65-F5344CB8AC3E}">
        <p14:creationId xmlns:p14="http://schemas.microsoft.com/office/powerpoint/2010/main" val="353682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 want to start with a brief overview of where we are in human history, touch briefly on the preconditions of revolution, most of which exist in the USA today, and then conclude with “What Is To Be Done.”</a:t>
            </a:r>
          </a:p>
          <a:p>
            <a:endParaRPr lang="en-US" sz="800" dirty="0"/>
          </a:p>
          <a:p>
            <a:r>
              <a:rPr lang="en-US" sz="2000" dirty="0" smtClean="0"/>
              <a:t>Here are the key negative trends. All five of these trends can be attributed to corruption and the loss of public integrity and public agency. The 1% are sucking the life out of the planet and blocking all attempts to escape from their matrix of control, greed, genocide, and other atrocities.</a:t>
            </a:r>
            <a:endParaRPr lang="en-US" sz="2000" dirty="0"/>
          </a:p>
        </p:txBody>
      </p:sp>
      <p:sp>
        <p:nvSpPr>
          <p:cNvPr id="4" name="Slide Number Placeholder 3"/>
          <p:cNvSpPr>
            <a:spLocks noGrp="1"/>
          </p:cNvSpPr>
          <p:nvPr>
            <p:ph type="sldNum" sz="quarter" idx="10"/>
          </p:nvPr>
        </p:nvSpPr>
        <p:spPr/>
        <p:txBody>
          <a:bodyPr/>
          <a:lstStyle/>
          <a:p>
            <a:fld id="{309E1AE6-97C4-4FED-AA72-E0D50285DA4A}" type="slidenum">
              <a:rPr lang="en-US" smtClean="0"/>
              <a:t>3</a:t>
            </a:fld>
            <a:endParaRPr lang="en-US" dirty="0"/>
          </a:p>
        </p:txBody>
      </p:sp>
    </p:spTree>
    <p:extLst>
      <p:ext uri="{BB962C8B-B14F-4D97-AF65-F5344CB8AC3E}">
        <p14:creationId xmlns:p14="http://schemas.microsoft.com/office/powerpoint/2010/main" val="159385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There is good news. The best news is that there are not enough guns on the planet to repress  the public, something Howard Zinn, Vaclav Havel, and others have understood. </a:t>
            </a:r>
            <a:r>
              <a:rPr lang="en-US" sz="2000" u="sng" dirty="0" smtClean="0"/>
              <a:t>We are not listening</a:t>
            </a:r>
            <a:r>
              <a:rPr lang="en-US" sz="2000" dirty="0" smtClean="0"/>
              <a:t>.</a:t>
            </a:r>
          </a:p>
          <a:p>
            <a:endParaRPr lang="en-US" sz="800" dirty="0"/>
          </a:p>
          <a:p>
            <a:r>
              <a:rPr lang="en-US" sz="2000" dirty="0" smtClean="0"/>
              <a:t>It is within our power to shut down the stock market, end all foreign currency transactions, end all income and sales taxes, end government borrowing, end government war-mongering, end government abuses against the public interest.</a:t>
            </a:r>
          </a:p>
          <a:p>
            <a:endParaRPr lang="en-US" sz="800" dirty="0"/>
          </a:p>
          <a:p>
            <a:r>
              <a:rPr lang="en-US" sz="2000" u="sng" dirty="0" smtClean="0"/>
              <a:t>We have the power </a:t>
            </a:r>
            <a:r>
              <a:rPr lang="en-US" sz="2000" dirty="0" smtClean="0"/>
              <a:t>– we are simply not using that power nor conceptualizing good and achievable ends. Had Occupy listened  to me in 2011, we would have achieved electoral reform by now.</a:t>
            </a:r>
            <a:endParaRPr lang="en-US" sz="2000" dirty="0"/>
          </a:p>
        </p:txBody>
      </p:sp>
      <p:sp>
        <p:nvSpPr>
          <p:cNvPr id="4" name="Slide Number Placeholder 3"/>
          <p:cNvSpPr>
            <a:spLocks noGrp="1"/>
          </p:cNvSpPr>
          <p:nvPr>
            <p:ph type="sldNum" sz="quarter" idx="10"/>
          </p:nvPr>
        </p:nvSpPr>
        <p:spPr/>
        <p:txBody>
          <a:bodyPr/>
          <a:lstStyle/>
          <a:p>
            <a:fld id="{309E1AE6-97C4-4FED-AA72-E0D50285DA4A}" type="slidenum">
              <a:rPr lang="en-US" smtClean="0"/>
              <a:t>4</a:t>
            </a:fld>
            <a:endParaRPr lang="en-US" dirty="0"/>
          </a:p>
        </p:txBody>
      </p:sp>
    </p:spTree>
    <p:extLst>
      <p:ext uri="{BB962C8B-B14F-4D97-AF65-F5344CB8AC3E}">
        <p14:creationId xmlns:p14="http://schemas.microsoft.com/office/powerpoint/2010/main" val="114212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is the simplified model showing the key ingredients in revolution.</a:t>
            </a:r>
          </a:p>
          <a:p>
            <a:endParaRPr lang="en-US" sz="2000" dirty="0"/>
          </a:p>
          <a:p>
            <a:r>
              <a:rPr lang="en-US" sz="2000" dirty="0" smtClean="0"/>
              <a:t>Most critical is leaders that betray the public trust and legalize crime while undertaking elective wars that are about enriching the 1% rather than protecting the public interest.</a:t>
            </a:r>
          </a:p>
          <a:p>
            <a:endParaRPr lang="en-US" sz="2000" dirty="0"/>
          </a:p>
          <a:p>
            <a:r>
              <a:rPr lang="en-US" sz="2000" dirty="0" smtClean="0"/>
              <a:t>Across all mission areas today, from agriculture and the economy to education,  energy, family, health, and water, among others, the US Government is in constant betrayal of the public trust.</a:t>
            </a:r>
            <a:endParaRPr lang="en-US" sz="2000" dirty="0"/>
          </a:p>
        </p:txBody>
      </p:sp>
      <p:sp>
        <p:nvSpPr>
          <p:cNvPr id="4" name="Slide Number Placeholder 3"/>
          <p:cNvSpPr>
            <a:spLocks noGrp="1"/>
          </p:cNvSpPr>
          <p:nvPr>
            <p:ph type="sldNum" sz="quarter" idx="10"/>
          </p:nvPr>
        </p:nvSpPr>
        <p:spPr/>
        <p:txBody>
          <a:bodyPr/>
          <a:lstStyle/>
          <a:p>
            <a:fld id="{309E1AE6-97C4-4FED-AA72-E0D50285DA4A}" type="slidenum">
              <a:rPr lang="en-US" smtClean="0"/>
              <a:t>5</a:t>
            </a:fld>
            <a:endParaRPr lang="en-US" dirty="0"/>
          </a:p>
        </p:txBody>
      </p:sp>
    </p:spTree>
    <p:extLst>
      <p:ext uri="{BB962C8B-B14F-4D97-AF65-F5344CB8AC3E}">
        <p14:creationId xmlns:p14="http://schemas.microsoft.com/office/powerpoint/2010/main" val="334032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Here is the complicated version. My 1976 thesis on preconditions of revolution could do with updating, but the essentials are all here across the various domains – political-legal, socio-economic, idio-cultural, techno-demographic, natural-geographic.</a:t>
            </a:r>
          </a:p>
          <a:p>
            <a:endParaRPr lang="en-US" sz="800" dirty="0"/>
          </a:p>
          <a:p>
            <a:r>
              <a:rPr lang="en-US" sz="2000" dirty="0" smtClean="0"/>
              <a:t>At the highest level of thinking, it boils down to a loss of government legitimacy, and a majority of the public being unemployed, abused, and increasingly desperate. </a:t>
            </a:r>
            <a:r>
              <a:rPr lang="en-US" sz="2000" u="sng" dirty="0" smtClean="0"/>
              <a:t>We are out of balance</a:t>
            </a:r>
            <a:r>
              <a:rPr lang="en-US" sz="2000" dirty="0" smtClean="0"/>
              <a:t>.</a:t>
            </a:r>
          </a:p>
        </p:txBody>
      </p:sp>
      <p:sp>
        <p:nvSpPr>
          <p:cNvPr id="4" name="Slide Number Placeholder 3"/>
          <p:cNvSpPr>
            <a:spLocks noGrp="1"/>
          </p:cNvSpPr>
          <p:nvPr>
            <p:ph type="sldNum" sz="quarter" idx="10"/>
          </p:nvPr>
        </p:nvSpPr>
        <p:spPr/>
        <p:txBody>
          <a:bodyPr/>
          <a:lstStyle/>
          <a:p>
            <a:fld id="{309E1AE6-97C4-4FED-AA72-E0D50285DA4A}" type="slidenum">
              <a:rPr lang="en-US" smtClean="0"/>
              <a:t>6</a:t>
            </a:fld>
            <a:endParaRPr lang="en-US" dirty="0"/>
          </a:p>
        </p:txBody>
      </p:sp>
    </p:spTree>
    <p:extLst>
      <p:ext uri="{BB962C8B-B14F-4D97-AF65-F5344CB8AC3E}">
        <p14:creationId xmlns:p14="http://schemas.microsoft.com/office/powerpoint/2010/main" val="367774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What is to be done? As briefly as possible, with the intent of leaving half the time for questions, I see four huge positives that are within our grasp.</a:t>
            </a:r>
          </a:p>
          <a:p>
            <a:endParaRPr lang="en-US" sz="800" dirty="0" smtClean="0"/>
          </a:p>
          <a:p>
            <a:r>
              <a:rPr lang="en-US" sz="2000" dirty="0" smtClean="0"/>
              <a:t>First is the indigenous or native American concept of bottom up consensus leadership that takes the long view based on ethical evidence-based decision </a:t>
            </a:r>
            <a:r>
              <a:rPr lang="en-US" sz="2000" dirty="0" smtClean="0"/>
              <a:t>support:  </a:t>
            </a:r>
            <a:r>
              <a:rPr lang="en-US" sz="2000" u="sng" dirty="0" smtClean="0"/>
              <a:t>open source leadership</a:t>
            </a:r>
            <a:r>
              <a:rPr lang="en-US" sz="2000" dirty="0" smtClean="0"/>
              <a:t>.</a:t>
            </a:r>
          </a:p>
          <a:p>
            <a:endParaRPr lang="en-US" sz="800" dirty="0"/>
          </a:p>
          <a:p>
            <a:r>
              <a:rPr lang="en-US" sz="2000" dirty="0" smtClean="0"/>
              <a:t>The other three slides show the eight tribes of information that do not share information now; a concept for creating mostly public intelligence from my colleague Jan Herring; and a strategy for creating a prosperous world at peace.</a:t>
            </a:r>
            <a:endParaRPr lang="en-US" sz="2000" dirty="0"/>
          </a:p>
        </p:txBody>
      </p:sp>
      <p:sp>
        <p:nvSpPr>
          <p:cNvPr id="4" name="Slide Number Placeholder 3"/>
          <p:cNvSpPr>
            <a:spLocks noGrp="1"/>
          </p:cNvSpPr>
          <p:nvPr>
            <p:ph type="sldNum" sz="quarter" idx="10"/>
          </p:nvPr>
        </p:nvSpPr>
        <p:spPr/>
        <p:txBody>
          <a:bodyPr/>
          <a:lstStyle/>
          <a:p>
            <a:fld id="{309E1AE6-97C4-4FED-AA72-E0D50285DA4A}" type="slidenum">
              <a:rPr lang="en-US" smtClean="0"/>
              <a:t>7</a:t>
            </a:fld>
            <a:endParaRPr lang="en-US" dirty="0"/>
          </a:p>
        </p:txBody>
      </p:sp>
    </p:spTree>
    <p:extLst>
      <p:ext uri="{BB962C8B-B14F-4D97-AF65-F5344CB8AC3E}">
        <p14:creationId xmlns:p14="http://schemas.microsoft.com/office/powerpoint/2010/main" val="1162236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 relation to this event and its theme, the future of information, this is my most important slide.</a:t>
            </a:r>
          </a:p>
          <a:p>
            <a:endParaRPr lang="en-US" sz="800" dirty="0"/>
          </a:p>
          <a:p>
            <a:r>
              <a:rPr lang="en-US" sz="2000" dirty="0" smtClean="0"/>
              <a:t>Open Source cannot be effective unless we embrace it and go “all in” across all the opens. Open Data without Open Software and Open Hardware is not real. Open Government is fiction unless we also have Open Intelligence and Open Access. Open Networks cannot be effective without Open Cloud and Open Spectrum.</a:t>
            </a:r>
          </a:p>
          <a:p>
            <a:endParaRPr lang="en-US" sz="800" dirty="0"/>
          </a:p>
          <a:p>
            <a:r>
              <a:rPr lang="en-US" sz="2000" dirty="0" smtClean="0"/>
              <a:t>The cyber-commons is the foundation for humanity’s future, and cannot be enclosed and </a:t>
            </a:r>
            <a:r>
              <a:rPr lang="en-US" sz="2000" dirty="0" smtClean="0"/>
              <a:t>destroyed – as </a:t>
            </a:r>
            <a:r>
              <a:rPr lang="en-US" sz="2000" dirty="0" smtClean="0"/>
              <a:t>the earth has </a:t>
            </a:r>
            <a:r>
              <a:rPr lang="en-US" sz="2000" dirty="0" smtClean="0"/>
              <a:t>been – by </a:t>
            </a:r>
            <a:r>
              <a:rPr lang="en-US" sz="2000" dirty="0" smtClean="0"/>
              <a:t>corrupt governments and their predatory capitalist owners.</a:t>
            </a:r>
            <a:endParaRPr lang="en-US" sz="2000" dirty="0"/>
          </a:p>
        </p:txBody>
      </p:sp>
      <p:sp>
        <p:nvSpPr>
          <p:cNvPr id="4" name="Slide Number Placeholder 3"/>
          <p:cNvSpPr>
            <a:spLocks noGrp="1"/>
          </p:cNvSpPr>
          <p:nvPr>
            <p:ph type="sldNum" sz="quarter" idx="10"/>
          </p:nvPr>
        </p:nvSpPr>
        <p:spPr/>
        <p:txBody>
          <a:bodyPr/>
          <a:lstStyle/>
          <a:p>
            <a:fld id="{309E1AE6-97C4-4FED-AA72-E0D50285DA4A}" type="slidenum">
              <a:rPr lang="en-US" smtClean="0"/>
              <a:t>8</a:t>
            </a:fld>
            <a:endParaRPr lang="en-US" dirty="0"/>
          </a:p>
        </p:txBody>
      </p:sp>
    </p:spTree>
    <p:extLst>
      <p:ext uri="{BB962C8B-B14F-4D97-AF65-F5344CB8AC3E}">
        <p14:creationId xmlns:p14="http://schemas.microsoft.com/office/powerpoint/2010/main" val="148248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Back in the day when I had money, I channeled my surplus funds into creating Earth Intelligence Network, an accredited but now unfunded 501c3. I led 23 others in creating this concept for getting a grip on public information to create public intelligence in the public interest.</a:t>
            </a:r>
          </a:p>
          <a:p>
            <a:endParaRPr lang="en-US" sz="800" dirty="0"/>
          </a:p>
          <a:p>
            <a:r>
              <a:rPr lang="en-US" sz="2000" dirty="0" smtClean="0"/>
              <a:t>Medard Gabel, co-creator with Buckminster Fuller of the analog World Game, was our architect for the GlobalGame. A digital global game would represent the true cost of all products and services and behaviors, and deliver to your hand-held </a:t>
            </a:r>
            <a:r>
              <a:rPr lang="en-US" sz="2000" dirty="0" smtClean="0"/>
              <a:t>device a </a:t>
            </a:r>
            <a:r>
              <a:rPr lang="en-US" sz="2000" dirty="0" smtClean="0"/>
              <a:t>red, yellow, or green advisory for every barcode or name you care to consider.</a:t>
            </a:r>
            <a:endParaRPr lang="en-US" sz="2000" dirty="0"/>
          </a:p>
        </p:txBody>
      </p:sp>
      <p:sp>
        <p:nvSpPr>
          <p:cNvPr id="4" name="Slide Number Placeholder 3"/>
          <p:cNvSpPr>
            <a:spLocks noGrp="1"/>
          </p:cNvSpPr>
          <p:nvPr>
            <p:ph type="sldNum" sz="quarter" idx="10"/>
          </p:nvPr>
        </p:nvSpPr>
        <p:spPr/>
        <p:txBody>
          <a:bodyPr/>
          <a:lstStyle/>
          <a:p>
            <a:fld id="{309E1AE6-97C4-4FED-AA72-E0D50285DA4A}" type="slidenum">
              <a:rPr lang="en-US" smtClean="0"/>
              <a:t>9</a:t>
            </a:fld>
            <a:endParaRPr lang="en-US" dirty="0"/>
          </a:p>
        </p:txBody>
      </p:sp>
    </p:spTree>
    <p:extLst>
      <p:ext uri="{BB962C8B-B14F-4D97-AF65-F5344CB8AC3E}">
        <p14:creationId xmlns:p14="http://schemas.microsoft.com/office/powerpoint/2010/main" val="43031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4D4D29-EC84-4A1A-9FE0-05FAB1D53110}" type="datetimeFigureOut">
              <a:rPr lang="en-US" smtClean="0"/>
              <a:t>2014-05-19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CF68C7-400E-40E9-BE02-02A1FB450656}" type="slidenum">
              <a:rPr lang="en-US" smtClean="0"/>
              <a:t>‹#›</a:t>
            </a:fld>
            <a:endParaRPr lang="en-US" dirty="0"/>
          </a:p>
        </p:txBody>
      </p:sp>
    </p:spTree>
    <p:extLst>
      <p:ext uri="{BB962C8B-B14F-4D97-AF65-F5344CB8AC3E}">
        <p14:creationId xmlns:p14="http://schemas.microsoft.com/office/powerpoint/2010/main" val="5854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D4D29-EC84-4A1A-9FE0-05FAB1D53110}" type="datetimeFigureOut">
              <a:rPr lang="en-US" smtClean="0"/>
              <a:t>2014-05-19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CF68C7-400E-40E9-BE02-02A1FB450656}" type="slidenum">
              <a:rPr lang="en-US" smtClean="0"/>
              <a:t>‹#›</a:t>
            </a:fld>
            <a:endParaRPr lang="en-US" dirty="0"/>
          </a:p>
        </p:txBody>
      </p:sp>
    </p:spTree>
    <p:extLst>
      <p:ext uri="{BB962C8B-B14F-4D97-AF65-F5344CB8AC3E}">
        <p14:creationId xmlns:p14="http://schemas.microsoft.com/office/powerpoint/2010/main" val="310061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D4D29-EC84-4A1A-9FE0-05FAB1D53110}" type="datetimeFigureOut">
              <a:rPr lang="en-US" smtClean="0"/>
              <a:t>2014-05-19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CF68C7-400E-40E9-BE02-02A1FB450656}" type="slidenum">
              <a:rPr lang="en-US" smtClean="0"/>
              <a:t>‹#›</a:t>
            </a:fld>
            <a:endParaRPr lang="en-US" dirty="0"/>
          </a:p>
        </p:txBody>
      </p:sp>
    </p:spTree>
    <p:extLst>
      <p:ext uri="{BB962C8B-B14F-4D97-AF65-F5344CB8AC3E}">
        <p14:creationId xmlns:p14="http://schemas.microsoft.com/office/powerpoint/2010/main" val="94050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D4D29-EC84-4A1A-9FE0-05FAB1D53110}" type="datetimeFigureOut">
              <a:rPr lang="en-US" smtClean="0"/>
              <a:t>2014-05-19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CF68C7-400E-40E9-BE02-02A1FB450656}" type="slidenum">
              <a:rPr lang="en-US" smtClean="0"/>
              <a:t>‹#›</a:t>
            </a:fld>
            <a:endParaRPr lang="en-US" dirty="0"/>
          </a:p>
        </p:txBody>
      </p:sp>
    </p:spTree>
    <p:extLst>
      <p:ext uri="{BB962C8B-B14F-4D97-AF65-F5344CB8AC3E}">
        <p14:creationId xmlns:p14="http://schemas.microsoft.com/office/powerpoint/2010/main" val="289506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4D4D29-EC84-4A1A-9FE0-05FAB1D53110}" type="datetimeFigureOut">
              <a:rPr lang="en-US" smtClean="0"/>
              <a:t>2014-05-19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CF68C7-400E-40E9-BE02-02A1FB450656}" type="slidenum">
              <a:rPr lang="en-US" smtClean="0"/>
              <a:t>‹#›</a:t>
            </a:fld>
            <a:endParaRPr lang="en-US" dirty="0"/>
          </a:p>
        </p:txBody>
      </p:sp>
    </p:spTree>
    <p:extLst>
      <p:ext uri="{BB962C8B-B14F-4D97-AF65-F5344CB8AC3E}">
        <p14:creationId xmlns:p14="http://schemas.microsoft.com/office/powerpoint/2010/main" val="123339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4D4D29-EC84-4A1A-9FE0-05FAB1D53110}" type="datetimeFigureOut">
              <a:rPr lang="en-US" smtClean="0"/>
              <a:t>2014-05-19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CF68C7-400E-40E9-BE02-02A1FB450656}" type="slidenum">
              <a:rPr lang="en-US" smtClean="0"/>
              <a:t>‹#›</a:t>
            </a:fld>
            <a:endParaRPr lang="en-US" dirty="0"/>
          </a:p>
        </p:txBody>
      </p:sp>
    </p:spTree>
    <p:extLst>
      <p:ext uri="{BB962C8B-B14F-4D97-AF65-F5344CB8AC3E}">
        <p14:creationId xmlns:p14="http://schemas.microsoft.com/office/powerpoint/2010/main" val="199228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4D4D29-EC84-4A1A-9FE0-05FAB1D53110}" type="datetimeFigureOut">
              <a:rPr lang="en-US" smtClean="0"/>
              <a:t>2014-05-19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CF68C7-400E-40E9-BE02-02A1FB450656}" type="slidenum">
              <a:rPr lang="en-US" smtClean="0"/>
              <a:t>‹#›</a:t>
            </a:fld>
            <a:endParaRPr lang="en-US" dirty="0"/>
          </a:p>
        </p:txBody>
      </p:sp>
    </p:spTree>
    <p:extLst>
      <p:ext uri="{BB962C8B-B14F-4D97-AF65-F5344CB8AC3E}">
        <p14:creationId xmlns:p14="http://schemas.microsoft.com/office/powerpoint/2010/main" val="86525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4D4D29-EC84-4A1A-9FE0-05FAB1D53110}" type="datetimeFigureOut">
              <a:rPr lang="en-US" smtClean="0"/>
              <a:t>2014-05-19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CF68C7-400E-40E9-BE02-02A1FB450656}" type="slidenum">
              <a:rPr lang="en-US" smtClean="0"/>
              <a:t>‹#›</a:t>
            </a:fld>
            <a:endParaRPr lang="en-US" dirty="0"/>
          </a:p>
        </p:txBody>
      </p:sp>
    </p:spTree>
    <p:extLst>
      <p:ext uri="{BB962C8B-B14F-4D97-AF65-F5344CB8AC3E}">
        <p14:creationId xmlns:p14="http://schemas.microsoft.com/office/powerpoint/2010/main" val="280157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D4D29-EC84-4A1A-9FE0-05FAB1D53110}" type="datetimeFigureOut">
              <a:rPr lang="en-US" smtClean="0"/>
              <a:t>2014-05-19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CF68C7-400E-40E9-BE02-02A1FB450656}" type="slidenum">
              <a:rPr lang="en-US" smtClean="0"/>
              <a:t>‹#›</a:t>
            </a:fld>
            <a:endParaRPr lang="en-US" dirty="0"/>
          </a:p>
        </p:txBody>
      </p:sp>
    </p:spTree>
    <p:extLst>
      <p:ext uri="{BB962C8B-B14F-4D97-AF65-F5344CB8AC3E}">
        <p14:creationId xmlns:p14="http://schemas.microsoft.com/office/powerpoint/2010/main" val="390206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D4D29-EC84-4A1A-9FE0-05FAB1D53110}" type="datetimeFigureOut">
              <a:rPr lang="en-US" smtClean="0"/>
              <a:t>2014-05-19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CF68C7-400E-40E9-BE02-02A1FB450656}" type="slidenum">
              <a:rPr lang="en-US" smtClean="0"/>
              <a:t>‹#›</a:t>
            </a:fld>
            <a:endParaRPr lang="en-US" dirty="0"/>
          </a:p>
        </p:txBody>
      </p:sp>
    </p:spTree>
    <p:extLst>
      <p:ext uri="{BB962C8B-B14F-4D97-AF65-F5344CB8AC3E}">
        <p14:creationId xmlns:p14="http://schemas.microsoft.com/office/powerpoint/2010/main" val="308797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D4D29-EC84-4A1A-9FE0-05FAB1D53110}" type="datetimeFigureOut">
              <a:rPr lang="en-US" smtClean="0"/>
              <a:t>2014-05-19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CF68C7-400E-40E9-BE02-02A1FB450656}" type="slidenum">
              <a:rPr lang="en-US" smtClean="0"/>
              <a:t>‹#›</a:t>
            </a:fld>
            <a:endParaRPr lang="en-US" dirty="0"/>
          </a:p>
        </p:txBody>
      </p:sp>
    </p:spTree>
    <p:extLst>
      <p:ext uri="{BB962C8B-B14F-4D97-AF65-F5344CB8AC3E}">
        <p14:creationId xmlns:p14="http://schemas.microsoft.com/office/powerpoint/2010/main" val="383405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D4D29-EC84-4A1A-9FE0-05FAB1D53110}" type="datetimeFigureOut">
              <a:rPr lang="en-US" smtClean="0"/>
              <a:t>2014-05-19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F68C7-400E-40E9-BE02-02A1FB450656}" type="slidenum">
              <a:rPr lang="en-US" smtClean="0"/>
              <a:t>‹#›</a:t>
            </a:fld>
            <a:endParaRPr lang="en-US" dirty="0"/>
          </a:p>
        </p:txBody>
      </p:sp>
    </p:spTree>
    <p:extLst>
      <p:ext uri="{BB962C8B-B14F-4D97-AF65-F5344CB8AC3E}">
        <p14:creationId xmlns:p14="http://schemas.microsoft.com/office/powerpoint/2010/main" val="3355074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phibetaiota.net/2014/02/worth-a-look-recent-books-on-true-cost-economics/" TargetMode="External"/><Relationship Id="rId13" Type="http://schemas.openxmlformats.org/officeDocument/2006/relationships/hyperlink" Target="http://www.phibetaiota.net/2011/08/worth-a-look-book-reviews-on-intelligence-lack-of/" TargetMode="External"/><Relationship Id="rId3" Type="http://schemas.openxmlformats.org/officeDocument/2006/relationships/image" Target="../media/image20.png"/><Relationship Id="rId7" Type="http://schemas.openxmlformats.org/officeDocument/2006/relationships/hyperlink" Target="http://www.phibetaiota.net/2014/02/worth-a-look-recent-books-on-12-major-political-players/" TargetMode="External"/><Relationship Id="rId12" Type="http://schemas.openxmlformats.org/officeDocument/2006/relationships/hyperlink" Target="http://www.phibetaiota.net/2013/03/worth-a-look-911-books-dvds-online-videos-and-other/" TargetMode="External"/><Relationship Id="rId17" Type="http://schemas.openxmlformats.org/officeDocument/2006/relationships/hyperlink" Target="http://www.phibetaiota.net/" TargetMode="External"/><Relationship Id="rId2" Type="http://schemas.openxmlformats.org/officeDocument/2006/relationships/notesSlide" Target="../notesSlides/notesSlide11.xml"/><Relationship Id="rId16" Type="http://schemas.openxmlformats.org/officeDocument/2006/relationships/hyperlink" Target="http://www.phibetaiota.net/2014/03/worth-a-look-book-reviews-on-religion-the-politics-of-religion/" TargetMode="External"/><Relationship Id="rId1" Type="http://schemas.openxmlformats.org/officeDocument/2006/relationships/slideLayout" Target="../slideLayouts/slideLayout2.xml"/><Relationship Id="rId6" Type="http://schemas.openxmlformats.org/officeDocument/2006/relationships/hyperlink" Target="http://www.phibetaiota.net/2014/02/worth-a-look-recent-books-on-12-core-policies/" TargetMode="External"/><Relationship Id="rId11" Type="http://schemas.openxmlformats.org/officeDocument/2006/relationships/hyperlink" Target="http://www.phibetaiota.net/2010/07/worth-a-look-book-review-lists-negative/" TargetMode="External"/><Relationship Id="rId5" Type="http://schemas.openxmlformats.org/officeDocument/2006/relationships/hyperlink" Target="http://www.phibetaiota.net/2014/02/worth-a-look-recent-books-on-10-high-level-threats/" TargetMode="External"/><Relationship Id="rId15" Type="http://schemas.openxmlformats.org/officeDocument/2006/relationships/hyperlink" Target="http://www.phibetaiota.net/2013/03/worth-a-look-book-reviews-on-democracy-lost-third-party-politics-popular-movements-intelligent-governance-citizen-centered-reading-and-pap-from-the-past/" TargetMode="External"/><Relationship Id="rId10" Type="http://schemas.openxmlformats.org/officeDocument/2006/relationships/hyperlink" Target="http://www.phibetaiota.net/2010/07/worth-a-look-re-mixed-book-review-lists/" TargetMode="External"/><Relationship Id="rId4" Type="http://schemas.openxmlformats.org/officeDocument/2006/relationships/image" Target="../media/image21.jpg"/><Relationship Id="rId9" Type="http://schemas.openxmlformats.org/officeDocument/2006/relationships/hyperlink" Target="http://www.phibetaiota.net/2014/02/worth-a-look-recent-books-on-all-the-opens/" TargetMode="External"/><Relationship Id="rId14" Type="http://schemas.openxmlformats.org/officeDocument/2006/relationships/hyperlink" Target="http://www.phibetaiota.net/2008/07/worth-a-look-book-reviews-on-corrup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tinyurl.com/OSE-2014"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1" y="3581400"/>
            <a:ext cx="45720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572001" y="4349097"/>
            <a:ext cx="4571999" cy="250890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78" y="4343400"/>
            <a:ext cx="2514600" cy="2514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14" y="34556"/>
            <a:ext cx="3987186" cy="400404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1" y="0"/>
            <a:ext cx="4571999" cy="3657600"/>
          </a:xfrm>
          <a:prstGeom prst="rect">
            <a:avLst/>
          </a:prstGeom>
        </p:spPr>
      </p:pic>
      <p:sp>
        <p:nvSpPr>
          <p:cNvPr id="6" name="TextBox 5"/>
          <p:cNvSpPr txBox="1"/>
          <p:nvPr/>
        </p:nvSpPr>
        <p:spPr>
          <a:xfrm>
            <a:off x="4951699" y="3659682"/>
            <a:ext cx="3812602" cy="378918"/>
          </a:xfrm>
          <a:prstGeom prst="rect">
            <a:avLst/>
          </a:prstGeom>
          <a:noFill/>
        </p:spPr>
        <p:txBody>
          <a:bodyPr wrap="square" rtlCol="0">
            <a:spAutoFit/>
          </a:bodyPr>
          <a:lstStyle/>
          <a:p>
            <a:pPr algn="ctr"/>
            <a:r>
              <a:rPr lang="en-US" b="1" dirty="0" smtClean="0">
                <a:solidFill>
                  <a:srgbClr val="FFFF00"/>
                </a:solidFill>
              </a:rPr>
              <a:t>Leah Lynn Plante – Prisoner of State</a:t>
            </a:r>
            <a:endParaRPr lang="en-US" b="1" dirty="0">
              <a:solidFill>
                <a:srgbClr val="FFFF00"/>
              </a:solidFill>
            </a:endParaRPr>
          </a:p>
        </p:txBody>
      </p:sp>
      <p:sp>
        <p:nvSpPr>
          <p:cNvPr id="7" name="Rectangle 6"/>
          <p:cNvSpPr/>
          <p:nvPr/>
        </p:nvSpPr>
        <p:spPr>
          <a:xfrm>
            <a:off x="4038600" y="0"/>
            <a:ext cx="533401"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4036518"/>
            <a:ext cx="9144000" cy="30688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540378" y="4349097"/>
            <a:ext cx="1498222" cy="2585323"/>
          </a:xfrm>
          <a:prstGeom prst="rect">
            <a:avLst/>
          </a:prstGeom>
          <a:solidFill>
            <a:srgbClr val="00B0F0"/>
          </a:solidFill>
        </p:spPr>
        <p:txBody>
          <a:bodyPr wrap="square" rtlCol="0">
            <a:spAutoFit/>
          </a:bodyPr>
          <a:lstStyle/>
          <a:p>
            <a:r>
              <a:rPr lang="en-US" b="1" dirty="0" smtClean="0">
                <a:solidFill>
                  <a:schemeClr val="bg1"/>
                </a:solidFill>
              </a:rPr>
              <a:t>Robert</a:t>
            </a:r>
          </a:p>
          <a:p>
            <a:r>
              <a:rPr lang="en-US" b="1" dirty="0" smtClean="0">
                <a:solidFill>
                  <a:schemeClr val="bg1"/>
                </a:solidFill>
              </a:rPr>
              <a:t>David</a:t>
            </a:r>
          </a:p>
          <a:p>
            <a:r>
              <a:rPr lang="en-US" b="1" dirty="0" smtClean="0">
                <a:solidFill>
                  <a:schemeClr val="bg1"/>
                </a:solidFill>
              </a:rPr>
              <a:t>Steele</a:t>
            </a:r>
          </a:p>
          <a:p>
            <a:endParaRPr lang="en-US" b="1" dirty="0">
              <a:solidFill>
                <a:schemeClr val="bg1"/>
              </a:solidFill>
            </a:endParaRPr>
          </a:p>
          <a:p>
            <a:r>
              <a:rPr lang="en-US" b="1" dirty="0" smtClean="0">
                <a:solidFill>
                  <a:schemeClr val="bg1"/>
                </a:solidFill>
              </a:rPr>
              <a:t>Earth Intelligence Network</a:t>
            </a:r>
          </a:p>
          <a:p>
            <a:endParaRPr lang="en-US" b="1" dirty="0">
              <a:solidFill>
                <a:schemeClr val="bg1"/>
              </a:solidFill>
            </a:endParaRPr>
          </a:p>
          <a:p>
            <a:r>
              <a:rPr lang="en-US" b="1" dirty="0" smtClean="0">
                <a:solidFill>
                  <a:schemeClr val="bg1"/>
                </a:solidFill>
              </a:rPr>
              <a:t>21 May 2014</a:t>
            </a:r>
            <a:endParaRPr lang="en-US" b="1" dirty="0">
              <a:solidFill>
                <a:schemeClr val="bg1"/>
              </a:solidFill>
            </a:endParaRPr>
          </a:p>
        </p:txBody>
      </p:sp>
      <p:sp>
        <p:nvSpPr>
          <p:cNvPr id="13" name="TextBox 12"/>
          <p:cNvSpPr txBox="1"/>
          <p:nvPr/>
        </p:nvSpPr>
        <p:spPr>
          <a:xfrm>
            <a:off x="4648201" y="4343400"/>
            <a:ext cx="4571999" cy="2554545"/>
          </a:xfrm>
          <a:prstGeom prst="rect">
            <a:avLst/>
          </a:prstGeom>
          <a:noFill/>
        </p:spPr>
        <p:txBody>
          <a:bodyPr wrap="square" rtlCol="0">
            <a:spAutoFit/>
          </a:bodyPr>
          <a:lstStyle/>
          <a:p>
            <a:r>
              <a:rPr lang="en-US" sz="3200" b="1" dirty="0" smtClean="0">
                <a:solidFill>
                  <a:schemeClr val="bg1"/>
                </a:solidFill>
              </a:rPr>
              <a:t>The Open Source Everything Manifesto:</a:t>
            </a:r>
          </a:p>
          <a:p>
            <a:r>
              <a:rPr lang="en-US" sz="3200" b="1" i="1" dirty="0" smtClean="0">
                <a:solidFill>
                  <a:schemeClr val="bg1"/>
                </a:solidFill>
              </a:rPr>
              <a:t>Transparency, </a:t>
            </a:r>
          </a:p>
          <a:p>
            <a:r>
              <a:rPr lang="en-US" sz="3200" b="1" i="1" dirty="0" smtClean="0">
                <a:solidFill>
                  <a:schemeClr val="bg1"/>
                </a:solidFill>
              </a:rPr>
              <a:t>Truth, &amp; </a:t>
            </a:r>
          </a:p>
          <a:p>
            <a:r>
              <a:rPr lang="en-US" sz="3200" b="1" i="1" dirty="0" smtClean="0">
                <a:solidFill>
                  <a:schemeClr val="bg1"/>
                </a:solidFill>
              </a:rPr>
              <a:t>Trust</a:t>
            </a:r>
            <a:endParaRPr lang="en-US" sz="3200" b="1" i="1" dirty="0">
              <a:solidFill>
                <a:schemeClr val="bg1"/>
              </a:solidFill>
            </a:endParaRPr>
          </a:p>
        </p:txBody>
      </p:sp>
    </p:spTree>
    <p:extLst>
      <p:ext uri="{BB962C8B-B14F-4D97-AF65-F5344CB8AC3E}">
        <p14:creationId xmlns:p14="http://schemas.microsoft.com/office/powerpoint/2010/main" val="13802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Cyber-Commons Activism</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14400"/>
            <a:ext cx="7924800" cy="5943600"/>
          </a:xfrm>
          <a:prstGeom prst="rect">
            <a:avLst/>
          </a:prstGeom>
        </p:spPr>
      </p:pic>
    </p:spTree>
    <p:extLst>
      <p:ext uri="{BB962C8B-B14F-4D97-AF65-F5344CB8AC3E}">
        <p14:creationId xmlns:p14="http://schemas.microsoft.com/office/powerpoint/2010/main" val="1290831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8229600" cy="1143000"/>
          </a:xfrm>
        </p:spPr>
        <p:txBody>
          <a:bodyPr/>
          <a:lstStyle/>
          <a:p>
            <a:r>
              <a:rPr lang="en-US" b="1" dirty="0" smtClean="0"/>
              <a:t>Ideas of Others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91" y="3602657"/>
            <a:ext cx="2132084" cy="32020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
            <a:ext cx="2125675" cy="3352800"/>
          </a:xfrm>
          <a:prstGeom prst="rect">
            <a:avLst/>
          </a:prstGeom>
        </p:spPr>
      </p:pic>
      <p:sp>
        <p:nvSpPr>
          <p:cNvPr id="6" name="TextBox 5"/>
          <p:cNvSpPr txBox="1"/>
          <p:nvPr/>
        </p:nvSpPr>
        <p:spPr>
          <a:xfrm>
            <a:off x="2819400" y="914400"/>
            <a:ext cx="6019800" cy="6186309"/>
          </a:xfrm>
          <a:prstGeom prst="rect">
            <a:avLst/>
          </a:prstGeom>
          <a:noFill/>
        </p:spPr>
        <p:txBody>
          <a:bodyPr wrap="square" rtlCol="0">
            <a:spAutoFit/>
          </a:bodyPr>
          <a:lstStyle/>
          <a:p>
            <a:r>
              <a:rPr lang="en-US" dirty="0" smtClean="0">
                <a:hlinkClick r:id="rId5"/>
              </a:rPr>
              <a:t>Worth a Look: Recent Books on 10 High Level Threats</a:t>
            </a:r>
            <a:r>
              <a:rPr lang="en-US" dirty="0" smtClean="0"/>
              <a:t/>
            </a:r>
            <a:br>
              <a:rPr lang="en-US" dirty="0" smtClean="0"/>
            </a:br>
            <a:r>
              <a:rPr lang="en-US" dirty="0" smtClean="0">
                <a:hlinkClick r:id="rId6"/>
              </a:rPr>
              <a:t>Worth a Look: Recent Books on 12 Core Policies</a:t>
            </a:r>
            <a:r>
              <a:rPr lang="en-US" dirty="0" smtClean="0"/>
              <a:t/>
            </a:r>
            <a:br>
              <a:rPr lang="en-US" dirty="0" smtClean="0"/>
            </a:br>
            <a:r>
              <a:rPr lang="en-US" dirty="0" smtClean="0">
                <a:hlinkClick r:id="rId7"/>
              </a:rPr>
              <a:t>Worth a Look: Recent Books on 12 Major Political Players</a:t>
            </a:r>
            <a:r>
              <a:rPr lang="en-US" dirty="0" smtClean="0"/>
              <a:t/>
            </a:r>
            <a:br>
              <a:rPr lang="en-US" dirty="0" smtClean="0"/>
            </a:br>
            <a:r>
              <a:rPr lang="en-US" dirty="0" smtClean="0">
                <a:hlinkClick r:id="rId8"/>
              </a:rPr>
              <a:t>Worth a Look: Recent Books on True Cost Economics</a:t>
            </a:r>
            <a:r>
              <a:rPr lang="en-US" dirty="0" smtClean="0"/>
              <a:t/>
            </a:r>
            <a:br>
              <a:rPr lang="en-US" dirty="0" smtClean="0"/>
            </a:br>
            <a:r>
              <a:rPr lang="en-US" dirty="0" smtClean="0">
                <a:hlinkClick r:id="rId9"/>
              </a:rPr>
              <a:t>Worth a Look: Recent Books on All the Opens</a:t>
            </a:r>
            <a:endParaRPr lang="en-US" dirty="0" smtClean="0"/>
          </a:p>
          <a:p>
            <a:endParaRPr lang="en-US" dirty="0"/>
          </a:p>
          <a:p>
            <a:r>
              <a:rPr lang="en-US" dirty="0" smtClean="0">
                <a:hlinkClick r:id="rId10"/>
              </a:rPr>
              <a:t>Worth a Look: Book Review Lists (Positive Future-Oriented)</a:t>
            </a:r>
            <a:endParaRPr lang="en-US" dirty="0" smtClean="0"/>
          </a:p>
          <a:p>
            <a:r>
              <a:rPr lang="en-US" dirty="0" smtClean="0">
                <a:hlinkClick r:id="rId11"/>
              </a:rPr>
              <a:t>Worth a Look: Book Review Lists (Negative Status-Quo)</a:t>
            </a:r>
            <a:endParaRPr lang="en-US" dirty="0" smtClean="0"/>
          </a:p>
          <a:p>
            <a:endParaRPr lang="en-US" dirty="0" smtClean="0">
              <a:hlinkClick r:id="rId12"/>
            </a:endParaRPr>
          </a:p>
          <a:p>
            <a:r>
              <a:rPr lang="en-US" dirty="0" smtClean="0">
                <a:hlinkClick r:id="rId12"/>
              </a:rPr>
              <a:t>Worth a Look: 9/11 Books, DVDs, Videos, and Other</a:t>
            </a:r>
            <a:endParaRPr lang="en-US" dirty="0" smtClean="0"/>
          </a:p>
          <a:p>
            <a:endParaRPr lang="en-US" dirty="0" smtClean="0">
              <a:hlinkClick r:id="rId13"/>
            </a:endParaRPr>
          </a:p>
          <a:p>
            <a:r>
              <a:rPr lang="en-US" dirty="0" smtClean="0">
                <a:hlinkClick r:id="rId13"/>
              </a:rPr>
              <a:t>Worth a Look: Book Reviews on Intelligence (Most)</a:t>
            </a:r>
            <a:endParaRPr lang="en-US" dirty="0" smtClean="0"/>
          </a:p>
          <a:p>
            <a:endParaRPr lang="en-US" dirty="0" smtClean="0">
              <a:hlinkClick r:id="rId14"/>
            </a:endParaRPr>
          </a:p>
          <a:p>
            <a:r>
              <a:rPr lang="en-US" dirty="0" smtClean="0">
                <a:hlinkClick r:id="rId14"/>
              </a:rPr>
              <a:t>Worth a Look: Book Reviews on Corruption 2.0</a:t>
            </a:r>
            <a:endParaRPr lang="en-US" dirty="0" smtClean="0"/>
          </a:p>
          <a:p>
            <a:r>
              <a:rPr lang="en-US" dirty="0" smtClean="0">
                <a:hlinkClick r:id="rId15"/>
              </a:rPr>
              <a:t>Worth a Look: Book Reviews on Democracy Lost &amp; Found</a:t>
            </a:r>
            <a:endParaRPr lang="en-US" dirty="0" smtClean="0"/>
          </a:p>
          <a:p>
            <a:endParaRPr lang="en-US" dirty="0" smtClean="0">
              <a:hlinkClick r:id="rId16"/>
            </a:endParaRPr>
          </a:p>
          <a:p>
            <a:r>
              <a:rPr lang="en-US" dirty="0" smtClean="0">
                <a:hlinkClick r:id="rId16"/>
              </a:rPr>
              <a:t>Worth a Look: Book Reviews on Religion &amp; the Politics of Religion</a:t>
            </a:r>
            <a:endParaRPr lang="en-US" dirty="0" smtClean="0"/>
          </a:p>
          <a:p>
            <a:endParaRPr lang="en-US" dirty="0"/>
          </a:p>
          <a:p>
            <a:r>
              <a:rPr lang="en-US" dirty="0" smtClean="0"/>
              <a:t>800+ Authors on Open Source Intelligence and Public Intelligence in the Public Interest: </a:t>
            </a:r>
            <a:r>
              <a:rPr lang="en-US" dirty="0" smtClean="0">
                <a:hlinkClick r:id="rId17"/>
              </a:rPr>
              <a:t>http://www.phibetaiota.net</a:t>
            </a:r>
            <a:r>
              <a:rPr lang="en-US" dirty="0" smtClean="0"/>
              <a:t> </a:t>
            </a:r>
          </a:p>
          <a:p>
            <a:endParaRPr lang="en-US" dirty="0"/>
          </a:p>
        </p:txBody>
      </p:sp>
    </p:spTree>
    <p:extLst>
      <p:ext uri="{BB962C8B-B14F-4D97-AF65-F5344CB8AC3E}">
        <p14:creationId xmlns:p14="http://schemas.microsoft.com/office/powerpoint/2010/main" val="114607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81000"/>
            <a:ext cx="6096000" cy="6096000"/>
          </a:xfrm>
          <a:prstGeom prst="rect">
            <a:avLst/>
          </a:prstGeom>
        </p:spPr>
      </p:pic>
      <p:sp>
        <p:nvSpPr>
          <p:cNvPr id="2" name="TextBox 1"/>
          <p:cNvSpPr txBox="1"/>
          <p:nvPr/>
        </p:nvSpPr>
        <p:spPr>
          <a:xfrm>
            <a:off x="-24926" y="-152400"/>
            <a:ext cx="2539525" cy="1107996"/>
          </a:xfrm>
          <a:prstGeom prst="rect">
            <a:avLst/>
          </a:prstGeom>
          <a:noFill/>
        </p:spPr>
        <p:txBody>
          <a:bodyPr wrap="square" rtlCol="0">
            <a:spAutoFit/>
          </a:bodyPr>
          <a:lstStyle/>
          <a:p>
            <a:r>
              <a:rPr lang="en-US" sz="6600" b="1" dirty="0" smtClean="0"/>
              <a:t>Peer-2</a:t>
            </a:r>
            <a:endParaRPr lang="en-US" sz="6600" b="1" dirty="0"/>
          </a:p>
        </p:txBody>
      </p:sp>
      <p:sp>
        <p:nvSpPr>
          <p:cNvPr id="3" name="TextBox 2"/>
          <p:cNvSpPr txBox="1"/>
          <p:nvPr/>
        </p:nvSpPr>
        <p:spPr>
          <a:xfrm>
            <a:off x="6451362" y="5181600"/>
            <a:ext cx="2692637" cy="1107996"/>
          </a:xfrm>
          <a:prstGeom prst="rect">
            <a:avLst/>
          </a:prstGeom>
          <a:noFill/>
        </p:spPr>
        <p:txBody>
          <a:bodyPr wrap="square" rtlCol="0">
            <a:spAutoFit/>
          </a:bodyPr>
          <a:lstStyle/>
          <a:p>
            <a:pPr algn="r"/>
            <a:r>
              <a:rPr lang="en-US" sz="6600" b="1" dirty="0" smtClean="0"/>
              <a:t>Open</a:t>
            </a:r>
            <a:endParaRPr lang="en-US" sz="6600" b="1" dirty="0"/>
          </a:p>
        </p:txBody>
      </p:sp>
      <p:sp>
        <p:nvSpPr>
          <p:cNvPr id="4" name="TextBox 3"/>
          <p:cNvSpPr txBox="1"/>
          <p:nvPr/>
        </p:nvSpPr>
        <p:spPr>
          <a:xfrm>
            <a:off x="6579644" y="5902404"/>
            <a:ext cx="2564356" cy="1107996"/>
          </a:xfrm>
          <a:prstGeom prst="rect">
            <a:avLst/>
          </a:prstGeom>
          <a:noFill/>
        </p:spPr>
        <p:txBody>
          <a:bodyPr wrap="none" rtlCol="0">
            <a:spAutoFit/>
          </a:bodyPr>
          <a:lstStyle/>
          <a:p>
            <a:r>
              <a:rPr lang="en-US" sz="6600" b="1" dirty="0" smtClean="0"/>
              <a:t>Source</a:t>
            </a:r>
            <a:endParaRPr lang="en-US" sz="6600" b="1" dirty="0"/>
          </a:p>
        </p:txBody>
      </p:sp>
      <p:sp>
        <p:nvSpPr>
          <p:cNvPr id="7" name="TextBox 6"/>
          <p:cNvSpPr txBox="1"/>
          <p:nvPr/>
        </p:nvSpPr>
        <p:spPr>
          <a:xfrm>
            <a:off x="6629401" y="-152400"/>
            <a:ext cx="2514600" cy="1107996"/>
          </a:xfrm>
          <a:prstGeom prst="rect">
            <a:avLst/>
          </a:prstGeom>
          <a:noFill/>
        </p:spPr>
        <p:txBody>
          <a:bodyPr wrap="square" rtlCol="0">
            <a:spAutoFit/>
          </a:bodyPr>
          <a:lstStyle/>
          <a:p>
            <a:r>
              <a:rPr lang="en-US" sz="6600" b="1" dirty="0" smtClean="0"/>
              <a:t>Whole</a:t>
            </a:r>
            <a:endParaRPr lang="en-US" sz="6600" b="1" dirty="0"/>
          </a:p>
        </p:txBody>
      </p:sp>
      <p:sp>
        <p:nvSpPr>
          <p:cNvPr id="8" name="TextBox 7"/>
          <p:cNvSpPr txBox="1"/>
          <p:nvPr/>
        </p:nvSpPr>
        <p:spPr>
          <a:xfrm>
            <a:off x="7086600" y="533400"/>
            <a:ext cx="2053832" cy="1107996"/>
          </a:xfrm>
          <a:prstGeom prst="rect">
            <a:avLst/>
          </a:prstGeom>
          <a:noFill/>
        </p:spPr>
        <p:txBody>
          <a:bodyPr wrap="none" rtlCol="0">
            <a:spAutoFit/>
          </a:bodyPr>
          <a:lstStyle/>
          <a:p>
            <a:r>
              <a:rPr lang="en-US" sz="6600" b="1" dirty="0" smtClean="0"/>
              <a:t>Earth</a:t>
            </a:r>
            <a:endParaRPr lang="en-US" sz="6600" b="1" dirty="0"/>
          </a:p>
        </p:txBody>
      </p:sp>
      <p:sp>
        <p:nvSpPr>
          <p:cNvPr id="9" name="TextBox 8"/>
          <p:cNvSpPr txBox="1"/>
          <p:nvPr/>
        </p:nvSpPr>
        <p:spPr>
          <a:xfrm>
            <a:off x="-24926" y="533400"/>
            <a:ext cx="1775614" cy="1107996"/>
          </a:xfrm>
          <a:prstGeom prst="rect">
            <a:avLst/>
          </a:prstGeom>
          <a:noFill/>
        </p:spPr>
        <p:txBody>
          <a:bodyPr wrap="none" rtlCol="0">
            <a:spAutoFit/>
          </a:bodyPr>
          <a:lstStyle/>
          <a:p>
            <a:r>
              <a:rPr lang="en-US" sz="6600" b="1" dirty="0" smtClean="0"/>
              <a:t>Peer</a:t>
            </a:r>
            <a:endParaRPr lang="en-US" sz="6600" b="1" dirty="0"/>
          </a:p>
        </p:txBody>
      </p:sp>
      <p:sp>
        <p:nvSpPr>
          <p:cNvPr id="10" name="TextBox 9"/>
          <p:cNvSpPr txBox="1"/>
          <p:nvPr/>
        </p:nvSpPr>
        <p:spPr>
          <a:xfrm>
            <a:off x="0" y="5867400"/>
            <a:ext cx="3170548" cy="1107996"/>
          </a:xfrm>
          <a:prstGeom prst="rect">
            <a:avLst/>
          </a:prstGeom>
          <a:noFill/>
        </p:spPr>
        <p:txBody>
          <a:bodyPr wrap="none" rtlCol="0">
            <a:spAutoFit/>
          </a:bodyPr>
          <a:lstStyle/>
          <a:p>
            <a:r>
              <a:rPr lang="en-US" sz="6600" b="1" dirty="0" smtClean="0"/>
              <a:t>Integrity</a:t>
            </a:r>
            <a:endParaRPr lang="en-US" sz="6600" b="1" dirty="0"/>
          </a:p>
        </p:txBody>
      </p:sp>
    </p:spTree>
    <p:extLst>
      <p:ext uri="{BB962C8B-B14F-4D97-AF65-F5344CB8AC3E}">
        <p14:creationId xmlns:p14="http://schemas.microsoft.com/office/powerpoint/2010/main" val="364112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500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945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9240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100" y="4419600"/>
            <a:ext cx="2171700" cy="1348740"/>
          </a:xfrm>
          <a:prstGeom prst="rect">
            <a:avLst/>
          </a:prstGeom>
        </p:spPr>
      </p:pic>
      <p:sp>
        <p:nvSpPr>
          <p:cNvPr id="8" name="Rectangle 7"/>
          <p:cNvSpPr/>
          <p:nvPr/>
        </p:nvSpPr>
        <p:spPr>
          <a:xfrm>
            <a:off x="4419599" y="0"/>
            <a:ext cx="533401"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419599" cy="33146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0878" y="0"/>
            <a:ext cx="4213122" cy="6858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390402"/>
            <a:ext cx="2513726" cy="132459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 y="3462471"/>
            <a:ext cx="3429000" cy="853440"/>
          </a:xfrm>
          <a:prstGeom prst="rect">
            <a:avLst/>
          </a:prstGeom>
        </p:spPr>
      </p:pic>
      <p:sp>
        <p:nvSpPr>
          <p:cNvPr id="12" name="TextBox 11"/>
          <p:cNvSpPr txBox="1"/>
          <p:nvPr/>
        </p:nvSpPr>
        <p:spPr>
          <a:xfrm>
            <a:off x="0" y="5983069"/>
            <a:ext cx="4419600" cy="646331"/>
          </a:xfrm>
          <a:prstGeom prst="rect">
            <a:avLst/>
          </a:prstGeom>
          <a:noFill/>
        </p:spPr>
        <p:txBody>
          <a:bodyPr wrap="square" rtlCol="0">
            <a:spAutoFit/>
          </a:bodyPr>
          <a:lstStyle/>
          <a:p>
            <a:pPr algn="ctr"/>
            <a:r>
              <a:rPr lang="en-US" b="1" dirty="0" smtClean="0"/>
              <a:t>Open Source Everything Manifesto: Extracts</a:t>
            </a:r>
          </a:p>
          <a:p>
            <a:pPr algn="ctr"/>
            <a:r>
              <a:rPr lang="en-US" b="1" dirty="0" smtClean="0">
                <a:hlinkClick r:id="rId8"/>
              </a:rPr>
              <a:t>http://tinyurl.com/OSE-2014</a:t>
            </a:r>
            <a:r>
              <a:rPr lang="en-US" b="1" dirty="0" smtClean="0"/>
              <a:t> </a:t>
            </a:r>
            <a:endParaRPr lang="en-US" b="1" dirty="0"/>
          </a:p>
        </p:txBody>
      </p:sp>
    </p:spTree>
    <p:extLst>
      <p:ext uri="{BB962C8B-B14F-4D97-AF65-F5344CB8AC3E}">
        <p14:creationId xmlns:p14="http://schemas.microsoft.com/office/powerpoint/2010/main" val="290240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489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145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662782"/>
            <a:ext cx="8458199" cy="6343649"/>
          </a:xfrm>
        </p:spPr>
      </p:pic>
      <p:sp>
        <p:nvSpPr>
          <p:cNvPr id="2" name="Title 1"/>
          <p:cNvSpPr>
            <a:spLocks noGrp="1"/>
          </p:cNvSpPr>
          <p:nvPr>
            <p:ph type="title"/>
          </p:nvPr>
        </p:nvSpPr>
        <p:spPr>
          <a:xfrm>
            <a:off x="457200" y="0"/>
            <a:ext cx="8229600" cy="1143000"/>
          </a:xfrm>
        </p:spPr>
        <p:txBody>
          <a:bodyPr/>
          <a:lstStyle/>
          <a:p>
            <a:r>
              <a:rPr lang="en-US" b="1" dirty="0" smtClean="0"/>
              <a:t>Revolution Simplified Version</a:t>
            </a:r>
            <a:endParaRPr lang="en-US" b="1" dirty="0"/>
          </a:p>
        </p:txBody>
      </p:sp>
    </p:spTree>
    <p:extLst>
      <p:ext uri="{BB962C8B-B14F-4D97-AF65-F5344CB8AC3E}">
        <p14:creationId xmlns:p14="http://schemas.microsoft.com/office/powerpoint/2010/main" val="252033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3505200" cy="1143000"/>
          </a:xfrm>
        </p:spPr>
        <p:txBody>
          <a:bodyPr>
            <a:noAutofit/>
          </a:bodyPr>
          <a:lstStyle/>
          <a:p>
            <a:r>
              <a:rPr lang="en-US" b="1" dirty="0" smtClean="0"/>
              <a:t>Revolution Complicated Version</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76200"/>
            <a:ext cx="5143500" cy="6858000"/>
          </a:xfrm>
          <a:prstGeom prst="rect">
            <a:avLst/>
          </a:prstGeom>
        </p:spPr>
      </p:pic>
      <p:sp>
        <p:nvSpPr>
          <p:cNvPr id="5" name="TextBox 4"/>
          <p:cNvSpPr txBox="1"/>
          <p:nvPr/>
        </p:nvSpPr>
        <p:spPr>
          <a:xfrm>
            <a:off x="240610" y="2200870"/>
            <a:ext cx="3734965" cy="923330"/>
          </a:xfrm>
          <a:prstGeom prst="rect">
            <a:avLst/>
          </a:prstGeom>
          <a:noFill/>
        </p:spPr>
        <p:txBody>
          <a:bodyPr wrap="square" rtlCol="0">
            <a:spAutoFit/>
          </a:bodyPr>
          <a:lstStyle/>
          <a:p>
            <a:r>
              <a:rPr lang="en-US" i="1" dirty="0" smtClean="0"/>
              <a:t>These are some of the preconditions of revolution that exist today in the USA. There are many others.</a:t>
            </a:r>
            <a:endParaRPr lang="en-US" i="1" dirty="0"/>
          </a:p>
        </p:txBody>
      </p:sp>
      <p:sp>
        <p:nvSpPr>
          <p:cNvPr id="6" name="TextBox 5"/>
          <p:cNvSpPr txBox="1"/>
          <p:nvPr/>
        </p:nvSpPr>
        <p:spPr>
          <a:xfrm>
            <a:off x="76200" y="3413879"/>
            <a:ext cx="3924300" cy="3139321"/>
          </a:xfrm>
          <a:prstGeom prst="rect">
            <a:avLst/>
          </a:prstGeom>
          <a:noFill/>
        </p:spPr>
        <p:txBody>
          <a:bodyPr wrap="square" rtlCol="0">
            <a:spAutoFit/>
          </a:bodyPr>
          <a:lstStyle/>
          <a:p>
            <a:r>
              <a:rPr lang="en-US" sz="4400" b="1" dirty="0" smtClean="0"/>
              <a:t>GRIFTOPIA!</a:t>
            </a:r>
          </a:p>
          <a:p>
            <a:pPr marL="342900" indent="-342900">
              <a:buFont typeface="Arial" panose="020B0604020202020204" pitchFamily="34" charset="0"/>
              <a:buChar char="•"/>
            </a:pPr>
            <a:r>
              <a:rPr lang="en-US" sz="2200" b="1" dirty="0" smtClean="0"/>
              <a:t>FBI protects the wealthy, the pedophiles, the traitors.</a:t>
            </a:r>
          </a:p>
          <a:p>
            <a:pPr marL="342900" indent="-342900">
              <a:buFont typeface="Arial" panose="020B0604020202020204" pitchFamily="34" charset="0"/>
              <a:buChar char="•"/>
            </a:pPr>
            <a:r>
              <a:rPr lang="en-US" sz="2200" b="1" dirty="0" smtClean="0"/>
              <a:t>NSA spies on us while $80 billion a year produces no useful intelligence (decision-support).</a:t>
            </a:r>
          </a:p>
          <a:p>
            <a:pPr marL="342900" indent="-342900">
              <a:buFont typeface="Arial" panose="020B0604020202020204" pitchFamily="34" charset="0"/>
              <a:buChar char="•"/>
            </a:pPr>
            <a:r>
              <a:rPr lang="en-US" sz="2200" b="1" dirty="0" smtClean="0"/>
              <a:t>USG does not represent US.</a:t>
            </a:r>
            <a:endParaRPr lang="en-US" sz="2200" b="1" dirty="0"/>
          </a:p>
        </p:txBody>
      </p:sp>
    </p:spTree>
    <p:extLst>
      <p:ext uri="{BB962C8B-B14F-4D97-AF65-F5344CB8AC3E}">
        <p14:creationId xmlns:p14="http://schemas.microsoft.com/office/powerpoint/2010/main" val="145673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895600"/>
            <a:ext cx="8229600" cy="1143000"/>
          </a:xfrm>
        </p:spPr>
        <p:txBody>
          <a:bodyPr/>
          <a:lstStyle/>
          <a:p>
            <a:r>
              <a:rPr lang="en-US" b="1" dirty="0" smtClean="0">
                <a:solidFill>
                  <a:schemeClr val="bg1"/>
                </a:solidFill>
              </a:rPr>
              <a:t>What Is To Be Done?</a:t>
            </a:r>
            <a:endParaRPr lang="en-US"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790"/>
            <a:ext cx="3962400" cy="2971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4061" y="-1"/>
            <a:ext cx="3992788" cy="299459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86200"/>
            <a:ext cx="3962400" cy="2971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600" y="3886200"/>
            <a:ext cx="3962400" cy="2971800"/>
          </a:xfrm>
          <a:prstGeom prst="rect">
            <a:avLst/>
          </a:prstGeom>
        </p:spPr>
      </p:pic>
    </p:spTree>
    <p:extLst>
      <p:ext uri="{BB962C8B-B14F-4D97-AF65-F5344CB8AC3E}">
        <p14:creationId xmlns:p14="http://schemas.microsoft.com/office/powerpoint/2010/main" val="194804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Open Source Everything!</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52500"/>
            <a:ext cx="8382000" cy="6286500"/>
          </a:xfrm>
          <a:prstGeom prst="rect">
            <a:avLst/>
          </a:prstGeom>
        </p:spPr>
      </p:pic>
    </p:spTree>
    <p:extLst>
      <p:ext uri="{BB962C8B-B14F-4D97-AF65-F5344CB8AC3E}">
        <p14:creationId xmlns:p14="http://schemas.microsoft.com/office/powerpoint/2010/main" val="46959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Public Everything!</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57250"/>
            <a:ext cx="8001000" cy="6000750"/>
          </a:xfrm>
          <a:prstGeom prst="rect">
            <a:avLst/>
          </a:prstGeom>
        </p:spPr>
      </p:pic>
    </p:spTree>
    <p:extLst>
      <p:ext uri="{BB962C8B-B14F-4D97-AF65-F5344CB8AC3E}">
        <p14:creationId xmlns:p14="http://schemas.microsoft.com/office/powerpoint/2010/main" val="117879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1748</Words>
  <Application>Microsoft Office PowerPoint</Application>
  <PresentationFormat>On-screen Show (4:3)</PresentationFormat>
  <Paragraphs>134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Revolution Simplified Version</vt:lpstr>
      <vt:lpstr>Revolution Complicated Version</vt:lpstr>
      <vt:lpstr>What Is To Be Done?</vt:lpstr>
      <vt:lpstr>Open Source Everything!</vt:lpstr>
      <vt:lpstr>Public Everything!</vt:lpstr>
      <vt:lpstr>Cyber-Commons Activism</vt:lpstr>
      <vt:lpstr>Ideas of Others</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RobertSteele</dc:creator>
  <cp:lastModifiedBy>RobertSteele</cp:lastModifiedBy>
  <cp:revision>20</cp:revision>
  <dcterms:created xsi:type="dcterms:W3CDTF">2014-05-14T11:39:44Z</dcterms:created>
  <dcterms:modified xsi:type="dcterms:W3CDTF">2014-05-19T18:08:09Z</dcterms:modified>
</cp:coreProperties>
</file>