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95" r:id="rId3"/>
    <p:sldId id="300" r:id="rId4"/>
    <p:sldId id="299" r:id="rId5"/>
    <p:sldId id="298" r:id="rId6"/>
    <p:sldId id="281" r:id="rId7"/>
    <p:sldId id="282" r:id="rId8"/>
    <p:sldId id="264" r:id="rId9"/>
    <p:sldId id="303" r:id="rId10"/>
    <p:sldId id="268" r:id="rId11"/>
    <p:sldId id="270" r:id="rId12"/>
    <p:sldId id="271" r:id="rId13"/>
    <p:sldId id="275" r:id="rId14"/>
    <p:sldId id="276" r:id="rId15"/>
    <p:sldId id="293" r:id="rId16"/>
    <p:sldId id="272" r:id="rId17"/>
    <p:sldId id="262" r:id="rId18"/>
    <p:sldId id="265" r:id="rId19"/>
    <p:sldId id="258" r:id="rId20"/>
    <p:sldId id="260" r:id="rId21"/>
    <p:sldId id="263" r:id="rId22"/>
    <p:sldId id="266" r:id="rId23"/>
    <p:sldId id="277" r:id="rId24"/>
    <p:sldId id="304" r:id="rId25"/>
    <p:sldId id="287" r:id="rId26"/>
    <p:sldId id="294" r:id="rId27"/>
    <p:sldId id="290" r:id="rId28"/>
    <p:sldId id="302" r:id="rId29"/>
    <p:sldId id="292" r:id="rId30"/>
    <p:sldId id="307" r:id="rId31"/>
    <p:sldId id="308" r:id="rId32"/>
    <p:sldId id="288" r:id="rId33"/>
    <p:sldId id="286" r:id="rId34"/>
    <p:sldId id="283" r:id="rId35"/>
    <p:sldId id="284" r:id="rId36"/>
    <p:sldId id="296" r:id="rId37"/>
    <p:sldId id="297" r:id="rId38"/>
    <p:sldId id="301" r:id="rId39"/>
    <p:sldId id="261" r:id="rId40"/>
    <p:sldId id="305" r:id="rId41"/>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FF0000"/>
    <a:srgbClr val="FF6600"/>
    <a:srgbClr val="CC6600"/>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7"/>
      </p:cViewPr>
      <p:guideLst>
        <p:guide orient="horz" pos="2160"/>
        <p:guide pos="2880"/>
      </p:guideLst>
    </p:cSldViewPr>
  </p:slideViewPr>
  <p:notesTextViewPr>
    <p:cViewPr>
      <p:scale>
        <a:sx n="1" d="1"/>
        <a:sy n="1" d="1"/>
      </p:scale>
      <p:origin x="0" y="0"/>
    </p:cViewPr>
  </p:notesTextViewPr>
  <p:sorterViewPr>
    <p:cViewPr>
      <p:scale>
        <a:sx n="100" d="100"/>
        <a:sy n="100" d="100"/>
      </p:scale>
      <p:origin x="0" y="4872"/>
    </p:cViewPr>
  </p:sorterViewPr>
  <p:notesViewPr>
    <p:cSldViewPr>
      <p:cViewPr varScale="1">
        <p:scale>
          <a:sx n="48" d="100"/>
          <a:sy n="48" d="100"/>
        </p:scale>
        <p:origin x="-2640" y="-67"/>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67F015DF-B89D-45C7-9BFC-82DCD7D18977}" type="datetimeFigureOut">
              <a:rPr lang="en-US" smtClean="0"/>
              <a:t>2016-03-13</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D6A66AC-654E-4B36-9182-B14720E19D34}" type="slidenum">
              <a:rPr lang="en-US" smtClean="0"/>
              <a:t>‹#›</a:t>
            </a:fld>
            <a:endParaRPr lang="en-US"/>
          </a:p>
        </p:txBody>
      </p:sp>
    </p:spTree>
    <p:extLst>
      <p:ext uri="{BB962C8B-B14F-4D97-AF65-F5344CB8AC3E}">
        <p14:creationId xmlns:p14="http://schemas.microsoft.com/office/powerpoint/2010/main" val="40713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inyurl.com/Steele-HUMI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tinyurl.com/Steele-Futur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smtClean="0"/>
              <a:t>I have prepared 40 slides to deliver in 40 minutes, leaving 20 minutes for questions now, and then we can discuss details in the working groups and if desired later via email or skype. You will not have time to read every word – I am delivering impressions from 25 years of work as the primary pioneer in this field, you can study the briefing in detail later, my planned words are in Notes format at the tiny </a:t>
            </a:r>
            <a:r>
              <a:rPr lang="en-US" sz="2500" dirty="0" err="1" smtClean="0"/>
              <a:t>url</a:t>
            </a:r>
            <a:r>
              <a:rPr lang="en-US" sz="2500" dirty="0" smtClean="0"/>
              <a:t> shown here – 2016-OSINT.</a:t>
            </a:r>
            <a:endParaRPr lang="en-US" sz="2500" dirty="0"/>
          </a:p>
        </p:txBody>
      </p:sp>
      <p:sp>
        <p:nvSpPr>
          <p:cNvPr id="4" name="Slide Number Placeholder 3"/>
          <p:cNvSpPr>
            <a:spLocks noGrp="1"/>
          </p:cNvSpPr>
          <p:nvPr>
            <p:ph type="sldNum" sz="quarter" idx="10"/>
          </p:nvPr>
        </p:nvSpPr>
        <p:spPr/>
        <p:txBody>
          <a:bodyPr/>
          <a:lstStyle/>
          <a:p>
            <a:fld id="{1349880E-1465-47C2-8B2D-31041858F0BF}" type="slidenum">
              <a:rPr lang="en-US" smtClean="0"/>
              <a:t>1</a:t>
            </a:fld>
            <a:endParaRPr lang="en-US" dirty="0"/>
          </a:p>
        </p:txBody>
      </p:sp>
    </p:spTree>
    <p:extLst>
      <p:ext uri="{BB962C8B-B14F-4D97-AF65-F5344CB8AC3E}">
        <p14:creationId xmlns:p14="http://schemas.microsoft.com/office/powerpoint/2010/main" val="74517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In 1989, based on my experience with the new model, I ghost wrote for the Commandant an article sounding the alarm on emerging threats and calling for third world appraisals needed to justify peaceful preventive measures such as would have prevented ISIS and the illegal immigrants. We </a:t>
            </a:r>
            <a:r>
              <a:rPr lang="en-US" sz="2500" dirty="0" smtClean="0"/>
              <a:t>were </a:t>
            </a:r>
            <a:r>
              <a:rPr lang="en-US" sz="2500" dirty="0"/>
              <a:t>ignored. The American “way of war” is expensive, technical, and counter-productive. It has corrupted NATO.</a:t>
            </a:r>
          </a:p>
        </p:txBody>
      </p:sp>
      <p:sp>
        <p:nvSpPr>
          <p:cNvPr id="4" name="Slide Number Placeholder 3"/>
          <p:cNvSpPr>
            <a:spLocks noGrp="1"/>
          </p:cNvSpPr>
          <p:nvPr>
            <p:ph type="sldNum" sz="quarter" idx="10"/>
          </p:nvPr>
        </p:nvSpPr>
        <p:spPr/>
        <p:txBody>
          <a:bodyPr/>
          <a:lstStyle/>
          <a:p>
            <a:fld id="{0D6A66AC-654E-4B36-9182-B14720E19D34}" type="slidenum">
              <a:rPr lang="en-US" smtClean="0"/>
              <a:t>10</a:t>
            </a:fld>
            <a:endParaRPr lang="en-US"/>
          </a:p>
        </p:txBody>
      </p:sp>
    </p:spTree>
    <p:extLst>
      <p:ext uri="{BB962C8B-B14F-4D97-AF65-F5344CB8AC3E}">
        <p14:creationId xmlns:p14="http://schemas.microsoft.com/office/powerpoint/2010/main" val="247793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is the heart of my 1976 graduate thesis that created a model for studying the preconditions of revolution. </a:t>
            </a:r>
            <a:r>
              <a:rPr lang="en-US" sz="2500" dirty="0" smtClean="0"/>
              <a:t>The conditions shown </a:t>
            </a:r>
            <a:r>
              <a:rPr lang="en-US" sz="2500" dirty="0"/>
              <a:t>here in red exist in the USA today</a:t>
            </a:r>
            <a:r>
              <a:rPr lang="en-US" sz="2500" dirty="0" smtClean="0"/>
              <a:t>. I </a:t>
            </a:r>
            <a:r>
              <a:rPr lang="en-US" sz="2500" dirty="0"/>
              <a:t>will not discuss this in detail, you can read the paper and study the graphic in </a:t>
            </a:r>
            <a:r>
              <a:rPr lang="en-US" sz="2500" dirty="0" smtClean="0"/>
              <a:t>at </a:t>
            </a:r>
            <a:r>
              <a:rPr lang="en-US" sz="2500" dirty="0"/>
              <a:t>the tiny URL shown here.</a:t>
            </a:r>
          </a:p>
          <a:p>
            <a:endParaRPr lang="en-US" sz="800" dirty="0"/>
          </a:p>
          <a:p>
            <a:r>
              <a:rPr lang="en-US" sz="2500" dirty="0"/>
              <a:t>The core point is that secret intelligence is useless and OSINT is priceless, in this context.</a:t>
            </a:r>
          </a:p>
        </p:txBody>
      </p:sp>
      <p:sp>
        <p:nvSpPr>
          <p:cNvPr id="4" name="Slide Number Placeholder 3"/>
          <p:cNvSpPr>
            <a:spLocks noGrp="1"/>
          </p:cNvSpPr>
          <p:nvPr>
            <p:ph type="sldNum" sz="quarter" idx="10"/>
          </p:nvPr>
        </p:nvSpPr>
        <p:spPr/>
        <p:txBody>
          <a:bodyPr/>
          <a:lstStyle/>
          <a:p>
            <a:fld id="{0D6A66AC-654E-4B36-9182-B14720E19D34}" type="slidenum">
              <a:rPr lang="en-US" smtClean="0"/>
              <a:t>11</a:t>
            </a:fld>
            <a:endParaRPr lang="en-US"/>
          </a:p>
        </p:txBody>
      </p:sp>
    </p:spTree>
    <p:extLst>
      <p:ext uri="{BB962C8B-B14F-4D97-AF65-F5344CB8AC3E}">
        <p14:creationId xmlns:p14="http://schemas.microsoft.com/office/powerpoint/2010/main" val="38665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The Great Books of the Western World as published by the University of Chicago and Encyclopedia Britannica have a stunning two-volume </a:t>
            </a:r>
            <a:r>
              <a:rPr lang="en-US" sz="2500" dirty="0" err="1"/>
              <a:t>Syntopicon</a:t>
            </a:r>
            <a:r>
              <a:rPr lang="en-US" sz="2500" dirty="0"/>
              <a:t> with reference sections for each of 144 key cultural concepts. As a young lieutenant bored with garrison duty I created this chart one day, to show all 144 concepts in relation to one another. We cannot understand other cultures without understanding how they see each of these concepts.</a:t>
            </a:r>
          </a:p>
        </p:txBody>
      </p:sp>
      <p:sp>
        <p:nvSpPr>
          <p:cNvPr id="4" name="Slide Number Placeholder 3"/>
          <p:cNvSpPr>
            <a:spLocks noGrp="1"/>
          </p:cNvSpPr>
          <p:nvPr>
            <p:ph type="sldNum" sz="quarter" idx="10"/>
          </p:nvPr>
        </p:nvSpPr>
        <p:spPr/>
        <p:txBody>
          <a:bodyPr/>
          <a:lstStyle/>
          <a:p>
            <a:fld id="{0D6A66AC-654E-4B36-9182-B14720E19D34}" type="slidenum">
              <a:rPr lang="en-US" smtClean="0"/>
              <a:t>12</a:t>
            </a:fld>
            <a:endParaRPr lang="en-US"/>
          </a:p>
        </p:txBody>
      </p:sp>
    </p:spTree>
    <p:extLst>
      <p:ext uri="{BB962C8B-B14F-4D97-AF65-F5344CB8AC3E}">
        <p14:creationId xmlns:p14="http://schemas.microsoft.com/office/powerpoint/2010/main" val="126031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Another area where OSINT is fundamental is in relation to the new reality that war is less about state on state military power and more and more about distributed individuals each capable of shutting down entire power and communications and water networks.</a:t>
            </a:r>
          </a:p>
          <a:p>
            <a:endParaRPr lang="en-US" dirty="0"/>
          </a:p>
          <a:p>
            <a:r>
              <a:rPr lang="en-US" sz="2500" dirty="0"/>
              <a:t>Ultimately OSINT is about turning every citizen into an intelligence minuteman, and being on guard, openly, all the time.</a:t>
            </a:r>
          </a:p>
        </p:txBody>
      </p:sp>
      <p:sp>
        <p:nvSpPr>
          <p:cNvPr id="4" name="Slide Number Placeholder 3"/>
          <p:cNvSpPr>
            <a:spLocks noGrp="1"/>
          </p:cNvSpPr>
          <p:nvPr>
            <p:ph type="sldNum" sz="quarter" idx="10"/>
          </p:nvPr>
        </p:nvSpPr>
        <p:spPr/>
        <p:txBody>
          <a:bodyPr/>
          <a:lstStyle/>
          <a:p>
            <a:fld id="{0D6A66AC-654E-4B36-9182-B14720E19D34}" type="slidenum">
              <a:rPr lang="en-US" smtClean="0"/>
              <a:t>13</a:t>
            </a:fld>
            <a:endParaRPr lang="en-US"/>
          </a:p>
        </p:txBody>
      </p:sp>
    </p:spTree>
    <p:extLst>
      <p:ext uri="{BB962C8B-B14F-4D97-AF65-F5344CB8AC3E}">
        <p14:creationId xmlns:p14="http://schemas.microsoft.com/office/powerpoint/2010/main" val="19038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depiction of the four major belligerent </a:t>
            </a:r>
            <a:r>
              <a:rPr lang="en-US" sz="2500" dirty="0" smtClean="0"/>
              <a:t>groups </a:t>
            </a:r>
            <a:r>
              <a:rPr lang="en-US" sz="2500" dirty="0"/>
              <a:t>further emphasizes the vital nature of </a:t>
            </a:r>
            <a:r>
              <a:rPr lang="en-US" sz="2500" dirty="0" smtClean="0"/>
              <a:t>OSINT for state security.</a:t>
            </a:r>
            <a:endParaRPr lang="en-US" sz="2500" dirty="0"/>
          </a:p>
          <a:p>
            <a:endParaRPr lang="en-US" dirty="0"/>
          </a:p>
          <a:p>
            <a:r>
              <a:rPr lang="en-US" sz="2500" dirty="0"/>
              <a:t>We have failed to be serious about creating orders of battle for non-state actors. We have failed to be serious about counterintelligence against non-state threats to the state and the society.</a:t>
            </a:r>
          </a:p>
        </p:txBody>
      </p:sp>
      <p:sp>
        <p:nvSpPr>
          <p:cNvPr id="4" name="Slide Number Placeholder 3"/>
          <p:cNvSpPr>
            <a:spLocks noGrp="1"/>
          </p:cNvSpPr>
          <p:nvPr>
            <p:ph type="sldNum" sz="quarter" idx="10"/>
          </p:nvPr>
        </p:nvSpPr>
        <p:spPr/>
        <p:txBody>
          <a:bodyPr/>
          <a:lstStyle/>
          <a:p>
            <a:fld id="{0D6A66AC-654E-4B36-9182-B14720E19D34}" type="slidenum">
              <a:rPr lang="en-US" smtClean="0"/>
              <a:t>14</a:t>
            </a:fld>
            <a:endParaRPr lang="en-US"/>
          </a:p>
        </p:txBody>
      </p:sp>
    </p:spTree>
    <p:extLst>
      <p:ext uri="{BB962C8B-B14F-4D97-AF65-F5344CB8AC3E}">
        <p14:creationId xmlns:p14="http://schemas.microsoft.com/office/powerpoint/2010/main" val="308858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Homeland defense is vastly more important today. I was the author of the letter to the White House in 1994 sounding the alarm on cyber-vulnerability, with three co-signers including the top NSA security engineer and Winn </a:t>
            </a:r>
            <a:r>
              <a:rPr lang="en-US" sz="2500" dirty="0" err="1"/>
              <a:t>Schwartau</a:t>
            </a:r>
            <a:r>
              <a:rPr lang="en-US" sz="2500" dirty="0"/>
              <a:t>. We were ignored. For the past 25 years we should have been fortifying all cyber-systems – instead we allowed NSA and US IT CEOs to handicap and sabotage cyber-security for their convenience.</a:t>
            </a:r>
          </a:p>
        </p:txBody>
      </p:sp>
      <p:sp>
        <p:nvSpPr>
          <p:cNvPr id="4" name="Slide Number Placeholder 3"/>
          <p:cNvSpPr>
            <a:spLocks noGrp="1"/>
          </p:cNvSpPr>
          <p:nvPr>
            <p:ph type="sldNum" sz="quarter" idx="10"/>
          </p:nvPr>
        </p:nvSpPr>
        <p:spPr/>
        <p:txBody>
          <a:bodyPr/>
          <a:lstStyle/>
          <a:p>
            <a:fld id="{0D6A66AC-654E-4B36-9182-B14720E19D34}" type="slidenum">
              <a:rPr lang="en-US" smtClean="0"/>
              <a:t>15</a:t>
            </a:fld>
            <a:endParaRPr lang="en-US"/>
          </a:p>
        </p:txBody>
      </p:sp>
    </p:spTree>
    <p:extLst>
      <p:ext uri="{BB962C8B-B14F-4D97-AF65-F5344CB8AC3E}">
        <p14:creationId xmlns:p14="http://schemas.microsoft.com/office/powerpoint/2010/main" val="355813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Here I offer my estimate of the utility of OSINT against each of the ten high level threats to humanity as identified by </a:t>
            </a:r>
            <a:r>
              <a:rPr lang="en-US" sz="2500" dirty="0" err="1"/>
              <a:t>LtGen</a:t>
            </a:r>
            <a:r>
              <a:rPr lang="en-US" sz="2500" dirty="0"/>
              <a:t> Brent Scowcroft, USAF (Ret) and other members of the UN High-Level Panel on Threats, Challenges, and Change, as it reported out in 2004 in a book entitled </a:t>
            </a:r>
            <a:r>
              <a:rPr lang="en-US" sz="2500" i="1" dirty="0"/>
              <a:t>A More Secure World: Our Shared Responsibility</a:t>
            </a:r>
            <a:r>
              <a:rPr lang="en-US" sz="2500" dirty="0"/>
              <a:t>. It is not possible to be a Smart Nation or a Safe Nation without a major investment in OSINT.</a:t>
            </a:r>
          </a:p>
        </p:txBody>
      </p:sp>
      <p:sp>
        <p:nvSpPr>
          <p:cNvPr id="4" name="Slide Number Placeholder 3"/>
          <p:cNvSpPr>
            <a:spLocks noGrp="1"/>
          </p:cNvSpPr>
          <p:nvPr>
            <p:ph type="sldNum" sz="quarter" idx="10"/>
          </p:nvPr>
        </p:nvSpPr>
        <p:spPr/>
        <p:txBody>
          <a:bodyPr/>
          <a:lstStyle/>
          <a:p>
            <a:fld id="{0D6A66AC-654E-4B36-9182-B14720E19D34}" type="slidenum">
              <a:rPr lang="en-US" smtClean="0"/>
              <a:t>16</a:t>
            </a:fld>
            <a:endParaRPr lang="en-US"/>
          </a:p>
        </p:txBody>
      </p:sp>
    </p:spTree>
    <p:extLst>
      <p:ext uri="{BB962C8B-B14F-4D97-AF65-F5344CB8AC3E}">
        <p14:creationId xmlns:p14="http://schemas.microsoft.com/office/powerpoint/2010/main" val="22266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Most OSINT is not OSINT. To qualify as intelligence or decision support it must answer a question from a specific person.</a:t>
            </a:r>
          </a:p>
          <a:p>
            <a:endParaRPr lang="en-US" sz="800" dirty="0"/>
          </a:p>
          <a:p>
            <a:r>
              <a:rPr lang="en-US" sz="2500" dirty="0"/>
              <a:t>I learned that to make peace with the CIA we had to distinguish between OSINT that any commercial provider can create, and Validated OSINT that only an all-source government analyst can bless, saying we concur, or at least, we do not have a basis for disagreeing.</a:t>
            </a:r>
          </a:p>
        </p:txBody>
      </p:sp>
      <p:sp>
        <p:nvSpPr>
          <p:cNvPr id="4" name="Slide Number Placeholder 3"/>
          <p:cNvSpPr>
            <a:spLocks noGrp="1"/>
          </p:cNvSpPr>
          <p:nvPr>
            <p:ph type="sldNum" sz="quarter" idx="10"/>
          </p:nvPr>
        </p:nvSpPr>
        <p:spPr/>
        <p:txBody>
          <a:bodyPr/>
          <a:lstStyle/>
          <a:p>
            <a:fld id="{0D6A66AC-654E-4B36-9182-B14720E19D34}" type="slidenum">
              <a:rPr lang="en-US" smtClean="0"/>
              <a:t>17</a:t>
            </a:fld>
            <a:endParaRPr lang="en-US"/>
          </a:p>
        </p:txBody>
      </p:sp>
    </p:spTree>
    <p:extLst>
      <p:ext uri="{BB962C8B-B14F-4D97-AF65-F5344CB8AC3E}">
        <p14:creationId xmlns:p14="http://schemas.microsoft.com/office/powerpoint/2010/main" val="274420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 modified this graphic from Stephen E. Arnold. The fact is that the NATO-US approach to OSINT merely skims the surface, like the drunk looking for his keys under the light. Google indexes less than 4% of the web and nobody is indexing the analog information or the unpublished information.</a:t>
            </a:r>
          </a:p>
          <a:p>
            <a:endParaRPr lang="en-US" dirty="0"/>
          </a:p>
          <a:p>
            <a:r>
              <a:rPr lang="en-US" sz="2500" dirty="0"/>
              <a:t>Worse, Google manipulates search results depending on who pays to be seen.</a:t>
            </a:r>
          </a:p>
        </p:txBody>
      </p:sp>
      <p:sp>
        <p:nvSpPr>
          <p:cNvPr id="4" name="Slide Number Placeholder 3"/>
          <p:cNvSpPr>
            <a:spLocks noGrp="1"/>
          </p:cNvSpPr>
          <p:nvPr>
            <p:ph type="sldNum" sz="quarter" idx="10"/>
          </p:nvPr>
        </p:nvSpPr>
        <p:spPr/>
        <p:txBody>
          <a:bodyPr/>
          <a:lstStyle/>
          <a:p>
            <a:fld id="{0D6A66AC-654E-4B36-9182-B14720E19D34}" type="slidenum">
              <a:rPr lang="en-US" smtClean="0"/>
              <a:t>18</a:t>
            </a:fld>
            <a:endParaRPr lang="en-US"/>
          </a:p>
        </p:txBody>
      </p:sp>
    </p:spTree>
    <p:extLst>
      <p:ext uri="{BB962C8B-B14F-4D97-AF65-F5344CB8AC3E}">
        <p14:creationId xmlns:p14="http://schemas.microsoft.com/office/powerpoint/2010/main" val="2292077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Here is a deeper look at this challenge. Only 1% of WRITTEN scientific papers are PUBLISHED. It only gets worse when you consider foreign languages and whether researchers will perform due diligence.</a:t>
            </a:r>
          </a:p>
          <a:p>
            <a:endParaRPr lang="en-US" dirty="0"/>
          </a:p>
          <a:p>
            <a:r>
              <a:rPr lang="en-US" sz="2500" dirty="0"/>
              <a:t>On the left is the fragmentation of the scientific community, an </a:t>
            </a:r>
            <a:r>
              <a:rPr lang="en-US" sz="2500" dirty="0" smtClean="0"/>
              <a:t>archipelago </a:t>
            </a:r>
            <a:r>
              <a:rPr lang="en-US" sz="2500" dirty="0"/>
              <a:t>of isolated fiefdoms where a PhD can be earned knowing everything about nothing and nothing about everything.</a:t>
            </a:r>
          </a:p>
        </p:txBody>
      </p:sp>
      <p:sp>
        <p:nvSpPr>
          <p:cNvPr id="4" name="Slide Number Placeholder 3"/>
          <p:cNvSpPr>
            <a:spLocks noGrp="1"/>
          </p:cNvSpPr>
          <p:nvPr>
            <p:ph type="sldNum" sz="quarter" idx="10"/>
          </p:nvPr>
        </p:nvSpPr>
        <p:spPr/>
        <p:txBody>
          <a:bodyPr/>
          <a:lstStyle/>
          <a:p>
            <a:fld id="{0D6A66AC-654E-4B36-9182-B14720E19D34}" type="slidenum">
              <a:rPr lang="en-US" smtClean="0"/>
              <a:t>19</a:t>
            </a:fld>
            <a:endParaRPr lang="en-US"/>
          </a:p>
        </p:txBody>
      </p:sp>
    </p:spTree>
    <p:extLst>
      <p:ext uri="{BB962C8B-B14F-4D97-AF65-F5344CB8AC3E}">
        <p14:creationId xmlns:p14="http://schemas.microsoft.com/office/powerpoint/2010/main" val="109699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is the plan for the brief. I will be showing some complex graphics you can return to later on your own. For today the key points are these.</a:t>
            </a:r>
          </a:p>
          <a:p>
            <a:endParaRPr lang="en-US" sz="2500" dirty="0"/>
          </a:p>
          <a:p>
            <a:r>
              <a:rPr lang="en-US" sz="2500" dirty="0"/>
              <a:t>PAUSE</a:t>
            </a:r>
          </a:p>
        </p:txBody>
      </p:sp>
      <p:sp>
        <p:nvSpPr>
          <p:cNvPr id="4" name="Slide Number Placeholder 3"/>
          <p:cNvSpPr>
            <a:spLocks noGrp="1"/>
          </p:cNvSpPr>
          <p:nvPr>
            <p:ph type="sldNum" sz="quarter" idx="10"/>
          </p:nvPr>
        </p:nvSpPr>
        <p:spPr/>
        <p:txBody>
          <a:bodyPr/>
          <a:lstStyle/>
          <a:p>
            <a:fld id="{0D6A66AC-654E-4B36-9182-B14720E19D34}" type="slidenum">
              <a:rPr lang="en-US" smtClean="0"/>
              <a:t>2</a:t>
            </a:fld>
            <a:endParaRPr lang="en-US"/>
          </a:p>
        </p:txBody>
      </p:sp>
    </p:spTree>
    <p:extLst>
      <p:ext uri="{BB962C8B-B14F-4D97-AF65-F5344CB8AC3E}">
        <p14:creationId xmlns:p14="http://schemas.microsoft.com/office/powerpoint/2010/main" val="390357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 was interviewed to be the senior defense leader for HUMINT, and this was my vision. I was not selected – they wanted someone who would focus only on stealing secrets. The fact is that HUMINT consists of at least fifteen slices, only four of which are secret. It is irresponsible to not manage all HUMINT together, and I would emphasize that OSINT is HUMINT, not TECHINT. My monograph is free online at </a:t>
            </a:r>
            <a:r>
              <a:rPr lang="en-US" sz="2500" dirty="0">
                <a:hlinkClick r:id="rId3"/>
              </a:rPr>
              <a:t>http://</a:t>
            </a:r>
            <a:r>
              <a:rPr lang="en-US" sz="2500" dirty="0" smtClean="0">
                <a:hlinkClick r:id="rId3"/>
              </a:rPr>
              <a:t>tinyurl.com/Steele-HUMINT</a:t>
            </a:r>
            <a:r>
              <a:rPr lang="en-US" sz="2500" dirty="0" smtClean="0"/>
              <a:t>.</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20</a:t>
            </a:fld>
            <a:endParaRPr lang="en-US"/>
          </a:p>
        </p:txBody>
      </p:sp>
    </p:spTree>
    <p:extLst>
      <p:ext uri="{BB962C8B-B14F-4D97-AF65-F5344CB8AC3E}">
        <p14:creationId xmlns:p14="http://schemas.microsoft.com/office/powerpoint/2010/main" val="351648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Here is another way of looking at the centrality of OSINT in relation to both secret intelligence and counterintelligence, and the ultimate combat mission of sabotage behind enemy lines</a:t>
            </a:r>
            <a:r>
              <a:rPr lang="en-US" sz="2500" dirty="0" smtClean="0"/>
              <a:t>.  </a:t>
            </a:r>
            <a:r>
              <a:rPr lang="en-US" sz="2500" b="1" dirty="0" smtClean="0"/>
              <a:t>PAUSE  </a:t>
            </a:r>
            <a:r>
              <a:rPr lang="en-US" sz="2500" dirty="0" smtClean="0"/>
              <a:t>Please </a:t>
            </a:r>
            <a:r>
              <a:rPr lang="en-US" sz="2500" dirty="0"/>
              <a:t>note that OSINT (and all-source intelligence) should be organized to support strategy, policy, acquisition, and </a:t>
            </a:r>
            <a:r>
              <a:rPr lang="en-US" sz="2500" dirty="0" smtClean="0"/>
              <a:t>operations. I don’t know of anyone doing this correctly.</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21</a:t>
            </a:fld>
            <a:endParaRPr lang="en-US"/>
          </a:p>
        </p:txBody>
      </p:sp>
    </p:spTree>
    <p:extLst>
      <p:ext uri="{BB962C8B-B14F-4D97-AF65-F5344CB8AC3E}">
        <p14:creationId xmlns:p14="http://schemas.microsoft.com/office/powerpoint/2010/main" val="269050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You will recall the isolated boxes from the beginning of my remarks. Here I show the eight tribes of information, emphasizing that government is the smallest and least informed tribe.  We cannot do OSINT without harnessing what these other tribes can access – and most of them do not like us, do not trust us, and do not want to share. </a:t>
            </a:r>
            <a:endParaRPr lang="en-US" sz="2500" dirty="0" smtClean="0"/>
          </a:p>
          <a:p>
            <a:endParaRPr lang="en-US" sz="2500" dirty="0"/>
          </a:p>
          <a:p>
            <a:r>
              <a:rPr lang="en-US" sz="2500" dirty="0" smtClean="0"/>
              <a:t>BRIEFLY DESCRIBE EACH TRIBE</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22</a:t>
            </a:fld>
            <a:endParaRPr lang="en-US"/>
          </a:p>
        </p:txBody>
      </p:sp>
    </p:spTree>
    <p:extLst>
      <p:ext uri="{BB962C8B-B14F-4D97-AF65-F5344CB8AC3E}">
        <p14:creationId xmlns:p14="http://schemas.microsoft.com/office/powerpoint/2010/main" val="2825285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graphic was created by Jan Herring, the first National Intelligence Officer for Science &amp; Technology in the US, in the 1970’s. We still do not do this.  </a:t>
            </a:r>
          </a:p>
          <a:p>
            <a:endParaRPr lang="en-US" dirty="0"/>
          </a:p>
          <a:p>
            <a:r>
              <a:rPr lang="en-US" sz="2500" dirty="0"/>
              <a:t>Note that OSINT can become secret.</a:t>
            </a:r>
          </a:p>
          <a:p>
            <a:endParaRPr lang="en-US" dirty="0"/>
          </a:p>
          <a:p>
            <a:r>
              <a:rPr lang="en-US" sz="2500" dirty="0"/>
              <a:t>Note the ratios of need versus cost.</a:t>
            </a:r>
          </a:p>
          <a:p>
            <a:endParaRPr lang="en-US" dirty="0"/>
          </a:p>
          <a:p>
            <a:r>
              <a:rPr lang="en-US" sz="2500" dirty="0"/>
              <a:t>We can discuss this further in our follow-on discussion.</a:t>
            </a:r>
          </a:p>
        </p:txBody>
      </p:sp>
      <p:sp>
        <p:nvSpPr>
          <p:cNvPr id="4" name="Slide Number Placeholder 3"/>
          <p:cNvSpPr>
            <a:spLocks noGrp="1"/>
          </p:cNvSpPr>
          <p:nvPr>
            <p:ph type="sldNum" sz="quarter" idx="10"/>
          </p:nvPr>
        </p:nvSpPr>
        <p:spPr/>
        <p:txBody>
          <a:bodyPr/>
          <a:lstStyle/>
          <a:p>
            <a:fld id="{0D6A66AC-654E-4B36-9182-B14720E19D34}" type="slidenum">
              <a:rPr lang="en-US" smtClean="0"/>
              <a:t>23</a:t>
            </a:fld>
            <a:endParaRPr lang="en-US"/>
          </a:p>
        </p:txBody>
      </p:sp>
    </p:spTree>
    <p:extLst>
      <p:ext uri="{BB962C8B-B14F-4D97-AF65-F5344CB8AC3E}">
        <p14:creationId xmlns:p14="http://schemas.microsoft.com/office/powerpoint/2010/main" val="1868574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Six people can harvest the external world of knowledge if they know what they are doing and have  the money with which to leverage intermediaries as well as reward individual human elements as needed.</a:t>
            </a:r>
          </a:p>
          <a:p>
            <a:endParaRPr lang="en-US" sz="800" dirty="0"/>
          </a:p>
          <a:p>
            <a:r>
              <a:rPr lang="en-US" sz="2400" dirty="0" smtClean="0"/>
              <a:t>The collection manager needs to have the confidence of the secret world and to hear their requirements in classified terms.</a:t>
            </a:r>
          </a:p>
          <a:p>
            <a:endParaRPr lang="en-US" sz="800" dirty="0"/>
          </a:p>
          <a:p>
            <a:r>
              <a:rPr lang="en-US" sz="2400" dirty="0" smtClean="0"/>
              <a:t>DISCUSS EACH OF THE OTHERS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24</a:t>
            </a:fld>
            <a:endParaRPr lang="en-US"/>
          </a:p>
        </p:txBody>
      </p:sp>
    </p:spTree>
    <p:extLst>
      <p:ext uri="{BB962C8B-B14F-4D97-AF65-F5344CB8AC3E}">
        <p14:creationId xmlns:p14="http://schemas.microsoft.com/office/powerpoint/2010/main" val="182534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a quick look at where OSINT fits in relation to secret and existing staff feeds, we cannot under-estimate the impact on the decision-maker of random external influences, it is very important to have a solid grasp of what happens to your information after it is delivered, and to be constantly studying the decision-maker to see if they have been </a:t>
            </a:r>
            <a:r>
              <a:rPr lang="en-US" sz="2400" dirty="0" err="1" smtClean="0"/>
              <a:t>mis</a:t>
            </a:r>
            <a:r>
              <a:rPr lang="en-US" sz="2400" dirty="0" smtClean="0"/>
              <a:t>-guided by other sources of information including lies from allied services and leaders.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25</a:t>
            </a:fld>
            <a:endParaRPr lang="en-US"/>
          </a:p>
        </p:txBody>
      </p:sp>
    </p:spTree>
    <p:extLst>
      <p:ext uri="{BB962C8B-B14F-4D97-AF65-F5344CB8AC3E}">
        <p14:creationId xmlns:p14="http://schemas.microsoft.com/office/powerpoint/2010/main" val="1845164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the original graphic from the 1980’s where I tried to explain that OSIF and OSINT are the foundation for the all-source temple.</a:t>
            </a:r>
          </a:p>
          <a:p>
            <a:endParaRPr lang="en-US" dirty="0"/>
          </a:p>
          <a:p>
            <a:r>
              <a:rPr lang="en-US" sz="2400" dirty="0" smtClean="0"/>
              <a:t>It makes no sense at all to send a spy where a school-boy can go. We must harness and harvest all of our human resources, and make the most of the least expensive, most open sources and methods.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26</a:t>
            </a:fld>
            <a:endParaRPr lang="en-US"/>
          </a:p>
        </p:txBody>
      </p:sp>
    </p:spTree>
    <p:extLst>
      <p:ext uri="{BB962C8B-B14F-4D97-AF65-F5344CB8AC3E}">
        <p14:creationId xmlns:p14="http://schemas.microsoft.com/office/powerpoint/2010/main" val="2014852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DA955-03A8-4266-B363-E5CAF4B01692}" type="slidenum">
              <a:rPr lang="en-US" altLang="en-US"/>
              <a:pPr/>
              <a:t>27</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ln w="38100">
            <a:noFill/>
            <a:miter lim="800000"/>
            <a:headEnd/>
            <a:tailEnd/>
          </a:ln>
        </p:spPr>
        <p:txBody>
          <a:bodyPr/>
          <a:lstStyle/>
          <a:p>
            <a:pPr algn="just"/>
            <a:endParaRPr lang="en-US" altLang="en-US" dirty="0"/>
          </a:p>
          <a:p>
            <a:endParaRPr lang="en-US" altLang="en-US" dirty="0"/>
          </a:p>
        </p:txBody>
      </p:sp>
      <p:sp>
        <p:nvSpPr>
          <p:cNvPr id="2" name="TextBox 1"/>
          <p:cNvSpPr txBox="1"/>
          <p:nvPr/>
        </p:nvSpPr>
        <p:spPr>
          <a:xfrm>
            <a:off x="795338" y="4456112"/>
            <a:ext cx="5562600" cy="4339650"/>
          </a:xfrm>
          <a:prstGeom prst="rect">
            <a:avLst/>
          </a:prstGeom>
          <a:noFill/>
        </p:spPr>
        <p:txBody>
          <a:bodyPr wrap="square" rtlCol="0">
            <a:spAutoFit/>
          </a:bodyPr>
          <a:lstStyle/>
          <a:p>
            <a:r>
              <a:rPr lang="en-US" sz="2400" dirty="0" smtClean="0"/>
              <a:t>I wrote the </a:t>
            </a:r>
            <a:r>
              <a:rPr lang="en-US" sz="2400" i="1" dirty="0" smtClean="0"/>
              <a:t>NATO Open Source Intelligence Handbook </a:t>
            </a:r>
            <a:r>
              <a:rPr lang="en-US" sz="2400" dirty="0" smtClean="0"/>
              <a:t>in 2000. While good in its time the links are mostly broken and it should be re-done. In my final slide I provide links to the best resources from a few top OSINT practitioners.</a:t>
            </a:r>
          </a:p>
          <a:p>
            <a:endParaRPr lang="en-US" sz="1200" dirty="0"/>
          </a:p>
          <a:p>
            <a:r>
              <a:rPr lang="en-US" sz="2400" dirty="0" smtClean="0"/>
              <a:t>What is critical about this graphic is not the detail but the organization.  OSINT includes sources, </a:t>
            </a:r>
            <a:r>
              <a:rPr lang="en-US" sz="2400" dirty="0" err="1" smtClean="0"/>
              <a:t>softwares</a:t>
            </a:r>
            <a:r>
              <a:rPr lang="en-US" sz="2400" dirty="0" smtClean="0"/>
              <a:t>, and services. I give all of them a failing grade for one reason or another, we can discuss this later.</a:t>
            </a:r>
            <a:endParaRPr lang="en-US" sz="24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0537" y="4450477"/>
            <a:ext cx="6172199" cy="4216241"/>
          </a:xfrm>
        </p:spPr>
        <p:txBody>
          <a:bodyPr/>
          <a:lstStyle/>
          <a:p>
            <a:r>
              <a:rPr lang="en-US" sz="2400" dirty="0" smtClean="0"/>
              <a:t>The major powers either don’t get it or lie a lot. You cannot achieve ground truth without a deep use of the local language.</a:t>
            </a:r>
          </a:p>
          <a:p>
            <a:endParaRPr lang="en-US" dirty="0"/>
          </a:p>
          <a:p>
            <a:r>
              <a:rPr lang="en-US" sz="2400" dirty="0" smtClean="0"/>
              <a:t>There are at least 31 core languages and over 136 others than need attention.</a:t>
            </a:r>
          </a:p>
          <a:p>
            <a:endParaRPr lang="en-US" dirty="0"/>
          </a:p>
          <a:p>
            <a:r>
              <a:rPr lang="en-US" sz="2400" dirty="0" smtClean="0"/>
              <a:t>Machine translation is not good enough for most languages. You need a mix of indigenous speakers who also speak a Western language, and a handful of trusted officers who have spent a lifetime learning the target language.</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28</a:t>
            </a:fld>
            <a:endParaRPr lang="en-US"/>
          </a:p>
        </p:txBody>
      </p:sp>
    </p:spTree>
    <p:extLst>
      <p:ext uri="{BB962C8B-B14F-4D97-AF65-F5344CB8AC3E}">
        <p14:creationId xmlns:p14="http://schemas.microsoft.com/office/powerpoint/2010/main" val="996381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0EC50-88ED-46A2-ADDA-7E9334092BA4}" type="slidenum">
              <a:rPr lang="en-US" altLang="en-US"/>
              <a:pPr/>
              <a:t>29</a:t>
            </a:fld>
            <a:endParaRPr lang="en-US" altLang="en-US"/>
          </a:p>
        </p:txBody>
      </p:sp>
      <p:sp>
        <p:nvSpPr>
          <p:cNvPr id="15769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sz="2400" dirty="0" smtClean="0"/>
              <a:t>This is the heart of an OSINT cell’s advanced operations if you have more than six people. Note that it includes ingestion and sense-making processes, and that there are at least three outputs: human; written, and classified requirements.</a:t>
            </a:r>
          </a:p>
          <a:p>
            <a:endParaRPr lang="en-US" dirty="0"/>
          </a:p>
          <a:p>
            <a:r>
              <a:rPr lang="en-US" sz="2400" dirty="0" smtClean="0"/>
              <a:t>The Dutch service in theory is not allowed to use secret sources and methods unless the OSINT people certify they cannot find out using open sources and methods.</a:t>
            </a:r>
            <a:endParaRPr lang="en-US"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Alvin Toffler helped me create this slide. We were returning from a lunch with US defense intelligence leaders when he turned to me and said “they don’t want to leave their little green box.” I instantly visualized this.</a:t>
            </a:r>
          </a:p>
          <a:p>
            <a:endParaRPr lang="en-US" sz="2500" dirty="0"/>
          </a:p>
          <a:p>
            <a:r>
              <a:rPr lang="en-US" sz="2500" dirty="0"/>
              <a:t>Two points: OSINT is about harvesting ALL of this information outside the green box. And second, at the policy level, it is vital that we understand competing interests.</a:t>
            </a:r>
          </a:p>
        </p:txBody>
      </p:sp>
      <p:sp>
        <p:nvSpPr>
          <p:cNvPr id="4" name="Slide Number Placeholder 3"/>
          <p:cNvSpPr>
            <a:spLocks noGrp="1"/>
          </p:cNvSpPr>
          <p:nvPr>
            <p:ph type="sldNum" sz="quarter" idx="10"/>
          </p:nvPr>
        </p:nvSpPr>
        <p:spPr/>
        <p:txBody>
          <a:bodyPr/>
          <a:lstStyle/>
          <a:p>
            <a:fld id="{0D6A66AC-654E-4B36-9182-B14720E19D34}" type="slidenum">
              <a:rPr lang="en-US" smtClean="0"/>
              <a:t>3</a:t>
            </a:fld>
            <a:endParaRPr lang="en-US"/>
          </a:p>
        </p:txBody>
      </p:sp>
    </p:spTree>
    <p:extLst>
      <p:ext uri="{BB962C8B-B14F-4D97-AF65-F5344CB8AC3E}">
        <p14:creationId xmlns:p14="http://schemas.microsoft.com/office/powerpoint/2010/main" val="193670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was a founding member of the Advanced Information Processing and Analysis Steering Group in the 1980’s and into the 1990’s and I am sorry to say that despite our knowing then that we need all of this in an integrated tool-kit able to ingest and make sense of massive amounts of unstructured multi-lingual multi-media data, it still does not exist today. </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30</a:t>
            </a:fld>
            <a:endParaRPr lang="en-US"/>
          </a:p>
        </p:txBody>
      </p:sp>
    </p:spTree>
    <p:extLst>
      <p:ext uri="{BB962C8B-B14F-4D97-AF65-F5344CB8AC3E}">
        <p14:creationId xmlns:p14="http://schemas.microsoft.com/office/powerpoint/2010/main" val="4121767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These are the eight areas where I would like to help just one country – all eight tribes of information – get it right. All of these eight quadrants are no better than yellow and most are red in my view.</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31</a:t>
            </a:fld>
            <a:endParaRPr lang="en-US"/>
          </a:p>
        </p:txBody>
      </p:sp>
    </p:spTree>
    <p:extLst>
      <p:ext uri="{BB962C8B-B14F-4D97-AF65-F5344CB8AC3E}">
        <p14:creationId xmlns:p14="http://schemas.microsoft.com/office/powerpoint/2010/main" val="830401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cannot stress this enough.  OSINT is HUMINT, not TECHINT, and OSINT requires adequate funding – on the order of 5% of the total intelligence budget – if it is to be fully effective.</a:t>
            </a:r>
          </a:p>
          <a:p>
            <a:endParaRPr lang="en-US" sz="2400" dirty="0"/>
          </a:p>
          <a:p>
            <a:r>
              <a:rPr lang="en-US" sz="2400" b="1" dirty="0" smtClean="0"/>
              <a:t>PAUSE</a:t>
            </a:r>
            <a:endParaRPr lang="en-US" sz="2400" b="1" dirty="0"/>
          </a:p>
        </p:txBody>
      </p:sp>
      <p:sp>
        <p:nvSpPr>
          <p:cNvPr id="4" name="Slide Number Placeholder 3"/>
          <p:cNvSpPr>
            <a:spLocks noGrp="1"/>
          </p:cNvSpPr>
          <p:nvPr>
            <p:ph type="sldNum" sz="quarter" idx="10"/>
          </p:nvPr>
        </p:nvSpPr>
        <p:spPr/>
        <p:txBody>
          <a:bodyPr/>
          <a:lstStyle/>
          <a:p>
            <a:fld id="{0D6A66AC-654E-4B36-9182-B14720E19D34}" type="slidenum">
              <a:rPr lang="en-US" smtClean="0"/>
              <a:t>32</a:t>
            </a:fld>
            <a:endParaRPr lang="en-US"/>
          </a:p>
        </p:txBody>
      </p:sp>
    </p:spTree>
    <p:extLst>
      <p:ext uri="{BB962C8B-B14F-4D97-AF65-F5344CB8AC3E}">
        <p14:creationId xmlns:p14="http://schemas.microsoft.com/office/powerpoint/2010/main" val="120131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was an overnight exercise for the Aspin-Brown Commission seeking to reform the intelligence community. The CIA had a map and an old economic study. This is what I produced with six phone calls. </a:t>
            </a:r>
            <a:r>
              <a:rPr lang="en-US" sz="2400" b="1" dirty="0" smtClean="0"/>
              <a:t>DESCRIBE EACH </a:t>
            </a:r>
            <a:r>
              <a:rPr lang="en-US" sz="2400" dirty="0" smtClean="0"/>
              <a:t> As a result, the Commission recommended that OSINT be a top priority for DCI attention and a top priority for funding. Later the 911 Commission recommended a separate Open Source Agency. Nothing happened.</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33</a:t>
            </a:fld>
            <a:endParaRPr lang="en-US"/>
          </a:p>
        </p:txBody>
      </p:sp>
    </p:spTree>
    <p:extLst>
      <p:ext uri="{BB962C8B-B14F-4D97-AF65-F5344CB8AC3E}">
        <p14:creationId xmlns:p14="http://schemas.microsoft.com/office/powerpoint/2010/main" val="4055170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When I started the OSINT fight within the US Intelligence Community in 1988-1992, I noticed immediately that the civilians have no idea about the vital important of maps – and especially military charts with contour lines. Over the years this has been one of the most important accomplishments in OSINT, greatly aided by the release of all the Soviet maps of Africa and South America – but not China,  that warehouse mysteriously burned down – and by commercial imagery.</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34</a:t>
            </a:fld>
            <a:endParaRPr lang="en-US"/>
          </a:p>
        </p:txBody>
      </p:sp>
    </p:spTree>
    <p:extLst>
      <p:ext uri="{BB962C8B-B14F-4D97-AF65-F5344CB8AC3E}">
        <p14:creationId xmlns:p14="http://schemas.microsoft.com/office/powerpoint/2010/main" val="206262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With citation analytics for about $1,500 I can identify to most cited published experts, and from there get to unpublished field experts. I can also hire their best graduate students for 20 cents on the dollar.</a:t>
            </a:r>
          </a:p>
          <a:p>
            <a:endParaRPr lang="en-US" sz="800" dirty="0"/>
          </a:p>
          <a:p>
            <a:r>
              <a:rPr lang="en-US" sz="2400" dirty="0" smtClean="0"/>
              <a:t>Finance and true costs require field work by humans, including examinations of hard copy tax and real estate and boat records.</a:t>
            </a:r>
          </a:p>
          <a:p>
            <a:endParaRPr lang="en-US" sz="800" dirty="0" smtClean="0"/>
          </a:p>
          <a:p>
            <a:r>
              <a:rPr lang="en-US" sz="2400" dirty="0" smtClean="0"/>
              <a:t>The best web monitoring is done in the original languages – students fluent in the target languages are inexpensive. </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35</a:t>
            </a:fld>
            <a:endParaRPr lang="en-US"/>
          </a:p>
        </p:txBody>
      </p:sp>
    </p:spTree>
    <p:extLst>
      <p:ext uri="{BB962C8B-B14F-4D97-AF65-F5344CB8AC3E}">
        <p14:creationId xmlns:p14="http://schemas.microsoft.com/office/powerpoint/2010/main" val="1401460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what it looks like when it is working. No one has this. My own government refuses to be serious about OSINT or more recently, Open Source Everything Engineering, see </a:t>
            </a:r>
            <a:r>
              <a:rPr lang="en-US" sz="2400" dirty="0" smtClean="0">
                <a:hlinkClick r:id="rId3"/>
              </a:rPr>
              <a:t>http://tinyurl.com/Steele-Future</a:t>
            </a:r>
            <a:r>
              <a:rPr lang="en-US" sz="2400" dirty="0" smtClean="0"/>
              <a:t> for my full vision.</a:t>
            </a:r>
          </a:p>
          <a:p>
            <a:endParaRPr lang="en-US" sz="800" dirty="0"/>
          </a:p>
          <a:p>
            <a:r>
              <a:rPr lang="en-US" sz="2400" dirty="0" smtClean="0"/>
              <a:t>In my view the Nordics should offer to host a joint EU-NATO Multinational Decision Support Centre and network whose primary mission will be to produce the truth and confront lies being told by others.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36</a:t>
            </a:fld>
            <a:endParaRPr lang="en-US"/>
          </a:p>
        </p:txBody>
      </p:sp>
    </p:spTree>
    <p:extLst>
      <p:ext uri="{BB962C8B-B14F-4D97-AF65-F5344CB8AC3E}">
        <p14:creationId xmlns:p14="http://schemas.microsoft.com/office/powerpoint/2010/main" val="9842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cannot over-state the importance of counter-intelligence.  In the past 25 years what I have come to appreciate apart from the urgency of getting OSINT right, is counterintelligence.</a:t>
            </a:r>
          </a:p>
          <a:p>
            <a:endParaRPr lang="en-US" dirty="0"/>
          </a:p>
          <a:p>
            <a:r>
              <a:rPr lang="en-US" sz="2400" dirty="0" smtClean="0"/>
              <a:t>In the USA we have financial </a:t>
            </a:r>
            <a:r>
              <a:rPr lang="en-US" sz="2400" dirty="0" err="1" smtClean="0"/>
              <a:t>ideologicial</a:t>
            </a:r>
            <a:r>
              <a:rPr lang="en-US" sz="2400" dirty="0" smtClean="0"/>
              <a:t>, and religious traitors in key leadership positions, and the FBI is not allowed to do its job. </a:t>
            </a:r>
          </a:p>
          <a:p>
            <a:endParaRPr lang="en-US" dirty="0"/>
          </a:p>
          <a:p>
            <a:r>
              <a:rPr lang="en-US" sz="2400" dirty="0" smtClean="0"/>
              <a:t>Rooting out traitors is fundamental.</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37</a:t>
            </a:fld>
            <a:endParaRPr lang="en-US"/>
          </a:p>
        </p:txBody>
      </p:sp>
    </p:spTree>
    <p:extLst>
      <p:ext uri="{BB962C8B-B14F-4D97-AF65-F5344CB8AC3E}">
        <p14:creationId xmlns:p14="http://schemas.microsoft.com/office/powerpoint/2010/main" val="474710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My closing thoughts.</a:t>
            </a:r>
          </a:p>
          <a:p>
            <a:endParaRPr lang="en-US" sz="800" dirty="0"/>
          </a:p>
          <a:p>
            <a:r>
              <a:rPr lang="en-US" sz="2400" dirty="0" smtClean="0"/>
              <a:t>Ethics is an operating system. Will and Ariel Durant in </a:t>
            </a:r>
            <a:r>
              <a:rPr lang="en-US" sz="2400" i="1" dirty="0" smtClean="0"/>
              <a:t>Lessons of History </a:t>
            </a:r>
            <a:r>
              <a:rPr lang="en-US" sz="2400" dirty="0" smtClean="0"/>
              <a:t>speak to the role of morality in the game of nations. The US and Europe have failed to live up to their ideals – they actively support all but two of the dictators on the planet, and turn a blind eye to financial, religious, and ideological crimes against humanity.</a:t>
            </a:r>
          </a:p>
          <a:p>
            <a:endParaRPr lang="en-US" sz="800" dirty="0"/>
          </a:p>
          <a:p>
            <a:r>
              <a:rPr lang="en-US" sz="2400" dirty="0" smtClean="0"/>
              <a:t>We in the intelligence profession have the power to educate, inform, and elevate.</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38</a:t>
            </a:fld>
            <a:endParaRPr lang="en-US"/>
          </a:p>
        </p:txBody>
      </p:sp>
    </p:spTree>
    <p:extLst>
      <p:ext uri="{BB962C8B-B14F-4D97-AF65-F5344CB8AC3E}">
        <p14:creationId xmlns:p14="http://schemas.microsoft.com/office/powerpoint/2010/main" val="1813483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Here are a few links, the larger website holds over 20,000 posts by over 800 contributors I have nurtured over the past 25 years and I am always available to support your learning as well as your work.</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39</a:t>
            </a:fld>
            <a:endParaRPr lang="en-US"/>
          </a:p>
        </p:txBody>
      </p:sp>
    </p:spTree>
    <p:extLst>
      <p:ext uri="{BB962C8B-B14F-4D97-AF65-F5344CB8AC3E}">
        <p14:creationId xmlns:p14="http://schemas.microsoft.com/office/powerpoint/2010/main" val="285755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My first book was entitled </a:t>
            </a:r>
            <a:r>
              <a:rPr lang="en-US" sz="2500" i="1" dirty="0"/>
              <a:t>ON INTELLIGENCE: Spies and Secrecy in an Open World</a:t>
            </a:r>
            <a:r>
              <a:rPr lang="en-US" sz="2500" dirty="0"/>
              <a:t>. My core concern </a:t>
            </a:r>
            <a:r>
              <a:rPr lang="en-US" sz="2500" dirty="0" smtClean="0"/>
              <a:t>today is </a:t>
            </a:r>
            <a:r>
              <a:rPr lang="en-US" sz="2500" dirty="0"/>
              <a:t>that the US has corrupted NATO intelligence by over-emphasizing secret technical collection that is not processed, and neglecting everything else. There are major centralized and distributed repositories of OSINT that we should not ignore.</a:t>
            </a:r>
          </a:p>
        </p:txBody>
      </p:sp>
      <p:sp>
        <p:nvSpPr>
          <p:cNvPr id="4" name="Slide Number Placeholder 3"/>
          <p:cNvSpPr>
            <a:spLocks noGrp="1"/>
          </p:cNvSpPr>
          <p:nvPr>
            <p:ph type="sldNum" sz="quarter" idx="10"/>
          </p:nvPr>
        </p:nvSpPr>
        <p:spPr/>
        <p:txBody>
          <a:bodyPr/>
          <a:lstStyle/>
          <a:p>
            <a:fld id="{0D6A66AC-654E-4B36-9182-B14720E19D34}" type="slidenum">
              <a:rPr lang="en-US" smtClean="0"/>
              <a:t>4</a:t>
            </a:fld>
            <a:endParaRPr lang="en-US"/>
          </a:p>
        </p:txBody>
      </p:sp>
    </p:spTree>
    <p:extLst>
      <p:ext uri="{BB962C8B-B14F-4D97-AF65-F5344CB8AC3E}">
        <p14:creationId xmlns:p14="http://schemas.microsoft.com/office/powerpoint/2010/main" val="164926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2500" dirty="0" smtClean="0"/>
              <a:t>If you did not note the tiny </a:t>
            </a:r>
            <a:r>
              <a:rPr lang="en-US" sz="2500" dirty="0" err="1" smtClean="0"/>
              <a:t>url</a:t>
            </a:r>
            <a:r>
              <a:rPr lang="en-US" sz="2500" dirty="0" smtClean="0"/>
              <a:t> before, here it is again.</a:t>
            </a:r>
          </a:p>
          <a:p>
            <a:endParaRPr lang="en-US" sz="2500" dirty="0"/>
          </a:p>
          <a:p>
            <a:r>
              <a:rPr lang="en-US" sz="2500" dirty="0" smtClean="0"/>
              <a:t>It is an honor to be in your company.</a:t>
            </a:r>
          </a:p>
          <a:p>
            <a:endParaRPr lang="en-US" sz="2500" dirty="0"/>
          </a:p>
          <a:p>
            <a:r>
              <a:rPr lang="en-US" sz="2500" dirty="0" smtClean="0"/>
              <a:t>Thank you.</a:t>
            </a:r>
            <a:endParaRPr lang="en-US" sz="2500" dirty="0"/>
          </a:p>
          <a:p>
            <a:endParaRPr lang="en-US" sz="2500" dirty="0"/>
          </a:p>
        </p:txBody>
      </p:sp>
      <p:sp>
        <p:nvSpPr>
          <p:cNvPr id="4" name="Slide Number Placeholder 3"/>
          <p:cNvSpPr>
            <a:spLocks noGrp="1"/>
          </p:cNvSpPr>
          <p:nvPr>
            <p:ph type="sldNum" sz="quarter" idx="10"/>
          </p:nvPr>
        </p:nvSpPr>
        <p:spPr/>
        <p:txBody>
          <a:bodyPr/>
          <a:lstStyle/>
          <a:p>
            <a:fld id="{1349880E-1465-47C2-8B2D-31041858F0BF}" type="slidenum">
              <a:rPr lang="en-US" smtClean="0"/>
              <a:t>40</a:t>
            </a:fld>
            <a:endParaRPr lang="en-US" dirty="0"/>
          </a:p>
        </p:txBody>
      </p:sp>
    </p:spTree>
    <p:extLst>
      <p:ext uri="{BB962C8B-B14F-4D97-AF65-F5344CB8AC3E}">
        <p14:creationId xmlns:p14="http://schemas.microsoft.com/office/powerpoint/2010/main" val="74517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err="1"/>
              <a:t>LtCol</a:t>
            </a:r>
            <a:r>
              <a:rPr lang="en-US" sz="2500" dirty="0"/>
              <a:t> Gary Beaver, USA gave me this concept, this is how he used OSINT in Bosnia, as a buffer zone to enable information sharing operations with external elements.</a:t>
            </a:r>
          </a:p>
          <a:p>
            <a:endParaRPr lang="en-US" sz="2500" dirty="0"/>
          </a:p>
          <a:p>
            <a:r>
              <a:rPr lang="en-US" sz="2500" dirty="0"/>
              <a:t>PAUSE</a:t>
            </a:r>
          </a:p>
        </p:txBody>
      </p:sp>
      <p:sp>
        <p:nvSpPr>
          <p:cNvPr id="4" name="Slide Number Placeholder 3"/>
          <p:cNvSpPr>
            <a:spLocks noGrp="1"/>
          </p:cNvSpPr>
          <p:nvPr>
            <p:ph type="sldNum" sz="quarter" idx="10"/>
          </p:nvPr>
        </p:nvSpPr>
        <p:spPr/>
        <p:txBody>
          <a:bodyPr/>
          <a:lstStyle/>
          <a:p>
            <a:fld id="{0D6A66AC-654E-4B36-9182-B14720E19D34}" type="slidenum">
              <a:rPr lang="en-US" smtClean="0"/>
              <a:t>5</a:t>
            </a:fld>
            <a:endParaRPr lang="en-US"/>
          </a:p>
        </p:txBody>
      </p:sp>
    </p:spTree>
    <p:extLst>
      <p:ext uri="{BB962C8B-B14F-4D97-AF65-F5344CB8AC3E}">
        <p14:creationId xmlns:p14="http://schemas.microsoft.com/office/powerpoint/2010/main" val="255327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As war has grown more complex, intelligence has failed to adapt</a:t>
            </a:r>
            <a:r>
              <a:rPr lang="en-US" sz="2500" dirty="0" smtClean="0"/>
              <a:t>.</a:t>
            </a:r>
          </a:p>
          <a:p>
            <a:endParaRPr lang="en-US" dirty="0"/>
          </a:p>
          <a:p>
            <a:r>
              <a:rPr lang="en-US" sz="2500" dirty="0" smtClean="0"/>
              <a:t>I’ll give you a moment to look at this graphic.</a:t>
            </a:r>
          </a:p>
          <a:p>
            <a:endParaRPr lang="en-US" dirty="0"/>
          </a:p>
          <a:p>
            <a:endParaRPr lang="en-US" sz="800" dirty="0"/>
          </a:p>
          <a:p>
            <a:r>
              <a:rPr lang="en-US" sz="2500" dirty="0"/>
              <a:t>The harsh reality is that OSINT is the only source able to answer 80% or more of our commanders needs as well as acquisition, policy, and strategy needs.</a:t>
            </a:r>
          </a:p>
          <a:p>
            <a:endParaRPr lang="en-US" sz="2500" dirty="0"/>
          </a:p>
          <a:p>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6</a:t>
            </a:fld>
            <a:endParaRPr lang="en-US"/>
          </a:p>
        </p:txBody>
      </p:sp>
    </p:spTree>
    <p:extLst>
      <p:ext uri="{BB962C8B-B14F-4D97-AF65-F5344CB8AC3E}">
        <p14:creationId xmlns:p14="http://schemas.microsoft.com/office/powerpoint/2010/main" val="245665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is my latest depiction of where we are in relation to where we need to be.</a:t>
            </a:r>
          </a:p>
          <a:p>
            <a:endParaRPr lang="en-US" dirty="0"/>
          </a:p>
          <a:p>
            <a:r>
              <a:rPr lang="en-US" sz="2500" dirty="0"/>
              <a:t>We are not serious about understanding and defeating all ten high level threats to humanity, and we are not serious about creating deep OSINT, multinational multilingual information sharing and sense-making, or my ultimate desire, the world brain and global </a:t>
            </a:r>
            <a:r>
              <a:rPr lang="en-US" sz="2500" dirty="0" smtClean="0"/>
              <a:t>game – that connects </a:t>
            </a:r>
            <a:r>
              <a:rPr lang="en-US" sz="2500" dirty="0"/>
              <a:t>all minds to all information all the time.</a:t>
            </a:r>
          </a:p>
        </p:txBody>
      </p:sp>
      <p:sp>
        <p:nvSpPr>
          <p:cNvPr id="4" name="Slide Number Placeholder 3"/>
          <p:cNvSpPr>
            <a:spLocks noGrp="1"/>
          </p:cNvSpPr>
          <p:nvPr>
            <p:ph type="sldNum" sz="quarter" idx="10"/>
          </p:nvPr>
        </p:nvSpPr>
        <p:spPr/>
        <p:txBody>
          <a:bodyPr/>
          <a:lstStyle/>
          <a:p>
            <a:fld id="{0D6A66AC-654E-4B36-9182-B14720E19D34}" type="slidenum">
              <a:rPr lang="en-US" smtClean="0"/>
              <a:t>7</a:t>
            </a:fld>
            <a:endParaRPr lang="en-US"/>
          </a:p>
        </p:txBody>
      </p:sp>
    </p:spTree>
    <p:extLst>
      <p:ext uri="{BB962C8B-B14F-4D97-AF65-F5344CB8AC3E}">
        <p14:creationId xmlns:p14="http://schemas.microsoft.com/office/powerpoint/2010/main" val="231483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In 1997 I was honored by General Peter </a:t>
            </a:r>
            <a:r>
              <a:rPr lang="en-US" sz="2500" dirty="0" err="1"/>
              <a:t>Schoomaker</a:t>
            </a:r>
            <a:r>
              <a:rPr lang="en-US" sz="2500" dirty="0"/>
              <a:t>, then Commander in Chief of the US Special Operations Command, </a:t>
            </a:r>
            <a:r>
              <a:rPr lang="en-US" sz="2500" dirty="0" smtClean="0"/>
              <a:t>and later </a:t>
            </a:r>
            <a:r>
              <a:rPr lang="en-US" sz="2500" dirty="0"/>
              <a:t>Army Chief of Staff. This is the slide that led him to order the creation of the J-23 unit. At its height with 22 employees and $5 million a year in discretionary funding, it was answering 40% of all Special Operations intelligence </a:t>
            </a:r>
            <a:r>
              <a:rPr lang="en-US" sz="2500" dirty="0" smtClean="0"/>
              <a:t>requirements </a:t>
            </a:r>
            <a:r>
              <a:rPr lang="en-US" sz="2500" dirty="0"/>
              <a:t>for the entire world, against 60% at a cost of billions from the secret world.  </a:t>
            </a:r>
            <a:r>
              <a:rPr lang="en-US" sz="2500" b="1" dirty="0"/>
              <a:t>PAUSE</a:t>
            </a:r>
          </a:p>
        </p:txBody>
      </p:sp>
      <p:sp>
        <p:nvSpPr>
          <p:cNvPr id="4" name="Slide Number Placeholder 3"/>
          <p:cNvSpPr>
            <a:spLocks noGrp="1"/>
          </p:cNvSpPr>
          <p:nvPr>
            <p:ph type="sldNum" sz="quarter" idx="10"/>
          </p:nvPr>
        </p:nvSpPr>
        <p:spPr/>
        <p:txBody>
          <a:bodyPr/>
          <a:lstStyle/>
          <a:p>
            <a:fld id="{0D6A66AC-654E-4B36-9182-B14720E19D34}" type="slidenum">
              <a:rPr lang="en-US" smtClean="0"/>
              <a:t>8</a:t>
            </a:fld>
            <a:endParaRPr lang="en-US"/>
          </a:p>
        </p:txBody>
      </p:sp>
    </p:spTree>
    <p:extLst>
      <p:ext uri="{BB962C8B-B14F-4D97-AF65-F5344CB8AC3E}">
        <p14:creationId xmlns:p14="http://schemas.microsoft.com/office/powerpoint/2010/main" val="362687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In 1988 the Marine Corps pulled me out of the CIA and made me the senior civilian responsible for creating the Marine Corps Intelligence Center – our primary duty was acquisition </a:t>
            </a:r>
            <a:r>
              <a:rPr lang="en-US" sz="2500" dirty="0" smtClean="0"/>
              <a:t>intelligence. This </a:t>
            </a:r>
            <a:r>
              <a:rPr lang="en-US" sz="2500" dirty="0"/>
              <a:t>is the model I created for studying the real world. The real world is hot and humid with bridge loading limits of 30 tons or less, limited line of sight distances, and poor cross-country mobility</a:t>
            </a:r>
            <a:r>
              <a:rPr lang="en-US" sz="2500" dirty="0" smtClean="0"/>
              <a:t>. I provide a link to the study on the last graphic.</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9</a:t>
            </a:fld>
            <a:endParaRPr lang="en-US"/>
          </a:p>
        </p:txBody>
      </p:sp>
    </p:spTree>
    <p:extLst>
      <p:ext uri="{BB962C8B-B14F-4D97-AF65-F5344CB8AC3E}">
        <p14:creationId xmlns:p14="http://schemas.microsoft.com/office/powerpoint/2010/main" val="9425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370617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80503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59359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396348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7C952-DF0F-408A-B75D-5B20EC673217}" type="datetimeFigureOut">
              <a:rPr lang="en-US" smtClean="0"/>
              <a:t>2016-03-13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28112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7C952-DF0F-408A-B75D-5B20EC673217}" type="datetimeFigureOut">
              <a:rPr lang="en-US" smtClean="0"/>
              <a:t>2016-03-13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26134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F7C952-DF0F-408A-B75D-5B20EC673217}" type="datetimeFigureOut">
              <a:rPr lang="en-US" smtClean="0"/>
              <a:t>2016-03-13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19556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7C952-DF0F-408A-B75D-5B20EC673217}" type="datetimeFigureOut">
              <a:rPr lang="en-US" smtClean="0"/>
              <a:t>2016-03-13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1774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7C952-DF0F-408A-B75D-5B20EC673217}" type="datetimeFigureOut">
              <a:rPr lang="en-US" smtClean="0"/>
              <a:t>2016-03-13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20769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7C952-DF0F-408A-B75D-5B20EC673217}" type="datetimeFigureOut">
              <a:rPr lang="en-US" smtClean="0"/>
              <a:t>2016-03-13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90336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7C952-DF0F-408A-B75D-5B20EC673217}" type="datetimeFigureOut">
              <a:rPr lang="en-US" smtClean="0"/>
              <a:t>2016-03-13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30386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7C952-DF0F-408A-B75D-5B20EC673217}" type="datetimeFigureOut">
              <a:rPr lang="en-US" smtClean="0"/>
              <a:t>2016-03-13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AC04A-E62F-4576-9525-13B088A13BFB}" type="slidenum">
              <a:rPr lang="en-US" smtClean="0"/>
              <a:t>‹#›</a:t>
            </a:fld>
            <a:endParaRPr lang="en-US"/>
          </a:p>
        </p:txBody>
      </p:sp>
    </p:spTree>
    <p:extLst>
      <p:ext uri="{BB962C8B-B14F-4D97-AF65-F5344CB8AC3E}">
        <p14:creationId xmlns:p14="http://schemas.microsoft.com/office/powerpoint/2010/main" val="179086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counterpunch.org/2014/07/02/on-defense-intelligence-seven-strikes/" TargetMode="External"/><Relationship Id="rId4" Type="http://schemas.openxmlformats.org/officeDocument/2006/relationships/hyperlink" Target="http://www.phibetaiota.net/1989/07/general-al-gray-on-global-intelligence-challenges-198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tinyurl.com/Steele-Revolu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phibetaiota.net/2007/07/2415/" TargetMode="External"/><Relationship Id="rId13" Type="http://schemas.openxmlformats.org/officeDocument/2006/relationships/hyperlink" Target="http://www.phibetaiota.net/1998/07/1998-osint-executive-overview-australia-october-1998/" TargetMode="External"/><Relationship Id="rId18" Type="http://schemas.openxmlformats.org/officeDocument/2006/relationships/hyperlink" Target="http://www.phibetaiota.net/category/archives/handbooks/humint/" TargetMode="External"/><Relationship Id="rId3" Type="http://schemas.openxmlformats.org/officeDocument/2006/relationships/hyperlink" Target="http://www.phibetaiota.net/2012/09/2012-ben-benavides-osint-links-directory-2-0-2oolkit-on-the-go/" TargetMode="External"/><Relationship Id="rId21" Type="http://schemas.openxmlformats.org/officeDocument/2006/relationships/hyperlink" Target="http://www.phibetaiota.net/category/archives/handbooks/osint-generic/" TargetMode="External"/><Relationship Id="rId7" Type="http://schemas.openxmlformats.org/officeDocument/2006/relationships/hyperlink" Target="http://www.phibetaiota.net/wp-content/uploads/2010/03/INTELLIGENCE-for-EARTH__web-PDF-complete-300-pages.pdf" TargetMode="External"/><Relationship Id="rId12" Type="http://schemas.openxmlformats.org/officeDocument/2006/relationships/hyperlink" Target="http://www.phibetaiota.net/2000/04/2000-one-world-ready-or-not-from-national-capabilities-to-global-coverage-through-a-virtual-intelligence-community-coordinated-by-natopfp/" TargetMode="External"/><Relationship Id="rId17" Type="http://schemas.openxmlformats.org/officeDocument/2006/relationships/hyperlink" Target="http://www.phibetaiota.net/category/archives/handbooks/c4joesoftware/" TargetMode="External"/><Relationship Id="rId25" Type="http://schemas.openxmlformats.org/officeDocument/2006/relationships/hyperlink" Target="http://www.phibetaiota.net/2013/03/nato-osint-to-osem4is2-round-up/" TargetMode="External"/><Relationship Id="rId2" Type="http://schemas.openxmlformats.org/officeDocument/2006/relationships/notesSlide" Target="../notesSlides/notesSlide39.xml"/><Relationship Id="rId16" Type="http://schemas.openxmlformats.org/officeDocument/2006/relationships/hyperlink" Target="http://www.phibetaiota.net/category/archives/handbooks/analysis-handbooks/" TargetMode="External"/><Relationship Id="rId20" Type="http://schemas.openxmlformats.org/officeDocument/2006/relationships/hyperlink" Target="http://www.phibetaiota.net/category/archives/handbooks/military-handbooks/" TargetMode="External"/><Relationship Id="rId1" Type="http://schemas.openxmlformats.org/officeDocument/2006/relationships/slideLayout" Target="../slideLayouts/slideLayout2.xml"/><Relationship Id="rId6" Type="http://schemas.openxmlformats.org/officeDocument/2006/relationships/hyperlink" Target="http://www.phibetaiota.net/2013/12/osint-literature-review-name-association-lessons-learned/" TargetMode="External"/><Relationship Id="rId11" Type="http://schemas.openxmlformats.org/officeDocument/2006/relationships/hyperlink" Target="http://www.phibetaiota.net/2009/07/2422/" TargetMode="External"/><Relationship Id="rId24" Type="http://schemas.openxmlformats.org/officeDocument/2006/relationships/hyperlink" Target="http://www.phibetaiota.net/category/archives/handbooks/unngo-handbooks/" TargetMode="External"/><Relationship Id="rId5" Type="http://schemas.openxmlformats.org/officeDocument/2006/relationships/hyperlink" Target="http://www.phibetaiota.net/2010/08/handbook-online-for-internet-tools-and-resources-for-creating-open-source-intelligence-osint-by-dr-ran-hock-chief-training-officer-online-strategies-inc/" TargetMode="External"/><Relationship Id="rId15" Type="http://schemas.openxmlformats.org/officeDocument/2006/relationships/hyperlink" Target="http://www.phibetaiota.net/category/archives/handbooks/" TargetMode="External"/><Relationship Id="rId23" Type="http://schemas.openxmlformats.org/officeDocument/2006/relationships/hyperlink" Target="http://www.phibetaiota.net/category/archives/handbooks/threatstopical/" TargetMode="External"/><Relationship Id="rId10" Type="http://schemas.openxmlformats.org/officeDocument/2006/relationships/hyperlink" Target="http://www.phibetaiota.net/2009/07/2004-special-operations-forces-osint-handbook-strawman/" TargetMode="External"/><Relationship Id="rId19" Type="http://schemas.openxmlformats.org/officeDocument/2006/relationships/hyperlink" Target="http://www.phibetaiota.net/category/archives/handbooks/stabilization-handbooks/" TargetMode="External"/><Relationship Id="rId4" Type="http://schemas.openxmlformats.org/officeDocument/2006/relationships/hyperlink" Target="http://www.phibetaiota.net/2015/11/creating-the-future-recent-core-work-by-robert-steele/" TargetMode="External"/><Relationship Id="rId9" Type="http://schemas.openxmlformats.org/officeDocument/2006/relationships/hyperlink" Target="http://www.phibetaiota.net/2012/12/open-source-intelligence-strategic-utilidad-osint-estrategico/" TargetMode="External"/><Relationship Id="rId14" Type="http://schemas.openxmlformats.org/officeDocument/2006/relationships/hyperlink" Target="http://www.phibetaiota.net/1990/03/1990-expeditionary-environment-analytic-model/" TargetMode="External"/><Relationship Id="rId22" Type="http://schemas.openxmlformats.org/officeDocument/2006/relationships/hyperlink" Target="http://www.phibetaiota.net/category/archives/handbooks/stabilization-handbooks-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929" y="76200"/>
            <a:ext cx="9126071" cy="1138773"/>
          </a:xfrm>
          <a:prstGeom prst="rect">
            <a:avLst/>
          </a:prstGeom>
          <a:noFill/>
        </p:spPr>
        <p:txBody>
          <a:bodyPr wrap="square" rtlCol="0">
            <a:spAutoFit/>
          </a:bodyPr>
          <a:lstStyle/>
          <a:p>
            <a:pPr algn="ctr"/>
            <a:r>
              <a:rPr lang="en-US" sz="4400" b="1" dirty="0" smtClean="0"/>
              <a:t>Open Source Intelligence (OSINT)</a:t>
            </a:r>
          </a:p>
          <a:p>
            <a:pPr algn="ctr"/>
            <a:r>
              <a:rPr lang="en-US" sz="2400" b="1" i="1" dirty="0" smtClean="0"/>
              <a:t>Done Right</a:t>
            </a:r>
            <a:endParaRPr lang="en-US" sz="2400" b="1" i="1" dirty="0"/>
          </a:p>
        </p:txBody>
      </p:sp>
      <p:sp>
        <p:nvSpPr>
          <p:cNvPr id="7" name="TextBox 6"/>
          <p:cNvSpPr txBox="1"/>
          <p:nvPr/>
        </p:nvSpPr>
        <p:spPr>
          <a:xfrm>
            <a:off x="4800600" y="6243935"/>
            <a:ext cx="4191000" cy="461665"/>
          </a:xfrm>
          <a:prstGeom prst="rect">
            <a:avLst/>
          </a:prstGeom>
          <a:solidFill>
            <a:srgbClr val="FFFF00"/>
          </a:solidFill>
          <a:ln w="28575">
            <a:solidFill>
              <a:srgbClr val="FF0000"/>
            </a:solidFill>
          </a:ln>
        </p:spPr>
        <p:txBody>
          <a:bodyPr wrap="square" rtlCol="0">
            <a:spAutoFit/>
          </a:bodyPr>
          <a:lstStyle/>
          <a:p>
            <a:r>
              <a:rPr lang="en-US" sz="2400" b="1" dirty="0"/>
              <a:t>http://</a:t>
            </a:r>
            <a:r>
              <a:rPr lang="en-US" sz="2400" b="1" dirty="0" smtClean="0"/>
              <a:t>tinyurl.com/2016-OSINT</a:t>
            </a:r>
            <a:endParaRPr lang="en-US" sz="2400" dirty="0"/>
          </a:p>
        </p:txBody>
      </p:sp>
    </p:spTree>
    <p:extLst>
      <p:ext uri="{BB962C8B-B14F-4D97-AF65-F5344CB8AC3E}">
        <p14:creationId xmlns:p14="http://schemas.microsoft.com/office/powerpoint/2010/main" val="416824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52400"/>
            <a:ext cx="8724900" cy="5410200"/>
          </a:xfrm>
          <a:prstGeom prst="rect">
            <a:avLst/>
          </a:prstGeom>
        </p:spPr>
      </p:pic>
      <p:sp>
        <p:nvSpPr>
          <p:cNvPr id="2" name="TextBox 1"/>
          <p:cNvSpPr txBox="1"/>
          <p:nvPr/>
        </p:nvSpPr>
        <p:spPr>
          <a:xfrm>
            <a:off x="76200" y="5334000"/>
            <a:ext cx="9067800" cy="523220"/>
          </a:xfrm>
          <a:prstGeom prst="rect">
            <a:avLst/>
          </a:prstGeom>
          <a:noFill/>
        </p:spPr>
        <p:txBody>
          <a:bodyPr wrap="square" rtlCol="0">
            <a:spAutoFit/>
          </a:bodyPr>
          <a:lstStyle/>
          <a:p>
            <a:pPr algn="ctr"/>
            <a:r>
              <a:rPr lang="en-US" sz="2800" dirty="0" smtClean="0"/>
              <a:t>OOB: Order of Battle    ---   ROE: Rules of Engagement</a:t>
            </a:r>
            <a:endParaRPr lang="en-US" sz="2800" dirty="0"/>
          </a:p>
        </p:txBody>
      </p:sp>
      <p:sp>
        <p:nvSpPr>
          <p:cNvPr id="3" name="TextBox 2"/>
          <p:cNvSpPr txBox="1"/>
          <p:nvPr/>
        </p:nvSpPr>
        <p:spPr>
          <a:xfrm>
            <a:off x="304800" y="6096000"/>
            <a:ext cx="8458200" cy="646331"/>
          </a:xfrm>
          <a:prstGeom prst="rect">
            <a:avLst/>
          </a:prstGeom>
          <a:noFill/>
        </p:spPr>
        <p:txBody>
          <a:bodyPr wrap="square" rtlCol="0">
            <a:spAutoFit/>
          </a:bodyPr>
          <a:lstStyle/>
          <a:p>
            <a:pPr algn="ctr"/>
            <a:r>
              <a:rPr lang="en-US" dirty="0">
                <a:hlinkClick r:id="rId4"/>
              </a:rPr>
              <a:t>1989 General Al Gray on Global Intelligence </a:t>
            </a:r>
            <a:r>
              <a:rPr lang="en-US" dirty="0" smtClean="0">
                <a:hlinkClick r:id="rId4"/>
              </a:rPr>
              <a:t>Challenges</a:t>
            </a:r>
            <a:r>
              <a:rPr lang="en-US" dirty="0" smtClean="0"/>
              <a:t> (</a:t>
            </a:r>
            <a:r>
              <a:rPr lang="en-US" i="1" dirty="0" smtClean="0"/>
              <a:t>American Intelligence Journal</a:t>
            </a:r>
            <a:r>
              <a:rPr lang="en-US" dirty="0" smtClean="0"/>
              <a:t>)</a:t>
            </a:r>
            <a:endParaRPr lang="en-US" dirty="0"/>
          </a:p>
          <a:p>
            <a:pPr algn="ctr"/>
            <a:r>
              <a:rPr lang="en-US" dirty="0" smtClean="0">
                <a:hlinkClick r:id="rId5"/>
              </a:rPr>
              <a:t>2014 On </a:t>
            </a:r>
            <a:r>
              <a:rPr lang="en-US" dirty="0">
                <a:hlinkClick r:id="rId5"/>
              </a:rPr>
              <a:t>Defense Intelligence: Seven </a:t>
            </a:r>
            <a:r>
              <a:rPr lang="en-US" dirty="0" smtClean="0">
                <a:hlinkClick r:id="rId5"/>
              </a:rPr>
              <a:t>Strikes</a:t>
            </a:r>
            <a:r>
              <a:rPr lang="en-US" dirty="0" smtClean="0"/>
              <a:t> (</a:t>
            </a:r>
            <a:r>
              <a:rPr lang="en-US" i="1" dirty="0" err="1" smtClean="0"/>
              <a:t>CounterPunch</a:t>
            </a:r>
            <a:r>
              <a:rPr lang="en-US" dirty="0" smtClean="0"/>
              <a:t>)</a:t>
            </a:r>
            <a:endParaRPr lang="en-US" dirty="0"/>
          </a:p>
        </p:txBody>
      </p:sp>
    </p:spTree>
    <p:extLst>
      <p:ext uri="{BB962C8B-B14F-4D97-AF65-F5344CB8AC3E}">
        <p14:creationId xmlns:p14="http://schemas.microsoft.com/office/powerpoint/2010/main" val="81056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296400" cy="7010400"/>
          </a:xfrm>
          <a:prstGeom prst="rect">
            <a:avLst/>
          </a:prstGeom>
        </p:spPr>
      </p:pic>
      <p:sp>
        <p:nvSpPr>
          <p:cNvPr id="2" name="TextBox 1"/>
          <p:cNvSpPr txBox="1"/>
          <p:nvPr/>
        </p:nvSpPr>
        <p:spPr>
          <a:xfrm>
            <a:off x="1371600" y="5206425"/>
            <a:ext cx="6934200" cy="584775"/>
          </a:xfrm>
          <a:prstGeom prst="rect">
            <a:avLst/>
          </a:prstGeom>
          <a:solidFill>
            <a:srgbClr val="FFFF00"/>
          </a:solidFill>
        </p:spPr>
        <p:txBody>
          <a:bodyPr wrap="square" rtlCol="0">
            <a:spAutoFit/>
          </a:bodyPr>
          <a:lstStyle/>
          <a:p>
            <a:pPr algn="ctr"/>
            <a:r>
              <a:rPr lang="en-US" sz="3200" dirty="0">
                <a:hlinkClick r:id="rId4"/>
              </a:rPr>
              <a:t>http://tinyurl.com/Steele-Revolution</a:t>
            </a:r>
            <a:endParaRPr lang="en-US" sz="3200" dirty="0"/>
          </a:p>
        </p:txBody>
      </p:sp>
    </p:spTree>
    <p:extLst>
      <p:ext uri="{BB962C8B-B14F-4D97-AF65-F5344CB8AC3E}">
        <p14:creationId xmlns:p14="http://schemas.microsoft.com/office/powerpoint/2010/main" val="3230738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76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3429000"/>
            <a:ext cx="54864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96705" y="2581835"/>
            <a:ext cx="1160895" cy="769441"/>
          </a:xfrm>
          <a:prstGeom prst="rect">
            <a:avLst/>
          </a:prstGeom>
          <a:noFill/>
        </p:spPr>
        <p:txBody>
          <a:bodyPr wrap="none" rtlCol="0">
            <a:spAutoFit/>
          </a:bodyPr>
          <a:lstStyle/>
          <a:p>
            <a:r>
              <a:rPr lang="en-US" sz="4400" b="1" dirty="0" smtClean="0"/>
              <a:t>OLD</a:t>
            </a:r>
            <a:endParaRPr lang="en-US" sz="4400" b="1" dirty="0"/>
          </a:p>
        </p:txBody>
      </p:sp>
      <p:sp>
        <p:nvSpPr>
          <p:cNvPr id="10" name="TextBox 9"/>
          <p:cNvSpPr txBox="1"/>
          <p:nvPr/>
        </p:nvSpPr>
        <p:spPr>
          <a:xfrm>
            <a:off x="5715000" y="3657600"/>
            <a:ext cx="1343638" cy="769441"/>
          </a:xfrm>
          <a:prstGeom prst="rect">
            <a:avLst/>
          </a:prstGeom>
          <a:noFill/>
        </p:spPr>
        <p:txBody>
          <a:bodyPr wrap="none" rtlCol="0">
            <a:spAutoFit/>
          </a:bodyPr>
          <a:lstStyle/>
          <a:p>
            <a:r>
              <a:rPr lang="en-US" sz="4400" b="1" dirty="0" smtClean="0"/>
              <a:t>NEW</a:t>
            </a:r>
            <a:endParaRPr lang="en-US" sz="4400" b="1" dirty="0"/>
          </a:p>
        </p:txBody>
      </p:sp>
      <p:cxnSp>
        <p:nvCxnSpPr>
          <p:cNvPr id="11" name="Straight Connector 10"/>
          <p:cNvCxnSpPr/>
          <p:nvPr/>
        </p:nvCxnSpPr>
        <p:spPr>
          <a:xfrm flipV="1">
            <a:off x="0" y="0"/>
            <a:ext cx="914400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1600200"/>
            <a:ext cx="3657600" cy="3657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0"/>
            <a:ext cx="3429144" cy="461665"/>
          </a:xfrm>
          <a:prstGeom prst="rect">
            <a:avLst/>
          </a:prstGeom>
          <a:noFill/>
        </p:spPr>
        <p:txBody>
          <a:bodyPr wrap="none" rtlCol="0">
            <a:spAutoFit/>
          </a:bodyPr>
          <a:lstStyle/>
          <a:p>
            <a:r>
              <a:rPr lang="en-US" sz="2400" b="1" dirty="0" smtClean="0"/>
              <a:t>STATE IS PRIMARY ACTOR</a:t>
            </a:r>
            <a:endParaRPr lang="en-US" sz="2400" b="1" dirty="0"/>
          </a:p>
        </p:txBody>
      </p:sp>
      <p:sp>
        <p:nvSpPr>
          <p:cNvPr id="16" name="TextBox 15"/>
          <p:cNvSpPr txBox="1"/>
          <p:nvPr/>
        </p:nvSpPr>
        <p:spPr>
          <a:xfrm>
            <a:off x="4349546" y="6396335"/>
            <a:ext cx="4794454" cy="461665"/>
          </a:xfrm>
          <a:prstGeom prst="rect">
            <a:avLst/>
          </a:prstGeom>
          <a:noFill/>
        </p:spPr>
        <p:txBody>
          <a:bodyPr wrap="none" rtlCol="0">
            <a:spAutoFit/>
          </a:bodyPr>
          <a:lstStyle/>
          <a:p>
            <a:r>
              <a:rPr lang="en-US" sz="2400" b="1" dirty="0" smtClean="0"/>
              <a:t>PRIVATE SECTOR IS PRIMARY ACTOR</a:t>
            </a:r>
            <a:endParaRPr lang="en-US" sz="2400" b="1" dirty="0"/>
          </a:p>
        </p:txBody>
      </p:sp>
      <p:sp>
        <p:nvSpPr>
          <p:cNvPr id="15" name="TextBox 14"/>
          <p:cNvSpPr txBox="1"/>
          <p:nvPr/>
        </p:nvSpPr>
        <p:spPr>
          <a:xfrm>
            <a:off x="1905000" y="972234"/>
            <a:ext cx="1676400" cy="646331"/>
          </a:xfrm>
          <a:prstGeom prst="rect">
            <a:avLst/>
          </a:prstGeom>
          <a:noFill/>
        </p:spPr>
        <p:txBody>
          <a:bodyPr wrap="square" rtlCol="0">
            <a:spAutoFit/>
          </a:bodyPr>
          <a:lstStyle/>
          <a:p>
            <a:pPr algn="ctr"/>
            <a:r>
              <a:rPr lang="en-US" dirty="0" smtClean="0"/>
              <a:t>Offense Against Fixed Ground</a:t>
            </a:r>
            <a:endParaRPr lang="en-US" dirty="0"/>
          </a:p>
        </p:txBody>
      </p:sp>
      <p:sp>
        <p:nvSpPr>
          <p:cNvPr id="18" name="TextBox 17"/>
          <p:cNvSpPr txBox="1"/>
          <p:nvPr/>
        </p:nvSpPr>
        <p:spPr>
          <a:xfrm>
            <a:off x="5351513" y="5271246"/>
            <a:ext cx="2098573" cy="646331"/>
          </a:xfrm>
          <a:prstGeom prst="rect">
            <a:avLst/>
          </a:prstGeom>
          <a:noFill/>
        </p:spPr>
        <p:txBody>
          <a:bodyPr wrap="square" rtlCol="0">
            <a:spAutoFit/>
          </a:bodyPr>
          <a:lstStyle/>
          <a:p>
            <a:pPr algn="ctr"/>
            <a:r>
              <a:rPr lang="en-US" dirty="0" smtClean="0"/>
              <a:t>Offense Against Distributed Groups</a:t>
            </a:r>
            <a:endParaRPr lang="en-US" dirty="0"/>
          </a:p>
        </p:txBody>
      </p:sp>
      <p:sp>
        <p:nvSpPr>
          <p:cNvPr id="17" name="TextBox 16"/>
          <p:cNvSpPr txBox="1"/>
          <p:nvPr/>
        </p:nvSpPr>
        <p:spPr>
          <a:xfrm>
            <a:off x="0" y="3087469"/>
            <a:ext cx="1790628" cy="707886"/>
          </a:xfrm>
          <a:prstGeom prst="rect">
            <a:avLst/>
          </a:prstGeom>
          <a:noFill/>
        </p:spPr>
        <p:txBody>
          <a:bodyPr wrap="square" rtlCol="0">
            <a:spAutoFit/>
          </a:bodyPr>
          <a:lstStyle/>
          <a:p>
            <a:r>
              <a:rPr lang="en-US" sz="2000" dirty="0" smtClean="0"/>
              <a:t>State as Threat and Target</a:t>
            </a:r>
            <a:endParaRPr lang="en-US" sz="2000" dirty="0"/>
          </a:p>
        </p:txBody>
      </p:sp>
      <p:sp>
        <p:nvSpPr>
          <p:cNvPr id="20" name="TextBox 19"/>
          <p:cNvSpPr txBox="1"/>
          <p:nvPr/>
        </p:nvSpPr>
        <p:spPr>
          <a:xfrm>
            <a:off x="7086601" y="3075057"/>
            <a:ext cx="2052918" cy="707886"/>
          </a:xfrm>
          <a:prstGeom prst="rect">
            <a:avLst/>
          </a:prstGeom>
          <a:noFill/>
        </p:spPr>
        <p:txBody>
          <a:bodyPr wrap="square" rtlCol="0">
            <a:spAutoFit/>
          </a:bodyPr>
          <a:lstStyle/>
          <a:p>
            <a:pPr algn="ctr"/>
            <a:r>
              <a:rPr lang="en-US" sz="2000" dirty="0" smtClean="0"/>
              <a:t>Individual as Threat and Target</a:t>
            </a:r>
            <a:endParaRPr lang="en-US" sz="2000" dirty="0"/>
          </a:p>
        </p:txBody>
      </p:sp>
      <p:cxnSp>
        <p:nvCxnSpPr>
          <p:cNvPr id="24" name="Straight Connector 23"/>
          <p:cNvCxnSpPr>
            <a:endCxn id="26" idx="2"/>
          </p:cNvCxnSpPr>
          <p:nvPr/>
        </p:nvCxnSpPr>
        <p:spPr>
          <a:xfrm flipH="1" flipV="1">
            <a:off x="4530879" y="1029630"/>
            <a:ext cx="41122" cy="476157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00400" y="383299"/>
            <a:ext cx="2660958" cy="646331"/>
          </a:xfrm>
          <a:prstGeom prst="rect">
            <a:avLst/>
          </a:prstGeom>
          <a:noFill/>
        </p:spPr>
        <p:txBody>
          <a:bodyPr wrap="square" rtlCol="0">
            <a:spAutoFit/>
          </a:bodyPr>
          <a:lstStyle/>
          <a:p>
            <a:pPr algn="ctr"/>
            <a:r>
              <a:rPr lang="en-US" dirty="0" smtClean="0"/>
              <a:t>Defense Against Weapons Systems “Over There”</a:t>
            </a:r>
            <a:endParaRPr lang="en-US" dirty="0"/>
          </a:p>
        </p:txBody>
      </p:sp>
      <p:sp>
        <p:nvSpPr>
          <p:cNvPr id="29" name="TextBox 28"/>
          <p:cNvSpPr txBox="1"/>
          <p:nvPr/>
        </p:nvSpPr>
        <p:spPr>
          <a:xfrm>
            <a:off x="3276600" y="5796118"/>
            <a:ext cx="2590800" cy="646331"/>
          </a:xfrm>
          <a:prstGeom prst="rect">
            <a:avLst/>
          </a:prstGeom>
          <a:noFill/>
        </p:spPr>
        <p:txBody>
          <a:bodyPr wrap="square" rtlCol="0">
            <a:spAutoFit/>
          </a:bodyPr>
          <a:lstStyle/>
          <a:p>
            <a:pPr algn="ctr"/>
            <a:r>
              <a:rPr lang="en-US" dirty="0" smtClean="0"/>
              <a:t>Defense of Infrastructure Here at Home</a:t>
            </a:r>
            <a:endParaRPr lang="en-US" dirty="0"/>
          </a:p>
        </p:txBody>
      </p:sp>
    </p:spTree>
    <p:extLst>
      <p:ext uri="{BB962C8B-B14F-4D97-AF65-F5344CB8AC3E}">
        <p14:creationId xmlns:p14="http://schemas.microsoft.com/office/powerpoint/2010/main" val="1190141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14400" y="1066800"/>
            <a:ext cx="7315200" cy="5562600"/>
            <a:chOff x="914400" y="685800"/>
            <a:chExt cx="7315200" cy="5562600"/>
          </a:xfrm>
        </p:grpSpPr>
        <p:cxnSp>
          <p:nvCxnSpPr>
            <p:cNvPr id="6" name="Straight Connector 5"/>
            <p:cNvCxnSpPr/>
            <p:nvPr/>
          </p:nvCxnSpPr>
          <p:spPr>
            <a:xfrm>
              <a:off x="4572000" y="685800"/>
              <a:ext cx="0" cy="5562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3467100"/>
              <a:ext cx="7315200"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0" y="152400"/>
            <a:ext cx="9144000" cy="584775"/>
          </a:xfrm>
          <a:prstGeom prst="rect">
            <a:avLst/>
          </a:prstGeom>
          <a:noFill/>
        </p:spPr>
        <p:txBody>
          <a:bodyPr wrap="square" rtlCol="0">
            <a:spAutoFit/>
          </a:bodyPr>
          <a:lstStyle/>
          <a:p>
            <a:pPr algn="ctr"/>
            <a:r>
              <a:rPr lang="en-US" sz="3200" b="1" dirty="0" smtClean="0"/>
              <a:t>Four Major Belligerent Groups in Earth Context</a:t>
            </a:r>
            <a:endParaRPr lang="en-US" sz="320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813522"/>
            <a:ext cx="2057400" cy="2063278"/>
          </a:xfrm>
          <a:prstGeom prst="rect">
            <a:avLst/>
          </a:prstGeom>
        </p:spPr>
      </p:pic>
      <p:sp>
        <p:nvSpPr>
          <p:cNvPr id="14" name="TextBox 13"/>
          <p:cNvSpPr txBox="1"/>
          <p:nvPr/>
        </p:nvSpPr>
        <p:spPr>
          <a:xfrm>
            <a:off x="838200" y="1123652"/>
            <a:ext cx="3429000" cy="2000548"/>
          </a:xfrm>
          <a:prstGeom prst="rect">
            <a:avLst/>
          </a:prstGeom>
          <a:noFill/>
        </p:spPr>
        <p:txBody>
          <a:bodyPr wrap="square" rtlCol="0">
            <a:spAutoFit/>
          </a:bodyPr>
          <a:lstStyle/>
          <a:p>
            <a:r>
              <a:rPr lang="en-US" sz="2400" b="1" dirty="0" smtClean="0"/>
              <a:t>Banks &amp; “The Complex”</a:t>
            </a:r>
          </a:p>
          <a:p>
            <a:pPr marL="285750" indent="-285750">
              <a:buFont typeface="Arial" panose="020B0604020202020204" pitchFamily="34" charset="0"/>
              <a:buChar char="•"/>
            </a:pPr>
            <a:r>
              <a:rPr lang="en-US" sz="2000" dirty="0" smtClean="0"/>
              <a:t>Old Gold Families</a:t>
            </a:r>
          </a:p>
          <a:p>
            <a:pPr marL="285750" indent="-285750">
              <a:buFont typeface="Arial" panose="020B0604020202020204" pitchFamily="34" charset="0"/>
              <a:buChar char="•"/>
            </a:pPr>
            <a:r>
              <a:rPr lang="en-US" sz="2000" dirty="0" smtClean="0"/>
              <a:t>Central Families</a:t>
            </a:r>
          </a:p>
          <a:p>
            <a:pPr marL="285750" indent="-285750">
              <a:buFont typeface="Arial" panose="020B0604020202020204" pitchFamily="34" charset="0"/>
              <a:buChar char="•"/>
            </a:pPr>
            <a:r>
              <a:rPr lang="en-US" sz="2000" dirty="0" smtClean="0"/>
              <a:t>IMF, WTO, WB</a:t>
            </a:r>
          </a:p>
          <a:p>
            <a:pPr marL="285750" indent="-285750">
              <a:buFont typeface="Arial" panose="020B0604020202020204" pitchFamily="34" charset="0"/>
              <a:buChar char="•"/>
            </a:pPr>
            <a:r>
              <a:rPr lang="en-US" sz="2000" dirty="0" smtClean="0"/>
              <a:t>Military-Industrial Complex</a:t>
            </a:r>
          </a:p>
          <a:p>
            <a:pPr marL="285750" indent="-285750">
              <a:buFont typeface="Arial" panose="020B0604020202020204" pitchFamily="34" charset="0"/>
              <a:buChar char="•"/>
            </a:pPr>
            <a:r>
              <a:rPr lang="en-US" sz="2000" dirty="0" smtClean="0"/>
              <a:t>Corrupt Global Elites</a:t>
            </a:r>
            <a:endParaRPr lang="en-US" sz="2000" dirty="0"/>
          </a:p>
        </p:txBody>
      </p:sp>
      <p:sp>
        <p:nvSpPr>
          <p:cNvPr id="15" name="TextBox 14"/>
          <p:cNvSpPr txBox="1"/>
          <p:nvPr/>
        </p:nvSpPr>
        <p:spPr>
          <a:xfrm>
            <a:off x="5511498" y="1126629"/>
            <a:ext cx="2565702" cy="2000548"/>
          </a:xfrm>
          <a:prstGeom prst="rect">
            <a:avLst/>
          </a:prstGeom>
          <a:noFill/>
        </p:spPr>
        <p:txBody>
          <a:bodyPr wrap="none" rtlCol="0">
            <a:spAutoFit/>
          </a:bodyPr>
          <a:lstStyle/>
          <a:p>
            <a:r>
              <a:rPr lang="en-US" sz="2400" b="1" dirty="0" smtClean="0"/>
              <a:t>Nation-States</a:t>
            </a:r>
          </a:p>
          <a:p>
            <a:pPr marL="342900" indent="-342900">
              <a:buFont typeface="Arial" panose="020B0604020202020204" pitchFamily="34" charset="0"/>
              <a:buChar char="•"/>
            </a:pPr>
            <a:r>
              <a:rPr lang="en-US" sz="2000" dirty="0" smtClean="0"/>
              <a:t>900 </a:t>
            </a:r>
            <a:r>
              <a:rPr lang="en-US" sz="2000" dirty="0" err="1" smtClean="0"/>
              <a:t>lb</a:t>
            </a:r>
            <a:r>
              <a:rPr lang="en-US" sz="2000" dirty="0" smtClean="0"/>
              <a:t> gorilla (USA)</a:t>
            </a:r>
          </a:p>
          <a:p>
            <a:pPr marL="342900" indent="-342900">
              <a:buFont typeface="Arial" panose="020B0604020202020204" pitchFamily="34" charset="0"/>
              <a:buChar char="•"/>
            </a:pPr>
            <a:r>
              <a:rPr lang="en-US" sz="2000" dirty="0" smtClean="0"/>
              <a:t>Nordics &amp; BENELUX</a:t>
            </a:r>
          </a:p>
          <a:p>
            <a:pPr marL="342900" indent="-342900">
              <a:buFont typeface="Arial" panose="020B0604020202020204" pitchFamily="34" charset="0"/>
              <a:buChar char="•"/>
            </a:pPr>
            <a:r>
              <a:rPr lang="en-US" sz="2000" dirty="0" smtClean="0"/>
              <a:t>European Union</a:t>
            </a:r>
          </a:p>
          <a:p>
            <a:pPr marL="342900" indent="-342900">
              <a:buFont typeface="Arial" panose="020B0604020202020204" pitchFamily="34" charset="0"/>
              <a:buChar char="•"/>
            </a:pPr>
            <a:r>
              <a:rPr lang="en-US" sz="2000" dirty="0" smtClean="0"/>
              <a:t>BRICS + Indonesia</a:t>
            </a:r>
          </a:p>
          <a:p>
            <a:pPr marL="342900" indent="-342900">
              <a:buFont typeface="Arial" panose="020B0604020202020204" pitchFamily="34" charset="0"/>
              <a:buChar char="•"/>
            </a:pPr>
            <a:r>
              <a:rPr lang="en-US" sz="2000" dirty="0" smtClean="0"/>
              <a:t>Failed States</a:t>
            </a:r>
            <a:endParaRPr lang="en-US" sz="2000" dirty="0"/>
          </a:p>
        </p:txBody>
      </p:sp>
      <p:sp>
        <p:nvSpPr>
          <p:cNvPr id="16" name="TextBox 15"/>
          <p:cNvSpPr txBox="1"/>
          <p:nvPr/>
        </p:nvSpPr>
        <p:spPr>
          <a:xfrm>
            <a:off x="838200" y="4267200"/>
            <a:ext cx="3581400" cy="2000548"/>
          </a:xfrm>
          <a:prstGeom prst="rect">
            <a:avLst/>
          </a:prstGeom>
          <a:noFill/>
        </p:spPr>
        <p:txBody>
          <a:bodyPr wrap="square" rtlCol="0">
            <a:spAutoFit/>
          </a:bodyPr>
          <a:lstStyle/>
          <a:p>
            <a:r>
              <a:rPr lang="en-US" sz="2400" b="1" dirty="0" smtClean="0"/>
              <a:t>Hybrid Networks</a:t>
            </a:r>
          </a:p>
          <a:p>
            <a:pPr marL="342900" indent="-342900">
              <a:buFont typeface="Arial" panose="020B0604020202020204" pitchFamily="34" charset="0"/>
              <a:buChar char="•"/>
            </a:pPr>
            <a:r>
              <a:rPr lang="en-US" sz="2000" dirty="0" err="1" smtClean="0"/>
              <a:t>Halawa</a:t>
            </a:r>
            <a:r>
              <a:rPr lang="en-US" sz="2000" dirty="0" smtClean="0"/>
              <a:t> System</a:t>
            </a:r>
          </a:p>
          <a:p>
            <a:pPr marL="342900" indent="-342900">
              <a:buFont typeface="Arial" panose="020B0604020202020204" pitchFamily="34" charset="0"/>
              <a:buChar char="•"/>
            </a:pPr>
            <a:r>
              <a:rPr lang="en-US" sz="2000" dirty="0" smtClean="0"/>
              <a:t>System D</a:t>
            </a:r>
          </a:p>
          <a:p>
            <a:pPr marL="342900" indent="-342900">
              <a:buFont typeface="Arial" panose="020B0604020202020204" pitchFamily="34" charset="0"/>
              <a:buChar char="•"/>
            </a:pPr>
            <a:r>
              <a:rPr lang="en-US" sz="2000" dirty="0" smtClean="0"/>
              <a:t>Local Currencies</a:t>
            </a:r>
          </a:p>
          <a:p>
            <a:pPr marL="342900" indent="-342900">
              <a:buFont typeface="Arial" panose="020B0604020202020204" pitchFamily="34" charset="0"/>
              <a:buChar char="•"/>
            </a:pPr>
            <a:r>
              <a:rPr lang="en-US" sz="2000" dirty="0" smtClean="0"/>
              <a:t>Cyber-Currencies</a:t>
            </a:r>
          </a:p>
          <a:p>
            <a:pPr marL="342900" indent="-342900">
              <a:buFont typeface="Arial" panose="020B0604020202020204" pitchFamily="34" charset="0"/>
              <a:buChar char="•"/>
            </a:pPr>
            <a:r>
              <a:rPr lang="en-US" sz="2000" dirty="0" smtClean="0"/>
              <a:t>Open Money</a:t>
            </a:r>
            <a:endParaRPr lang="en-US" sz="2000" dirty="0"/>
          </a:p>
        </p:txBody>
      </p:sp>
      <p:sp>
        <p:nvSpPr>
          <p:cNvPr id="17" name="TextBox 16"/>
          <p:cNvSpPr txBox="1"/>
          <p:nvPr/>
        </p:nvSpPr>
        <p:spPr>
          <a:xfrm>
            <a:off x="5562600" y="4267200"/>
            <a:ext cx="3429000" cy="2000548"/>
          </a:xfrm>
          <a:prstGeom prst="rect">
            <a:avLst/>
          </a:prstGeom>
          <a:noFill/>
        </p:spPr>
        <p:txBody>
          <a:bodyPr wrap="square" rtlCol="0">
            <a:spAutoFit/>
          </a:bodyPr>
          <a:lstStyle/>
          <a:p>
            <a:r>
              <a:rPr lang="en-US" sz="2400" b="1" dirty="0" smtClean="0"/>
              <a:t>Tribes &amp; Gangs</a:t>
            </a:r>
          </a:p>
          <a:p>
            <a:pPr marL="285750" indent="-285750">
              <a:buFont typeface="Arial" panose="020B0604020202020204" pitchFamily="34" charset="0"/>
              <a:buChar char="•"/>
            </a:pPr>
            <a:r>
              <a:rPr lang="en-US" sz="2000" dirty="0" smtClean="0"/>
              <a:t>Old Lands, Old Ways</a:t>
            </a:r>
          </a:p>
          <a:p>
            <a:pPr marL="285750" indent="-285750">
              <a:buFont typeface="Arial" panose="020B0604020202020204" pitchFamily="34" charset="0"/>
              <a:buChar char="•"/>
            </a:pPr>
            <a:r>
              <a:rPr lang="en-US" sz="2000" dirty="0" smtClean="0"/>
              <a:t>Ethnic, Blood, Marriage Ties</a:t>
            </a:r>
          </a:p>
          <a:p>
            <a:pPr marL="285750" indent="-285750">
              <a:buFont typeface="Arial" panose="020B0604020202020204" pitchFamily="34" charset="0"/>
              <a:buChar char="•"/>
            </a:pPr>
            <a:r>
              <a:rPr lang="en-US" sz="2000" dirty="0" smtClean="0"/>
              <a:t>Religious Orders &amp; Rules</a:t>
            </a:r>
          </a:p>
          <a:p>
            <a:pPr marL="285750" indent="-285750">
              <a:buFont typeface="Arial" panose="020B0604020202020204" pitchFamily="34" charset="0"/>
              <a:buChar char="•"/>
            </a:pPr>
            <a:r>
              <a:rPr lang="en-US" sz="2000" dirty="0" smtClean="0"/>
              <a:t>Hidden Powers</a:t>
            </a:r>
          </a:p>
          <a:p>
            <a:pPr marL="285750" indent="-285750">
              <a:buFont typeface="Arial" panose="020B0604020202020204" pitchFamily="34" charset="0"/>
              <a:buChar char="•"/>
            </a:pPr>
            <a:r>
              <a:rPr lang="en-US" sz="2000" dirty="0" smtClean="0"/>
              <a:t>Information Crime Alliances</a:t>
            </a:r>
            <a:endParaRPr lang="en-US" sz="2000" dirty="0"/>
          </a:p>
        </p:txBody>
      </p:sp>
    </p:spTree>
    <p:extLst>
      <p:ext uri="{BB962C8B-B14F-4D97-AF65-F5344CB8AC3E}">
        <p14:creationId xmlns:p14="http://schemas.microsoft.com/office/powerpoint/2010/main" val="1450712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76200" y="228600"/>
            <a:ext cx="8991600" cy="6400800"/>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85800" y="5791200"/>
            <a:ext cx="777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886200"/>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3841" y="4876800"/>
            <a:ext cx="6474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87171" y="2895600"/>
            <a:ext cx="37898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1905000"/>
            <a:ext cx="2362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0414" y="908156"/>
            <a:ext cx="1143000" cy="830997"/>
          </a:xfrm>
          <a:prstGeom prst="rect">
            <a:avLst/>
          </a:prstGeom>
          <a:noFill/>
        </p:spPr>
        <p:txBody>
          <a:bodyPr wrap="square" rtlCol="0">
            <a:spAutoFit/>
          </a:bodyPr>
          <a:lstStyle/>
          <a:p>
            <a:pPr algn="ctr"/>
            <a:r>
              <a:rPr lang="en-US" sz="2400" b="1" dirty="0" smtClean="0"/>
              <a:t>Public</a:t>
            </a:r>
          </a:p>
          <a:p>
            <a:pPr algn="ctr"/>
            <a:r>
              <a:rPr lang="en-US" sz="2400" b="1" dirty="0" smtClean="0"/>
              <a:t>Health</a:t>
            </a:r>
            <a:endParaRPr lang="en-US" sz="2400" b="1" dirty="0"/>
          </a:p>
        </p:txBody>
      </p:sp>
      <p:sp>
        <p:nvSpPr>
          <p:cNvPr id="23" name="TextBox 22"/>
          <p:cNvSpPr txBox="1"/>
          <p:nvPr/>
        </p:nvSpPr>
        <p:spPr>
          <a:xfrm>
            <a:off x="3276600" y="1988403"/>
            <a:ext cx="2743200" cy="830997"/>
          </a:xfrm>
          <a:prstGeom prst="rect">
            <a:avLst/>
          </a:prstGeom>
          <a:noFill/>
        </p:spPr>
        <p:txBody>
          <a:bodyPr wrap="square" rtlCol="0">
            <a:spAutoFit/>
          </a:bodyPr>
          <a:lstStyle/>
          <a:p>
            <a:pPr algn="ctr"/>
            <a:r>
              <a:rPr lang="en-US" sz="2400" b="1" dirty="0" smtClean="0"/>
              <a:t>DATA</a:t>
            </a:r>
          </a:p>
          <a:p>
            <a:pPr algn="ctr"/>
            <a:r>
              <a:rPr lang="en-US" sz="2400" b="1" dirty="0" smtClean="0"/>
              <a:t>Corruption</a:t>
            </a:r>
            <a:endParaRPr lang="en-US" sz="2400" b="1" dirty="0"/>
          </a:p>
        </p:txBody>
      </p:sp>
      <p:sp>
        <p:nvSpPr>
          <p:cNvPr id="24" name="TextBox 23"/>
          <p:cNvSpPr txBox="1"/>
          <p:nvPr/>
        </p:nvSpPr>
        <p:spPr>
          <a:xfrm>
            <a:off x="2209800" y="3055203"/>
            <a:ext cx="4693080" cy="830997"/>
          </a:xfrm>
          <a:prstGeom prst="rect">
            <a:avLst/>
          </a:prstGeom>
          <a:noFill/>
        </p:spPr>
        <p:txBody>
          <a:bodyPr wrap="none" rtlCol="0">
            <a:spAutoFit/>
          </a:bodyPr>
          <a:lstStyle/>
          <a:p>
            <a:pPr algn="ctr"/>
            <a:r>
              <a:rPr lang="en-US" sz="2400" b="1" dirty="0" smtClean="0"/>
              <a:t>ECONOMIC</a:t>
            </a:r>
          </a:p>
          <a:p>
            <a:pPr algn="ctr"/>
            <a:r>
              <a:rPr lang="en-US" sz="2400" b="1" dirty="0" smtClean="0"/>
              <a:t>Truth – Corruption, Unemployment</a:t>
            </a:r>
            <a:endParaRPr lang="en-US" sz="2400" b="1" dirty="0"/>
          </a:p>
        </p:txBody>
      </p:sp>
      <p:sp>
        <p:nvSpPr>
          <p:cNvPr id="32" name="TextBox 31"/>
          <p:cNvSpPr txBox="1"/>
          <p:nvPr/>
        </p:nvSpPr>
        <p:spPr>
          <a:xfrm>
            <a:off x="0" y="3962400"/>
            <a:ext cx="9144000" cy="830997"/>
          </a:xfrm>
          <a:prstGeom prst="rect">
            <a:avLst/>
          </a:prstGeom>
          <a:noFill/>
        </p:spPr>
        <p:txBody>
          <a:bodyPr wrap="square" rtlCol="0">
            <a:spAutoFit/>
          </a:bodyPr>
          <a:lstStyle/>
          <a:p>
            <a:pPr algn="ctr"/>
            <a:r>
              <a:rPr lang="en-US" sz="2400" b="1" dirty="0" smtClean="0"/>
              <a:t>MILITARY ACHILLES’ HEELS</a:t>
            </a:r>
          </a:p>
          <a:p>
            <a:pPr algn="ctr"/>
            <a:r>
              <a:rPr lang="en-US" sz="2400" b="1" dirty="0" smtClean="0"/>
              <a:t>Off-Base Power, Water, Antennas, Down-Links</a:t>
            </a:r>
            <a:endParaRPr lang="en-US" sz="2400" b="1" dirty="0"/>
          </a:p>
        </p:txBody>
      </p:sp>
      <p:sp>
        <p:nvSpPr>
          <p:cNvPr id="33" name="TextBox 32"/>
          <p:cNvSpPr txBox="1"/>
          <p:nvPr/>
        </p:nvSpPr>
        <p:spPr>
          <a:xfrm>
            <a:off x="0" y="4884003"/>
            <a:ext cx="9144000" cy="830997"/>
          </a:xfrm>
          <a:prstGeom prst="rect">
            <a:avLst/>
          </a:prstGeom>
          <a:noFill/>
        </p:spPr>
        <p:txBody>
          <a:bodyPr wrap="square" rtlCol="0">
            <a:spAutoFit/>
          </a:bodyPr>
          <a:lstStyle/>
          <a:p>
            <a:pPr algn="ctr"/>
            <a:r>
              <a:rPr lang="en-US" sz="2400" b="1" dirty="0" smtClean="0"/>
              <a:t>ELECTRONIC INFRASTRUCTURE</a:t>
            </a:r>
          </a:p>
          <a:p>
            <a:pPr algn="ctr"/>
            <a:r>
              <a:rPr lang="en-US" sz="2400" b="1" dirty="0" smtClean="0"/>
              <a:t>Power, Financial, Communications, Transportation</a:t>
            </a:r>
            <a:endParaRPr lang="en-US" sz="2400" b="1" dirty="0"/>
          </a:p>
        </p:txBody>
      </p:sp>
      <p:sp>
        <p:nvSpPr>
          <p:cNvPr id="34" name="TextBox 33"/>
          <p:cNvSpPr txBox="1"/>
          <p:nvPr/>
        </p:nvSpPr>
        <p:spPr>
          <a:xfrm>
            <a:off x="344020" y="5798403"/>
            <a:ext cx="8534400" cy="830997"/>
          </a:xfrm>
          <a:prstGeom prst="rect">
            <a:avLst/>
          </a:prstGeom>
          <a:noFill/>
        </p:spPr>
        <p:txBody>
          <a:bodyPr wrap="square" rtlCol="0">
            <a:spAutoFit/>
          </a:bodyPr>
          <a:lstStyle/>
          <a:p>
            <a:pPr algn="ctr"/>
            <a:r>
              <a:rPr lang="en-US" sz="2400" b="1" dirty="0" smtClean="0"/>
              <a:t>PHYSICAL INFRASTRUCTURE</a:t>
            </a:r>
          </a:p>
          <a:p>
            <a:pPr algn="ctr"/>
            <a:r>
              <a:rPr lang="en-US" sz="2400" b="1" dirty="0" smtClean="0"/>
              <a:t>Tunnels, Pipelines, Bridges, Dams, Towers</a:t>
            </a:r>
            <a:endParaRPr lang="en-US" sz="2400" b="1" dirty="0"/>
          </a:p>
        </p:txBody>
      </p:sp>
    </p:spTree>
    <p:extLst>
      <p:ext uri="{BB962C8B-B14F-4D97-AF65-F5344CB8AC3E}">
        <p14:creationId xmlns:p14="http://schemas.microsoft.com/office/powerpoint/2010/main" val="2769346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72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a:t>
            </a:r>
            <a:endParaRPr lang="en-US" b="1" dirty="0"/>
          </a:p>
        </p:txBody>
      </p:sp>
      <p:sp>
        <p:nvSpPr>
          <p:cNvPr id="3" name="Content Placeholder 2"/>
          <p:cNvSpPr>
            <a:spLocks noGrp="1"/>
          </p:cNvSpPr>
          <p:nvPr>
            <p:ph idx="1"/>
          </p:nvPr>
        </p:nvSpPr>
        <p:spPr>
          <a:xfrm>
            <a:off x="1219200" y="1600200"/>
            <a:ext cx="7467600" cy="4525963"/>
          </a:xfrm>
        </p:spPr>
        <p:txBody>
          <a:bodyPr>
            <a:normAutofit/>
          </a:bodyPr>
          <a:lstStyle/>
          <a:p>
            <a:pPr marL="0" indent="0">
              <a:buNone/>
            </a:pPr>
            <a:r>
              <a:rPr lang="en-US" dirty="0" smtClean="0"/>
              <a:t>OSD - Open Source Data</a:t>
            </a:r>
          </a:p>
          <a:p>
            <a:pPr marL="0" indent="0">
              <a:buNone/>
            </a:pPr>
            <a:endParaRPr lang="en-US" dirty="0" smtClean="0"/>
          </a:p>
          <a:p>
            <a:pPr marL="0" indent="0">
              <a:buNone/>
            </a:pPr>
            <a:r>
              <a:rPr lang="en-US" dirty="0" smtClean="0"/>
              <a:t>OSIF - Open Source Information</a:t>
            </a:r>
          </a:p>
          <a:p>
            <a:pPr marL="0" indent="0">
              <a:buNone/>
            </a:pPr>
            <a:endParaRPr lang="en-US" dirty="0" smtClean="0"/>
          </a:p>
          <a:p>
            <a:pPr marL="0" indent="0">
              <a:buNone/>
            </a:pPr>
            <a:r>
              <a:rPr lang="en-US" dirty="0" smtClean="0"/>
              <a:t>OSINT - Open Source Intelligence</a:t>
            </a:r>
          </a:p>
          <a:p>
            <a:pPr marL="0" indent="0">
              <a:buNone/>
            </a:pPr>
            <a:endParaRPr lang="en-US" dirty="0" smtClean="0"/>
          </a:p>
          <a:p>
            <a:pPr marL="0" indent="0">
              <a:buNone/>
            </a:pPr>
            <a:r>
              <a:rPr lang="en-US" dirty="0" smtClean="0"/>
              <a:t>V-OSINT Validated Open Source Intelligence</a:t>
            </a:r>
            <a:endParaRPr lang="en-US" dirty="0"/>
          </a:p>
        </p:txBody>
      </p:sp>
      <p:grpSp>
        <p:nvGrpSpPr>
          <p:cNvPr id="8" name="Group 7"/>
          <p:cNvGrpSpPr/>
          <p:nvPr/>
        </p:nvGrpSpPr>
        <p:grpSpPr>
          <a:xfrm>
            <a:off x="685800" y="1676400"/>
            <a:ext cx="383241" cy="3962400"/>
            <a:chOff x="914400" y="1676400"/>
            <a:chExt cx="383241" cy="3581400"/>
          </a:xfrm>
        </p:grpSpPr>
        <p:sp>
          <p:nvSpPr>
            <p:cNvPr id="4" name="Oval 3"/>
            <p:cNvSpPr/>
            <p:nvPr/>
          </p:nvSpPr>
          <p:spPr>
            <a:xfrm>
              <a:off x="914400" y="16764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4400" y="2743200"/>
              <a:ext cx="381000" cy="381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6641" y="3780865"/>
              <a:ext cx="381000" cy="381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4400" y="4876800"/>
              <a:ext cx="381000" cy="381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426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 y="742950"/>
            <a:ext cx="9086850" cy="6115050"/>
          </a:xfrm>
          <a:prstGeom prst="rect">
            <a:avLst/>
          </a:prstGeom>
        </p:spPr>
      </p:pic>
      <p:sp>
        <p:nvSpPr>
          <p:cNvPr id="5" name="TextBox 4"/>
          <p:cNvSpPr txBox="1"/>
          <p:nvPr/>
        </p:nvSpPr>
        <p:spPr>
          <a:xfrm>
            <a:off x="28576" y="0"/>
            <a:ext cx="9086850" cy="769441"/>
          </a:xfrm>
          <a:prstGeom prst="rect">
            <a:avLst/>
          </a:prstGeom>
          <a:noFill/>
        </p:spPr>
        <p:txBody>
          <a:bodyPr wrap="square" rtlCol="0">
            <a:spAutoFit/>
          </a:bodyPr>
          <a:lstStyle/>
          <a:p>
            <a:pPr algn="ctr"/>
            <a:r>
              <a:rPr lang="en-US" sz="4400" b="1" dirty="0" smtClean="0"/>
              <a:t>NATO-American Approach to OSINT</a:t>
            </a:r>
            <a:endParaRPr lang="en-US" sz="4400" b="1" dirty="0"/>
          </a:p>
        </p:txBody>
      </p:sp>
    </p:spTree>
    <p:extLst>
      <p:ext uri="{BB962C8B-B14F-4D97-AF65-F5344CB8AC3E}">
        <p14:creationId xmlns:p14="http://schemas.microsoft.com/office/powerpoint/2010/main" val="1995654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4"/>
            <a:ext cx="9144000" cy="6858000"/>
          </a:xfrm>
          <a:prstGeom prst="rect">
            <a:avLst/>
          </a:prstGeom>
        </p:spPr>
      </p:pic>
      <p:sp>
        <p:nvSpPr>
          <p:cNvPr id="5" name="Oval 4"/>
          <p:cNvSpPr/>
          <p:nvPr/>
        </p:nvSpPr>
        <p:spPr>
          <a:xfrm>
            <a:off x="931992" y="1981200"/>
            <a:ext cx="2801807" cy="571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31993" y="3962400"/>
            <a:ext cx="3015762" cy="369332"/>
          </a:xfrm>
          <a:prstGeom prst="rect">
            <a:avLst/>
          </a:prstGeom>
          <a:noFill/>
        </p:spPr>
        <p:txBody>
          <a:bodyPr wrap="none" rtlCol="0">
            <a:spAutoFit/>
          </a:bodyPr>
          <a:lstStyle/>
          <a:p>
            <a:r>
              <a:rPr lang="en-US" b="1" dirty="0" smtClean="0">
                <a:solidFill>
                  <a:schemeClr val="bg1"/>
                </a:solidFill>
              </a:rPr>
              <a:t>Notional NATO/Nordic Access</a:t>
            </a:r>
            <a:endParaRPr lang="en-US" b="1" dirty="0">
              <a:solidFill>
                <a:schemeClr val="bg1"/>
              </a:solidFill>
            </a:endParaRPr>
          </a:p>
        </p:txBody>
      </p:sp>
    </p:spTree>
    <p:extLst>
      <p:ext uri="{BB962C8B-B14F-4D97-AF65-F5344CB8AC3E}">
        <p14:creationId xmlns:p14="http://schemas.microsoft.com/office/powerpoint/2010/main" val="379094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Plan for the Brief</a:t>
            </a:r>
            <a:endParaRPr lang="en-US" b="1" dirty="0"/>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b="1" dirty="0" smtClean="0"/>
              <a:t>WHY</a:t>
            </a:r>
          </a:p>
          <a:p>
            <a:pPr lvl="1"/>
            <a:r>
              <a:rPr lang="en-US" b="1" dirty="0" smtClean="0"/>
              <a:t>Secrets cover 4% “at best” of what we need</a:t>
            </a:r>
          </a:p>
          <a:p>
            <a:pPr lvl="1"/>
            <a:r>
              <a:rPr lang="en-US" b="1" dirty="0" smtClean="0"/>
              <a:t>Most threats are not military in nature</a:t>
            </a:r>
          </a:p>
          <a:p>
            <a:pPr lvl="1"/>
            <a:r>
              <a:rPr lang="en-US" b="1" dirty="0" smtClean="0"/>
              <a:t>All policies demand open discussion for effect</a:t>
            </a:r>
          </a:p>
          <a:p>
            <a:r>
              <a:rPr lang="en-US" b="1" dirty="0" smtClean="0"/>
              <a:t>HOW</a:t>
            </a:r>
          </a:p>
          <a:p>
            <a:pPr lvl="1"/>
            <a:r>
              <a:rPr lang="en-US" b="1" dirty="0" smtClean="0"/>
              <a:t>OSINT is HUMINT not TECHINT</a:t>
            </a:r>
          </a:p>
          <a:p>
            <a:pPr lvl="1"/>
            <a:r>
              <a:rPr lang="en-US" b="1" dirty="0" smtClean="0"/>
              <a:t>Craft of Intelligence – process – is IMPORTANT</a:t>
            </a:r>
          </a:p>
          <a:p>
            <a:pPr lvl="1"/>
            <a:r>
              <a:rPr lang="en-US" b="1" dirty="0" smtClean="0"/>
              <a:t>80% of OSINT demands out-sourcing to individual humans and money with which to pay them</a:t>
            </a:r>
          </a:p>
          <a:p>
            <a:pPr lvl="1"/>
            <a:endParaRPr lang="en-US" b="1" dirty="0"/>
          </a:p>
        </p:txBody>
      </p:sp>
    </p:spTree>
    <p:extLst>
      <p:ext uri="{BB962C8B-B14F-4D97-AF65-F5344CB8AC3E}">
        <p14:creationId xmlns:p14="http://schemas.microsoft.com/office/powerpoint/2010/main" val="265496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9096375" cy="7391401"/>
          </a:xfrm>
          <a:prstGeom prst="rect">
            <a:avLst/>
          </a:prstGeom>
        </p:spPr>
      </p:pic>
      <p:sp>
        <p:nvSpPr>
          <p:cNvPr id="2" name="TextBox 1"/>
          <p:cNvSpPr txBox="1"/>
          <p:nvPr/>
        </p:nvSpPr>
        <p:spPr>
          <a:xfrm>
            <a:off x="8839200" y="4800600"/>
            <a:ext cx="228600" cy="1754326"/>
          </a:xfrm>
          <a:prstGeom prst="rect">
            <a:avLst/>
          </a:prstGeom>
          <a:solidFill>
            <a:schemeClr val="bg1"/>
          </a:solidFill>
        </p:spPr>
        <p:txBody>
          <a:bodyPr wrap="square" rtlCol="0">
            <a:spAutoFit/>
          </a:bodyPr>
          <a:lstStyle/>
          <a:p>
            <a:pPr algn="ctr"/>
            <a:r>
              <a:rPr lang="en-US" b="1" dirty="0" smtClean="0">
                <a:solidFill>
                  <a:srgbClr val="FF0000"/>
                </a:solidFill>
              </a:rPr>
              <a:t>SECRET</a:t>
            </a:r>
            <a:endParaRPr lang="en-US" b="1" dirty="0">
              <a:solidFill>
                <a:srgbClr val="FF0000"/>
              </a:solidFill>
            </a:endParaRPr>
          </a:p>
        </p:txBody>
      </p:sp>
      <p:sp>
        <p:nvSpPr>
          <p:cNvPr id="3" name="TextBox 2"/>
          <p:cNvSpPr txBox="1"/>
          <p:nvPr/>
        </p:nvSpPr>
        <p:spPr>
          <a:xfrm>
            <a:off x="8763000" y="1219200"/>
            <a:ext cx="381000" cy="2862322"/>
          </a:xfrm>
          <a:prstGeom prst="rect">
            <a:avLst/>
          </a:prstGeom>
          <a:solidFill>
            <a:schemeClr val="bg1"/>
          </a:solidFill>
        </p:spPr>
        <p:txBody>
          <a:bodyPr wrap="square" rtlCol="0">
            <a:spAutoFit/>
          </a:bodyPr>
          <a:lstStyle/>
          <a:p>
            <a:pPr algn="ctr"/>
            <a:r>
              <a:rPr lang="en-US" b="1" dirty="0" smtClean="0">
                <a:solidFill>
                  <a:srgbClr val="00B050"/>
                </a:solidFill>
              </a:rPr>
              <a:t>NOT</a:t>
            </a:r>
          </a:p>
          <a:p>
            <a:pPr algn="ctr"/>
            <a:r>
              <a:rPr lang="en-US" b="1" dirty="0" smtClean="0">
                <a:solidFill>
                  <a:srgbClr val="00B050"/>
                </a:solidFill>
              </a:rPr>
              <a:t> SECRET </a:t>
            </a:r>
            <a:endParaRPr lang="en-US" b="1" dirty="0">
              <a:solidFill>
                <a:srgbClr val="00B050"/>
              </a:solidFill>
            </a:endParaRPr>
          </a:p>
        </p:txBody>
      </p:sp>
    </p:spTree>
    <p:extLst>
      <p:ext uri="{BB962C8B-B14F-4D97-AF65-F5344CB8AC3E}">
        <p14:creationId xmlns:p14="http://schemas.microsoft.com/office/powerpoint/2010/main" val="96687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914400" y="3200400"/>
            <a:ext cx="152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Open Source</a:t>
            </a:r>
            <a:endParaRPr lang="en-US" dirty="0">
              <a:solidFill>
                <a:schemeClr val="tx1"/>
              </a:solidFill>
            </a:endParaRPr>
          </a:p>
        </p:txBody>
      </p:sp>
      <p:sp>
        <p:nvSpPr>
          <p:cNvPr id="8" name="Right Arrow 7"/>
          <p:cNvSpPr/>
          <p:nvPr/>
        </p:nvSpPr>
        <p:spPr>
          <a:xfrm rot="3705858">
            <a:off x="1219200" y="3886200"/>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7548202">
            <a:off x="1972703" y="2678569"/>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561966">
            <a:off x="1200530" y="2655196"/>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3705858">
            <a:off x="1995667" y="3886198"/>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618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1574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4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900" b="1" dirty="0" smtClean="0"/>
              <a:t>Standard OSINT Cell</a:t>
            </a:r>
            <a:br>
              <a:rPr lang="en-US" sz="4900" b="1" dirty="0" smtClean="0"/>
            </a:br>
            <a:r>
              <a:rPr lang="en-US" sz="3100" b="1" i="1" dirty="0" smtClean="0"/>
              <a:t>Centralized discovery, decentralized exploitation</a:t>
            </a:r>
            <a:endParaRPr lang="en-US" sz="3100" b="1" i="1" dirty="0"/>
          </a:p>
        </p:txBody>
      </p:sp>
      <p:grpSp>
        <p:nvGrpSpPr>
          <p:cNvPr id="10" name="Group 9"/>
          <p:cNvGrpSpPr/>
          <p:nvPr/>
        </p:nvGrpSpPr>
        <p:grpSpPr>
          <a:xfrm>
            <a:off x="914400" y="1600200"/>
            <a:ext cx="7306235" cy="3995140"/>
            <a:chOff x="-645459" y="2340623"/>
            <a:chExt cx="7306235" cy="3995140"/>
          </a:xfrm>
        </p:grpSpPr>
        <p:sp>
          <p:nvSpPr>
            <p:cNvPr id="4" name="TextBox 3"/>
            <p:cNvSpPr txBox="1"/>
            <p:nvPr/>
          </p:nvSpPr>
          <p:spPr>
            <a:xfrm>
              <a:off x="1183341" y="2340623"/>
              <a:ext cx="3671047" cy="830997"/>
            </a:xfrm>
            <a:prstGeom prst="rect">
              <a:avLst/>
            </a:prstGeom>
            <a:solidFill>
              <a:srgbClr val="FFFF00"/>
            </a:solidFill>
            <a:ln w="28575">
              <a:solidFill>
                <a:srgbClr val="FF0000"/>
              </a:solidFill>
            </a:ln>
          </p:spPr>
          <p:txBody>
            <a:bodyPr wrap="square" rtlCol="0">
              <a:spAutoFit/>
            </a:bodyPr>
            <a:lstStyle/>
            <a:p>
              <a:pPr algn="ctr"/>
              <a:r>
                <a:rPr lang="en-US" sz="2400" dirty="0" smtClean="0"/>
                <a:t>Senior All-Source</a:t>
              </a:r>
            </a:p>
            <a:p>
              <a:pPr algn="ctr"/>
              <a:r>
                <a:rPr lang="en-US" sz="2400" dirty="0" smtClean="0"/>
                <a:t>Collection Manager</a:t>
              </a:r>
              <a:endParaRPr lang="en-US" sz="2400" dirty="0"/>
            </a:p>
          </p:txBody>
        </p:sp>
        <p:sp>
          <p:nvSpPr>
            <p:cNvPr id="5" name="TextBox 4"/>
            <p:cNvSpPr txBox="1"/>
            <p:nvPr/>
          </p:nvSpPr>
          <p:spPr>
            <a:xfrm>
              <a:off x="3048000" y="4514166"/>
              <a:ext cx="3612776" cy="830997"/>
            </a:xfrm>
            <a:prstGeom prst="rect">
              <a:avLst/>
            </a:prstGeom>
            <a:solidFill>
              <a:srgbClr val="FFFF00"/>
            </a:solidFill>
            <a:ln w="28575">
              <a:solidFill>
                <a:srgbClr val="FF0000"/>
              </a:solidFill>
            </a:ln>
          </p:spPr>
          <p:txBody>
            <a:bodyPr wrap="square" rtlCol="0">
              <a:spAutoFit/>
            </a:bodyPr>
            <a:lstStyle/>
            <a:p>
              <a:pPr algn="ctr"/>
              <a:r>
                <a:rPr lang="en-US" sz="2400" dirty="0" smtClean="0"/>
                <a:t>Financial Officer</a:t>
              </a:r>
            </a:p>
            <a:p>
              <a:pPr algn="ctr"/>
              <a:r>
                <a:rPr lang="en-US" sz="2400" dirty="0" smtClean="0"/>
                <a:t> External Contracting</a:t>
              </a:r>
              <a:endParaRPr lang="en-US" sz="2400" dirty="0"/>
            </a:p>
          </p:txBody>
        </p:sp>
        <p:sp>
          <p:nvSpPr>
            <p:cNvPr id="6" name="TextBox 5"/>
            <p:cNvSpPr txBox="1"/>
            <p:nvPr/>
          </p:nvSpPr>
          <p:spPr>
            <a:xfrm>
              <a:off x="-645459" y="4514166"/>
              <a:ext cx="3505200" cy="830997"/>
            </a:xfrm>
            <a:prstGeom prst="rect">
              <a:avLst/>
            </a:prstGeom>
            <a:solidFill>
              <a:srgbClr val="FFFF00"/>
            </a:solidFill>
            <a:ln w="28575">
              <a:solidFill>
                <a:srgbClr val="FF0000"/>
              </a:solidFill>
            </a:ln>
          </p:spPr>
          <p:txBody>
            <a:bodyPr wrap="square" rtlCol="0">
              <a:spAutoFit/>
            </a:bodyPr>
            <a:lstStyle/>
            <a:p>
              <a:pPr algn="ctr"/>
              <a:r>
                <a:rPr lang="en-US" sz="2400" dirty="0" smtClean="0"/>
                <a:t>Primary Research / Cover Support Plan Specialist</a:t>
              </a:r>
              <a:endParaRPr lang="en-US" sz="2400" dirty="0"/>
            </a:p>
          </p:txBody>
        </p:sp>
        <p:sp>
          <p:nvSpPr>
            <p:cNvPr id="7" name="TextBox 6"/>
            <p:cNvSpPr txBox="1"/>
            <p:nvPr/>
          </p:nvSpPr>
          <p:spPr>
            <a:xfrm>
              <a:off x="3048000" y="3371166"/>
              <a:ext cx="3612776" cy="830997"/>
            </a:xfrm>
            <a:prstGeom prst="rect">
              <a:avLst/>
            </a:prstGeom>
            <a:solidFill>
              <a:srgbClr val="FFFF00"/>
            </a:solidFill>
            <a:ln w="28575">
              <a:solidFill>
                <a:srgbClr val="FF0000"/>
              </a:solidFill>
            </a:ln>
          </p:spPr>
          <p:txBody>
            <a:bodyPr wrap="square" rtlCol="0">
              <a:spAutoFit/>
            </a:bodyPr>
            <a:lstStyle/>
            <a:p>
              <a:pPr algn="ctr"/>
              <a:r>
                <a:rPr lang="en-US" sz="2400" dirty="0" smtClean="0"/>
                <a:t>Commercial Online</a:t>
              </a:r>
            </a:p>
            <a:p>
              <a:pPr algn="ctr"/>
              <a:r>
                <a:rPr lang="en-US" sz="2400" dirty="0" smtClean="0"/>
                <a:t>Out-Sourcing Specialist</a:t>
              </a:r>
              <a:endParaRPr lang="en-US" sz="2400" dirty="0"/>
            </a:p>
          </p:txBody>
        </p:sp>
        <p:sp>
          <p:nvSpPr>
            <p:cNvPr id="8" name="TextBox 7"/>
            <p:cNvSpPr txBox="1"/>
            <p:nvPr/>
          </p:nvSpPr>
          <p:spPr>
            <a:xfrm>
              <a:off x="-645459" y="3375124"/>
              <a:ext cx="3541059" cy="830997"/>
            </a:xfrm>
            <a:prstGeom prst="rect">
              <a:avLst/>
            </a:prstGeom>
            <a:solidFill>
              <a:srgbClr val="FFFF00"/>
            </a:solidFill>
            <a:ln w="28575">
              <a:solidFill>
                <a:srgbClr val="FF0000"/>
              </a:solidFill>
            </a:ln>
          </p:spPr>
          <p:txBody>
            <a:bodyPr wrap="square" rtlCol="0">
              <a:spAutoFit/>
            </a:bodyPr>
            <a:lstStyle/>
            <a:p>
              <a:pPr algn="ctr"/>
              <a:r>
                <a:rPr lang="en-US" sz="2400" dirty="0" smtClean="0"/>
                <a:t>Internet </a:t>
              </a:r>
            </a:p>
            <a:p>
              <a:pPr algn="ctr"/>
              <a:r>
                <a:rPr lang="en-US" sz="2400" dirty="0" smtClean="0"/>
                <a:t>Out-Sourcing Speci</a:t>
              </a:r>
              <a:r>
                <a:rPr lang="en-US" dirty="0" smtClean="0"/>
                <a:t>alist</a:t>
              </a:r>
              <a:endParaRPr lang="en-US" dirty="0"/>
            </a:p>
          </p:txBody>
        </p:sp>
        <p:sp>
          <p:nvSpPr>
            <p:cNvPr id="9" name="TextBox 8"/>
            <p:cNvSpPr txBox="1"/>
            <p:nvPr/>
          </p:nvSpPr>
          <p:spPr>
            <a:xfrm>
              <a:off x="1183341" y="5504766"/>
              <a:ext cx="3671047" cy="830997"/>
            </a:xfrm>
            <a:prstGeom prst="rect">
              <a:avLst/>
            </a:prstGeom>
            <a:solidFill>
              <a:srgbClr val="FFFF00"/>
            </a:solidFill>
            <a:ln w="28575">
              <a:solidFill>
                <a:srgbClr val="FF0000"/>
              </a:solidFill>
            </a:ln>
          </p:spPr>
          <p:txBody>
            <a:bodyPr wrap="square" rtlCol="0">
              <a:spAutoFit/>
            </a:bodyPr>
            <a:lstStyle/>
            <a:p>
              <a:pPr algn="ctr"/>
              <a:r>
                <a:rPr lang="en-US" sz="2400" dirty="0" smtClean="0"/>
                <a:t>All-Source Analyst &amp;</a:t>
              </a:r>
            </a:p>
            <a:p>
              <a:pPr algn="ctr"/>
              <a:r>
                <a:rPr lang="en-US" sz="2400" dirty="0" smtClean="0"/>
                <a:t>Presentation Manager</a:t>
              </a:r>
              <a:endParaRPr lang="en-US" sz="2400" dirty="0"/>
            </a:p>
          </p:txBody>
        </p:sp>
      </p:grpSp>
      <p:sp>
        <p:nvSpPr>
          <p:cNvPr id="11" name="TextBox 10"/>
          <p:cNvSpPr txBox="1"/>
          <p:nvPr/>
        </p:nvSpPr>
        <p:spPr>
          <a:xfrm>
            <a:off x="0" y="6019800"/>
            <a:ext cx="9144000" cy="400110"/>
          </a:xfrm>
          <a:prstGeom prst="rect">
            <a:avLst/>
          </a:prstGeom>
          <a:noFill/>
        </p:spPr>
        <p:txBody>
          <a:bodyPr wrap="square" rtlCol="0">
            <a:spAutoFit/>
          </a:bodyPr>
          <a:lstStyle/>
          <a:p>
            <a:pPr algn="ctr"/>
            <a:r>
              <a:rPr lang="en-US" sz="2000" b="1" i="1" dirty="0" smtClean="0"/>
              <a:t>Outside the Wire – No Internal Constraints – Serious Money (in the Millions)</a:t>
            </a:r>
            <a:endParaRPr lang="en-US" sz="2000" b="1" i="1" dirty="0"/>
          </a:p>
        </p:txBody>
      </p:sp>
    </p:spTree>
    <p:extLst>
      <p:ext uri="{BB962C8B-B14F-4D97-AF65-F5344CB8AC3E}">
        <p14:creationId xmlns:p14="http://schemas.microsoft.com/office/powerpoint/2010/main" val="59552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0" y="76200"/>
            <a:ext cx="9144000" cy="1066800"/>
          </a:xfrm>
          <a:prstGeom prst="triangl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219200"/>
            <a:ext cx="8686800" cy="121920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514600"/>
            <a:ext cx="1219200" cy="2971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514600"/>
            <a:ext cx="1219200" cy="2971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5562600"/>
            <a:ext cx="8686800" cy="1143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2514600"/>
            <a:ext cx="2057400" cy="2971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2514600"/>
            <a:ext cx="2057400" cy="297180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1600" y="5657046"/>
            <a:ext cx="6473695" cy="954107"/>
          </a:xfrm>
          <a:prstGeom prst="rect">
            <a:avLst/>
          </a:prstGeom>
          <a:noFill/>
        </p:spPr>
        <p:txBody>
          <a:bodyPr wrap="none" rtlCol="0">
            <a:spAutoFit/>
          </a:bodyPr>
          <a:lstStyle/>
          <a:p>
            <a:pPr algn="ctr"/>
            <a:r>
              <a:rPr lang="en-US" sz="2800" b="1" dirty="0" smtClean="0"/>
              <a:t>INFORMATION UNIVERSE</a:t>
            </a:r>
          </a:p>
          <a:p>
            <a:pPr algn="ctr"/>
            <a:r>
              <a:rPr lang="en-US" sz="2800" b="1" dirty="0" smtClean="0"/>
              <a:t>Relevant and Irrelevant – Open and Secret</a:t>
            </a:r>
            <a:endParaRPr lang="en-US" sz="2800" b="1" dirty="0"/>
          </a:p>
        </p:txBody>
      </p:sp>
      <p:sp>
        <p:nvSpPr>
          <p:cNvPr id="12" name="TextBox 11"/>
          <p:cNvSpPr txBox="1"/>
          <p:nvPr/>
        </p:nvSpPr>
        <p:spPr>
          <a:xfrm>
            <a:off x="868678" y="1413301"/>
            <a:ext cx="7406643" cy="830997"/>
          </a:xfrm>
          <a:prstGeom prst="rect">
            <a:avLst/>
          </a:prstGeom>
          <a:noFill/>
        </p:spPr>
        <p:txBody>
          <a:bodyPr wrap="none" rtlCol="0">
            <a:spAutoFit/>
          </a:bodyPr>
          <a:lstStyle/>
          <a:p>
            <a:pPr algn="ctr"/>
            <a:r>
              <a:rPr lang="en-US" sz="2400" b="1" i="1" dirty="0" smtClean="0"/>
              <a:t>Information Management Staff</a:t>
            </a:r>
          </a:p>
          <a:p>
            <a:pPr algn="ctr"/>
            <a:r>
              <a:rPr lang="en-US" sz="2400" b="1" i="1" dirty="0" smtClean="0"/>
              <a:t>Collection Management, Fusion, Analysis &amp; Presentation</a:t>
            </a:r>
            <a:endParaRPr lang="en-US" sz="2400" b="1" i="1" dirty="0"/>
          </a:p>
        </p:txBody>
      </p:sp>
      <p:sp>
        <p:nvSpPr>
          <p:cNvPr id="13" name="TextBox 12"/>
          <p:cNvSpPr txBox="1"/>
          <p:nvPr/>
        </p:nvSpPr>
        <p:spPr>
          <a:xfrm>
            <a:off x="2302522" y="304800"/>
            <a:ext cx="4555478" cy="830997"/>
          </a:xfrm>
          <a:prstGeom prst="rect">
            <a:avLst/>
          </a:prstGeom>
          <a:noFill/>
        </p:spPr>
        <p:txBody>
          <a:bodyPr wrap="none" rtlCol="0">
            <a:spAutoFit/>
          </a:bodyPr>
          <a:lstStyle/>
          <a:p>
            <a:pPr algn="ctr"/>
            <a:r>
              <a:rPr lang="en-US" sz="2400" b="1" dirty="0" smtClean="0"/>
              <a:t>Decision-Maker</a:t>
            </a:r>
          </a:p>
          <a:p>
            <a:pPr algn="ctr"/>
            <a:r>
              <a:rPr lang="en-US" sz="2400" b="1" dirty="0" smtClean="0"/>
              <a:t>Integration, Reflection, &amp; Decision</a:t>
            </a:r>
            <a:endParaRPr lang="en-US" sz="2400" b="1" dirty="0"/>
          </a:p>
        </p:txBody>
      </p:sp>
      <p:sp>
        <p:nvSpPr>
          <p:cNvPr id="14" name="TextBox 13"/>
          <p:cNvSpPr txBox="1"/>
          <p:nvPr/>
        </p:nvSpPr>
        <p:spPr>
          <a:xfrm>
            <a:off x="2302522" y="2667000"/>
            <a:ext cx="2040878" cy="2677656"/>
          </a:xfrm>
          <a:prstGeom prst="rect">
            <a:avLst/>
          </a:prstGeom>
          <a:noFill/>
        </p:spPr>
        <p:txBody>
          <a:bodyPr wrap="square" rtlCol="0">
            <a:spAutoFit/>
          </a:bodyPr>
          <a:lstStyle/>
          <a:p>
            <a:pPr algn="ctr"/>
            <a:r>
              <a:rPr lang="en-US" sz="2400" b="1" dirty="0" smtClean="0"/>
              <a:t>EXISTING INPUT</a:t>
            </a:r>
          </a:p>
          <a:p>
            <a:pPr algn="ctr"/>
            <a:r>
              <a:rPr lang="en-US" sz="2400" b="1" dirty="0" smtClean="0"/>
              <a:t>Normal Staff Process, Counterparts, Family &amp; Friends</a:t>
            </a:r>
            <a:endParaRPr lang="en-US" sz="2400" b="1" dirty="0"/>
          </a:p>
        </p:txBody>
      </p:sp>
      <p:sp>
        <p:nvSpPr>
          <p:cNvPr id="15" name="TextBox 14"/>
          <p:cNvSpPr txBox="1"/>
          <p:nvPr/>
        </p:nvSpPr>
        <p:spPr>
          <a:xfrm>
            <a:off x="990600" y="2851666"/>
            <a:ext cx="457200" cy="2308324"/>
          </a:xfrm>
          <a:prstGeom prst="rect">
            <a:avLst/>
          </a:prstGeom>
          <a:noFill/>
        </p:spPr>
        <p:txBody>
          <a:bodyPr wrap="square" rtlCol="0">
            <a:spAutoFit/>
          </a:bodyPr>
          <a:lstStyle/>
          <a:p>
            <a:pPr algn="ctr"/>
            <a:r>
              <a:rPr lang="en-US" sz="2400" b="1" dirty="0" smtClean="0"/>
              <a:t>RANDOM</a:t>
            </a:r>
            <a:endParaRPr lang="en-US" sz="2400" b="1" dirty="0"/>
          </a:p>
        </p:txBody>
      </p:sp>
      <p:sp>
        <p:nvSpPr>
          <p:cNvPr id="16" name="TextBox 15"/>
          <p:cNvSpPr txBox="1"/>
          <p:nvPr/>
        </p:nvSpPr>
        <p:spPr>
          <a:xfrm>
            <a:off x="7696200" y="2841228"/>
            <a:ext cx="457200" cy="2308324"/>
          </a:xfrm>
          <a:prstGeom prst="rect">
            <a:avLst/>
          </a:prstGeom>
          <a:noFill/>
        </p:spPr>
        <p:txBody>
          <a:bodyPr wrap="square" rtlCol="0">
            <a:spAutoFit/>
          </a:bodyPr>
          <a:lstStyle/>
          <a:p>
            <a:pPr algn="ctr"/>
            <a:r>
              <a:rPr lang="en-US" sz="2400" b="1" dirty="0" smtClean="0"/>
              <a:t>SECRET</a:t>
            </a:r>
            <a:endParaRPr lang="en-US" sz="2400" b="1" dirty="0"/>
          </a:p>
        </p:txBody>
      </p:sp>
      <p:sp>
        <p:nvSpPr>
          <p:cNvPr id="17" name="TextBox 16"/>
          <p:cNvSpPr txBox="1"/>
          <p:nvPr/>
        </p:nvSpPr>
        <p:spPr>
          <a:xfrm>
            <a:off x="4991100" y="2667000"/>
            <a:ext cx="1676400" cy="2677656"/>
          </a:xfrm>
          <a:prstGeom prst="rect">
            <a:avLst/>
          </a:prstGeom>
          <a:noFill/>
        </p:spPr>
        <p:txBody>
          <a:bodyPr wrap="square" rtlCol="0">
            <a:spAutoFit/>
          </a:bodyPr>
          <a:lstStyle/>
          <a:p>
            <a:pPr algn="ctr"/>
            <a:r>
              <a:rPr lang="en-US" sz="2400" b="1" dirty="0" smtClean="0"/>
              <a:t>OPEN SOURCE INPUTS</a:t>
            </a:r>
          </a:p>
          <a:p>
            <a:pPr algn="ctr"/>
            <a:r>
              <a:rPr lang="en-US" sz="2400" b="1" dirty="0" smtClean="0"/>
              <a:t>Internet &amp; Private Sector Fee-For-Service</a:t>
            </a:r>
            <a:endParaRPr lang="en-US" sz="2400" b="1" dirty="0"/>
          </a:p>
        </p:txBody>
      </p:sp>
    </p:spTree>
    <p:extLst>
      <p:ext uri="{BB962C8B-B14F-4D97-AF65-F5344CB8AC3E}">
        <p14:creationId xmlns:p14="http://schemas.microsoft.com/office/powerpoint/2010/main" val="55289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0"/>
            <a:ext cx="10134600" cy="6858001"/>
            <a:chOff x="-457200" y="0"/>
            <a:chExt cx="10134600" cy="6858001"/>
          </a:xfrm>
        </p:grpSpPr>
        <p:sp>
          <p:nvSpPr>
            <p:cNvPr id="5" name="Rectangle 2"/>
            <p:cNvSpPr>
              <a:spLocks noChangeArrowheads="1"/>
            </p:cNvSpPr>
            <p:nvPr/>
          </p:nvSpPr>
          <p:spPr bwMode="auto">
            <a:xfrm>
              <a:off x="-152400" y="0"/>
              <a:ext cx="9525000" cy="390746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3"/>
            <p:cNvSpPr>
              <a:spLocks noChangeArrowheads="1"/>
            </p:cNvSpPr>
            <p:nvPr/>
          </p:nvSpPr>
          <p:spPr bwMode="auto">
            <a:xfrm>
              <a:off x="-152400" y="3747977"/>
              <a:ext cx="9601200" cy="3110024"/>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4"/>
            <p:cNvSpPr>
              <a:spLocks/>
            </p:cNvSpPr>
            <p:nvPr/>
          </p:nvSpPr>
          <p:spPr bwMode="auto">
            <a:xfrm>
              <a:off x="396875" y="4562032"/>
              <a:ext cx="8229600" cy="752586"/>
            </a:xfrm>
            <a:custGeom>
              <a:avLst/>
              <a:gdLst>
                <a:gd name="T0" fmla="*/ 336 w 3770"/>
                <a:gd name="T1" fmla="*/ 6 h 277"/>
                <a:gd name="T2" fmla="*/ 754 w 3770"/>
                <a:gd name="T3" fmla="*/ 0 h 277"/>
                <a:gd name="T4" fmla="*/ 885 w 3770"/>
                <a:gd name="T5" fmla="*/ 9 h 277"/>
                <a:gd name="T6" fmla="*/ 1052 w 3770"/>
                <a:gd name="T7" fmla="*/ 36 h 277"/>
                <a:gd name="T8" fmla="*/ 1211 w 3770"/>
                <a:gd name="T9" fmla="*/ 48 h 277"/>
                <a:gd name="T10" fmla="*/ 1285 w 3770"/>
                <a:gd name="T11" fmla="*/ 54 h 277"/>
                <a:gd name="T12" fmla="*/ 1211 w 3770"/>
                <a:gd name="T13" fmla="*/ 24 h 277"/>
                <a:gd name="T14" fmla="*/ 1529 w 3770"/>
                <a:gd name="T15" fmla="*/ 36 h 277"/>
                <a:gd name="T16" fmla="*/ 1523 w 3770"/>
                <a:gd name="T17" fmla="*/ 30 h 277"/>
                <a:gd name="T18" fmla="*/ 1602 w 3770"/>
                <a:gd name="T19" fmla="*/ 30 h 277"/>
                <a:gd name="T20" fmla="*/ 2350 w 3770"/>
                <a:gd name="T21" fmla="*/ 6 h 277"/>
                <a:gd name="T22" fmla="*/ 3287 w 3770"/>
                <a:gd name="T23" fmla="*/ 24 h 277"/>
                <a:gd name="T24" fmla="*/ 3553 w 3770"/>
                <a:gd name="T25" fmla="*/ 36 h 277"/>
                <a:gd name="T26" fmla="*/ 3758 w 3770"/>
                <a:gd name="T27" fmla="*/ 54 h 277"/>
                <a:gd name="T28" fmla="*/ 3690 w 3770"/>
                <a:gd name="T29" fmla="*/ 84 h 277"/>
                <a:gd name="T30" fmla="*/ 3576 w 3770"/>
                <a:gd name="T31" fmla="*/ 90 h 277"/>
                <a:gd name="T32" fmla="*/ 3485 w 3770"/>
                <a:gd name="T33" fmla="*/ 108 h 277"/>
                <a:gd name="T34" fmla="*/ 3360 w 3770"/>
                <a:gd name="T35" fmla="*/ 120 h 277"/>
                <a:gd name="T36" fmla="*/ 3508 w 3770"/>
                <a:gd name="T37" fmla="*/ 114 h 277"/>
                <a:gd name="T38" fmla="*/ 3678 w 3770"/>
                <a:gd name="T39" fmla="*/ 120 h 277"/>
                <a:gd name="T40" fmla="*/ 3769 w 3770"/>
                <a:gd name="T41" fmla="*/ 132 h 277"/>
                <a:gd name="T42" fmla="*/ 3758 w 3770"/>
                <a:gd name="T43" fmla="*/ 180 h 277"/>
                <a:gd name="T44" fmla="*/ 3633 w 3770"/>
                <a:gd name="T45" fmla="*/ 210 h 277"/>
                <a:gd name="T46" fmla="*/ 3116 w 3770"/>
                <a:gd name="T47" fmla="*/ 204 h 277"/>
                <a:gd name="T48" fmla="*/ 2600 w 3770"/>
                <a:gd name="T49" fmla="*/ 186 h 277"/>
                <a:gd name="T50" fmla="*/ 3145 w 3770"/>
                <a:gd name="T51" fmla="*/ 258 h 277"/>
                <a:gd name="T52" fmla="*/ 2112 w 3770"/>
                <a:gd name="T53" fmla="*/ 240 h 277"/>
                <a:gd name="T54" fmla="*/ 1137 w 3770"/>
                <a:gd name="T55" fmla="*/ 270 h 277"/>
                <a:gd name="T56" fmla="*/ 695 w 3770"/>
                <a:gd name="T57" fmla="*/ 276 h 277"/>
                <a:gd name="T58" fmla="*/ 547 w 3770"/>
                <a:gd name="T59" fmla="*/ 264 h 277"/>
                <a:gd name="T60" fmla="*/ 451 w 3770"/>
                <a:gd name="T61" fmla="*/ 240 h 277"/>
                <a:gd name="T62" fmla="*/ 553 w 3770"/>
                <a:gd name="T63" fmla="*/ 222 h 277"/>
                <a:gd name="T64" fmla="*/ 706 w 3770"/>
                <a:gd name="T65" fmla="*/ 198 h 277"/>
                <a:gd name="T66" fmla="*/ 8 w 3770"/>
                <a:gd name="T67" fmla="*/ 198 h 277"/>
                <a:gd name="T68" fmla="*/ 451 w 3770"/>
                <a:gd name="T69" fmla="*/ 156 h 277"/>
                <a:gd name="T70" fmla="*/ 0 w 3770"/>
                <a:gd name="T71" fmla="*/ 102 h 277"/>
                <a:gd name="T72" fmla="*/ 180 w 3770"/>
                <a:gd name="T73" fmla="*/ 36 h 277"/>
                <a:gd name="T74" fmla="*/ 336 w 3770"/>
                <a:gd name="T75" fmla="*/ 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70" h="277">
                  <a:moveTo>
                    <a:pt x="336" y="6"/>
                  </a:moveTo>
                  <a:lnTo>
                    <a:pt x="754" y="0"/>
                  </a:lnTo>
                  <a:lnTo>
                    <a:pt x="885" y="9"/>
                  </a:lnTo>
                  <a:lnTo>
                    <a:pt x="1052" y="36"/>
                  </a:lnTo>
                  <a:lnTo>
                    <a:pt x="1211" y="48"/>
                  </a:lnTo>
                  <a:lnTo>
                    <a:pt x="1285" y="54"/>
                  </a:lnTo>
                  <a:lnTo>
                    <a:pt x="1211" y="24"/>
                  </a:lnTo>
                  <a:lnTo>
                    <a:pt x="1529" y="36"/>
                  </a:lnTo>
                  <a:lnTo>
                    <a:pt x="1523" y="30"/>
                  </a:lnTo>
                  <a:lnTo>
                    <a:pt x="1602" y="30"/>
                  </a:lnTo>
                  <a:lnTo>
                    <a:pt x="2350" y="6"/>
                  </a:lnTo>
                  <a:lnTo>
                    <a:pt x="3287" y="24"/>
                  </a:lnTo>
                  <a:lnTo>
                    <a:pt x="3553" y="36"/>
                  </a:lnTo>
                  <a:lnTo>
                    <a:pt x="3758" y="54"/>
                  </a:lnTo>
                  <a:lnTo>
                    <a:pt x="3690" y="84"/>
                  </a:lnTo>
                  <a:lnTo>
                    <a:pt x="3576" y="90"/>
                  </a:lnTo>
                  <a:lnTo>
                    <a:pt x="3485" y="108"/>
                  </a:lnTo>
                  <a:lnTo>
                    <a:pt x="3360" y="120"/>
                  </a:lnTo>
                  <a:lnTo>
                    <a:pt x="3508" y="114"/>
                  </a:lnTo>
                  <a:lnTo>
                    <a:pt x="3678" y="120"/>
                  </a:lnTo>
                  <a:lnTo>
                    <a:pt x="3769" y="132"/>
                  </a:lnTo>
                  <a:lnTo>
                    <a:pt x="3758" y="180"/>
                  </a:lnTo>
                  <a:lnTo>
                    <a:pt x="3633" y="210"/>
                  </a:lnTo>
                  <a:lnTo>
                    <a:pt x="3116" y="204"/>
                  </a:lnTo>
                  <a:lnTo>
                    <a:pt x="2600" y="186"/>
                  </a:lnTo>
                  <a:lnTo>
                    <a:pt x="3145" y="258"/>
                  </a:lnTo>
                  <a:lnTo>
                    <a:pt x="2112" y="240"/>
                  </a:lnTo>
                  <a:lnTo>
                    <a:pt x="1137" y="270"/>
                  </a:lnTo>
                  <a:lnTo>
                    <a:pt x="695" y="276"/>
                  </a:lnTo>
                  <a:lnTo>
                    <a:pt x="547" y="264"/>
                  </a:lnTo>
                  <a:lnTo>
                    <a:pt x="451" y="240"/>
                  </a:lnTo>
                  <a:lnTo>
                    <a:pt x="553" y="222"/>
                  </a:lnTo>
                  <a:lnTo>
                    <a:pt x="706" y="198"/>
                  </a:lnTo>
                  <a:lnTo>
                    <a:pt x="8" y="198"/>
                  </a:lnTo>
                  <a:lnTo>
                    <a:pt x="451" y="156"/>
                  </a:lnTo>
                  <a:lnTo>
                    <a:pt x="0" y="102"/>
                  </a:lnTo>
                  <a:lnTo>
                    <a:pt x="180" y="36"/>
                  </a:lnTo>
                  <a:lnTo>
                    <a:pt x="336" y="6"/>
                  </a:lnTo>
                </a:path>
              </a:pathLst>
            </a:custGeom>
            <a:solidFill>
              <a:srgbClr val="FF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5"/>
            <p:cNvSpPr>
              <a:spLocks/>
            </p:cNvSpPr>
            <p:nvPr/>
          </p:nvSpPr>
          <p:spPr bwMode="auto">
            <a:xfrm>
              <a:off x="1751013" y="257508"/>
              <a:ext cx="1909762" cy="664535"/>
            </a:xfrm>
            <a:custGeom>
              <a:avLst/>
              <a:gdLst>
                <a:gd name="T0" fmla="*/ 874 w 875"/>
                <a:gd name="T1" fmla="*/ 0 h 245"/>
                <a:gd name="T2" fmla="*/ 50 w 875"/>
                <a:gd name="T3" fmla="*/ 0 h 245"/>
                <a:gd name="T4" fmla="*/ 0 w 875"/>
                <a:gd name="T5" fmla="*/ 244 h 245"/>
                <a:gd name="T6" fmla="*/ 14 w 875"/>
                <a:gd name="T7" fmla="*/ 244 h 245"/>
                <a:gd name="T8" fmla="*/ 874 w 875"/>
                <a:gd name="T9" fmla="*/ 0 h 245"/>
              </a:gdLst>
              <a:ahLst/>
              <a:cxnLst>
                <a:cxn ang="0">
                  <a:pos x="T0" y="T1"/>
                </a:cxn>
                <a:cxn ang="0">
                  <a:pos x="T2" y="T3"/>
                </a:cxn>
                <a:cxn ang="0">
                  <a:pos x="T4" y="T5"/>
                </a:cxn>
                <a:cxn ang="0">
                  <a:pos x="T6" y="T7"/>
                </a:cxn>
                <a:cxn ang="0">
                  <a:pos x="T8" y="T9"/>
                </a:cxn>
              </a:cxnLst>
              <a:rect l="0" t="0" r="r" b="b"/>
              <a:pathLst>
                <a:path w="875" h="245">
                  <a:moveTo>
                    <a:pt x="874" y="0"/>
                  </a:moveTo>
                  <a:lnTo>
                    <a:pt x="50" y="0"/>
                  </a:lnTo>
                  <a:lnTo>
                    <a:pt x="0" y="244"/>
                  </a:lnTo>
                  <a:lnTo>
                    <a:pt x="14" y="244"/>
                  </a:lnTo>
                  <a:lnTo>
                    <a:pt x="874"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6"/>
            <p:cNvSpPr>
              <a:spLocks noChangeArrowheads="1"/>
            </p:cNvSpPr>
            <p:nvPr/>
          </p:nvSpPr>
          <p:spPr bwMode="auto">
            <a:xfrm>
              <a:off x="1641475" y="996802"/>
              <a:ext cx="5795963" cy="53163"/>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7"/>
            <p:cNvSpPr>
              <a:spLocks noChangeArrowheads="1"/>
            </p:cNvSpPr>
            <p:nvPr/>
          </p:nvSpPr>
          <p:spPr bwMode="auto">
            <a:xfrm>
              <a:off x="3424238" y="348881"/>
              <a:ext cx="2290762" cy="28243"/>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3214688" y="420319"/>
              <a:ext cx="2682875"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p:nvSpPr>
          <p:spPr bwMode="auto">
            <a:xfrm>
              <a:off x="3032125" y="485110"/>
              <a:ext cx="3038475"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0"/>
            <p:cNvSpPr>
              <a:spLocks noChangeArrowheads="1"/>
            </p:cNvSpPr>
            <p:nvPr/>
          </p:nvSpPr>
          <p:spPr bwMode="auto">
            <a:xfrm>
              <a:off x="2847975" y="549903"/>
              <a:ext cx="3425825" cy="23259"/>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1"/>
            <p:cNvSpPr>
              <a:spLocks noChangeArrowheads="1"/>
            </p:cNvSpPr>
            <p:nvPr/>
          </p:nvSpPr>
          <p:spPr bwMode="auto">
            <a:xfrm>
              <a:off x="2673350" y="616357"/>
              <a:ext cx="3763963"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2"/>
            <p:cNvSpPr>
              <a:spLocks noChangeArrowheads="1"/>
            </p:cNvSpPr>
            <p:nvPr/>
          </p:nvSpPr>
          <p:spPr bwMode="auto">
            <a:xfrm>
              <a:off x="2486025" y="681148"/>
              <a:ext cx="4125913"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3"/>
            <p:cNvSpPr>
              <a:spLocks noChangeArrowheads="1"/>
            </p:cNvSpPr>
            <p:nvPr/>
          </p:nvSpPr>
          <p:spPr bwMode="auto">
            <a:xfrm>
              <a:off x="2284413" y="745941"/>
              <a:ext cx="4506912"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4"/>
            <p:cNvSpPr>
              <a:spLocks noChangeArrowheads="1"/>
            </p:cNvSpPr>
            <p:nvPr/>
          </p:nvSpPr>
          <p:spPr bwMode="auto">
            <a:xfrm>
              <a:off x="2120900" y="810733"/>
              <a:ext cx="4862513"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5"/>
            <p:cNvSpPr>
              <a:spLocks noChangeArrowheads="1"/>
            </p:cNvSpPr>
            <p:nvPr/>
          </p:nvSpPr>
          <p:spPr bwMode="auto">
            <a:xfrm>
              <a:off x="1908175" y="877186"/>
              <a:ext cx="5253038"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6"/>
            <p:cNvSpPr>
              <a:spLocks noChangeArrowheads="1"/>
            </p:cNvSpPr>
            <p:nvPr/>
          </p:nvSpPr>
          <p:spPr bwMode="auto">
            <a:xfrm>
              <a:off x="1752600" y="941979"/>
              <a:ext cx="5580063"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7"/>
            <p:cNvSpPr>
              <a:spLocks/>
            </p:cNvSpPr>
            <p:nvPr/>
          </p:nvSpPr>
          <p:spPr bwMode="auto">
            <a:xfrm>
              <a:off x="1666875" y="1138017"/>
              <a:ext cx="5745163" cy="480126"/>
            </a:xfrm>
            <a:custGeom>
              <a:avLst/>
              <a:gdLst>
                <a:gd name="T0" fmla="*/ 0 w 2632"/>
                <a:gd name="T1" fmla="*/ 0 h 177"/>
                <a:gd name="T2" fmla="*/ 57 w 2632"/>
                <a:gd name="T3" fmla="*/ 104 h 177"/>
                <a:gd name="T4" fmla="*/ 43 w 2632"/>
                <a:gd name="T5" fmla="*/ 176 h 177"/>
                <a:gd name="T6" fmla="*/ 2552 w 2632"/>
                <a:gd name="T7" fmla="*/ 174 h 177"/>
                <a:gd name="T8" fmla="*/ 2560 w 2632"/>
                <a:gd name="T9" fmla="*/ 96 h 177"/>
                <a:gd name="T10" fmla="*/ 2631 w 2632"/>
                <a:gd name="T11" fmla="*/ 0 h 177"/>
                <a:gd name="T12" fmla="*/ 0 w 2632"/>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632" h="177">
                  <a:moveTo>
                    <a:pt x="0" y="0"/>
                  </a:moveTo>
                  <a:lnTo>
                    <a:pt x="57" y="104"/>
                  </a:lnTo>
                  <a:lnTo>
                    <a:pt x="43" y="176"/>
                  </a:lnTo>
                  <a:lnTo>
                    <a:pt x="2552" y="174"/>
                  </a:lnTo>
                  <a:lnTo>
                    <a:pt x="2560" y="96"/>
                  </a:lnTo>
                  <a:lnTo>
                    <a:pt x="2631"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18"/>
            <p:cNvSpPr>
              <a:spLocks noChangeArrowheads="1"/>
            </p:cNvSpPr>
            <p:nvPr/>
          </p:nvSpPr>
          <p:spPr bwMode="auto">
            <a:xfrm>
              <a:off x="1928813" y="1621465"/>
              <a:ext cx="5260975" cy="129584"/>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19"/>
            <p:cNvSpPr>
              <a:spLocks noChangeArrowheads="1"/>
            </p:cNvSpPr>
            <p:nvPr/>
          </p:nvSpPr>
          <p:spPr bwMode="auto">
            <a:xfrm>
              <a:off x="1641475" y="1078208"/>
              <a:ext cx="5795963" cy="53163"/>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0"/>
            <p:cNvSpPr>
              <a:spLocks/>
            </p:cNvSpPr>
            <p:nvPr/>
          </p:nvSpPr>
          <p:spPr bwMode="auto">
            <a:xfrm>
              <a:off x="5467350" y="257508"/>
              <a:ext cx="1909763" cy="664535"/>
            </a:xfrm>
            <a:custGeom>
              <a:avLst/>
              <a:gdLst>
                <a:gd name="T0" fmla="*/ 0 w 875"/>
                <a:gd name="T1" fmla="*/ 0 h 245"/>
                <a:gd name="T2" fmla="*/ 824 w 875"/>
                <a:gd name="T3" fmla="*/ 0 h 245"/>
                <a:gd name="T4" fmla="*/ 874 w 875"/>
                <a:gd name="T5" fmla="*/ 244 h 245"/>
                <a:gd name="T6" fmla="*/ 860 w 875"/>
                <a:gd name="T7" fmla="*/ 244 h 245"/>
                <a:gd name="T8" fmla="*/ 0 w 875"/>
                <a:gd name="T9" fmla="*/ 0 h 245"/>
              </a:gdLst>
              <a:ahLst/>
              <a:cxnLst>
                <a:cxn ang="0">
                  <a:pos x="T0" y="T1"/>
                </a:cxn>
                <a:cxn ang="0">
                  <a:pos x="T2" y="T3"/>
                </a:cxn>
                <a:cxn ang="0">
                  <a:pos x="T4" y="T5"/>
                </a:cxn>
                <a:cxn ang="0">
                  <a:pos x="T6" y="T7"/>
                </a:cxn>
                <a:cxn ang="0">
                  <a:pos x="T8" y="T9"/>
                </a:cxn>
              </a:cxnLst>
              <a:rect l="0" t="0" r="r" b="b"/>
              <a:pathLst>
                <a:path w="875" h="245">
                  <a:moveTo>
                    <a:pt x="0" y="0"/>
                  </a:moveTo>
                  <a:lnTo>
                    <a:pt x="824" y="0"/>
                  </a:lnTo>
                  <a:lnTo>
                    <a:pt x="874" y="244"/>
                  </a:lnTo>
                  <a:lnTo>
                    <a:pt x="860" y="244"/>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 name="Group 21"/>
            <p:cNvGrpSpPr>
              <a:grpSpLocks/>
            </p:cNvGrpSpPr>
            <p:nvPr/>
          </p:nvGrpSpPr>
          <p:grpSpPr bwMode="auto">
            <a:xfrm>
              <a:off x="3651250" y="159488"/>
              <a:ext cx="1801813" cy="907090"/>
              <a:chOff x="2481" y="1649"/>
              <a:chExt cx="825" cy="334"/>
            </a:xfrm>
          </p:grpSpPr>
          <p:sp>
            <p:nvSpPr>
              <p:cNvPr id="62" name="Rectangle 22"/>
              <p:cNvSpPr>
                <a:spLocks noChangeArrowheads="1"/>
              </p:cNvSpPr>
              <p:nvPr/>
            </p:nvSpPr>
            <p:spPr bwMode="auto">
              <a:xfrm>
                <a:off x="2504" y="1649"/>
                <a:ext cx="779" cy="44"/>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23"/>
              <p:cNvSpPr>
                <a:spLocks noChangeArrowheads="1"/>
              </p:cNvSpPr>
              <p:nvPr/>
            </p:nvSpPr>
            <p:spPr bwMode="auto">
              <a:xfrm>
                <a:off x="2481" y="1715"/>
                <a:ext cx="825" cy="268"/>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24"/>
              <p:cNvSpPr>
                <a:spLocks noChangeArrowheads="1"/>
              </p:cNvSpPr>
              <p:nvPr/>
            </p:nvSpPr>
            <p:spPr bwMode="auto">
              <a:xfrm>
                <a:off x="2486" y="1697"/>
                <a:ext cx="809" cy="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Freeform 25"/>
            <p:cNvSpPr>
              <a:spLocks/>
            </p:cNvSpPr>
            <p:nvPr/>
          </p:nvSpPr>
          <p:spPr bwMode="auto">
            <a:xfrm>
              <a:off x="1760538" y="1638078"/>
              <a:ext cx="617537" cy="78083"/>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auto">
            <a:xfrm>
              <a:off x="1752600" y="1724468"/>
              <a:ext cx="549275" cy="3154880"/>
            </a:xfrm>
            <a:custGeom>
              <a:avLst/>
              <a:gdLst>
                <a:gd name="T0" fmla="*/ 0 w 159"/>
                <a:gd name="T1" fmla="*/ 0 h 1162"/>
                <a:gd name="T2" fmla="*/ 157 w 159"/>
                <a:gd name="T3" fmla="*/ 0 h 1162"/>
                <a:gd name="T4" fmla="*/ 158 w 159"/>
                <a:gd name="T5" fmla="*/ 1161 h 1162"/>
                <a:gd name="T6" fmla="*/ 0 w 159"/>
                <a:gd name="T7" fmla="*/ 1161 h 1162"/>
                <a:gd name="T8" fmla="*/ 0 w 159"/>
                <a:gd name="T9" fmla="*/ 0 h 1162"/>
              </a:gdLst>
              <a:ahLst/>
              <a:cxnLst>
                <a:cxn ang="0">
                  <a:pos x="T0" y="T1"/>
                </a:cxn>
                <a:cxn ang="0">
                  <a:pos x="T2" y="T3"/>
                </a:cxn>
                <a:cxn ang="0">
                  <a:pos x="T4" y="T5"/>
                </a:cxn>
                <a:cxn ang="0">
                  <a:pos x="T6" y="T7"/>
                </a:cxn>
                <a:cxn ang="0">
                  <a:pos x="T8" y="T9"/>
                </a:cxn>
              </a:cxnLst>
              <a:rect l="0" t="0" r="r" b="b"/>
              <a:pathLst>
                <a:path w="159" h="1162">
                  <a:moveTo>
                    <a:pt x="0" y="0"/>
                  </a:moveTo>
                  <a:lnTo>
                    <a:pt x="157" y="0"/>
                  </a:lnTo>
                  <a:lnTo>
                    <a:pt x="158" y="1161"/>
                  </a:lnTo>
                  <a:lnTo>
                    <a:pt x="0" y="1161"/>
                  </a:lnTo>
                  <a:lnTo>
                    <a:pt x="0" y="0"/>
                  </a:lnTo>
                </a:path>
              </a:pathLst>
            </a:custGeom>
            <a:solidFill>
              <a:srgbClr val="FF33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auto">
            <a:xfrm>
              <a:off x="3725863" y="1754372"/>
              <a:ext cx="404812" cy="112971"/>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auto">
            <a:xfrm>
              <a:off x="3597275" y="1834116"/>
              <a:ext cx="609600" cy="3193090"/>
            </a:xfrm>
            <a:custGeom>
              <a:avLst/>
              <a:gdLst>
                <a:gd name="T0" fmla="*/ 0 w 159"/>
                <a:gd name="T1" fmla="*/ 0 h 1160"/>
                <a:gd name="T2" fmla="*/ 157 w 159"/>
                <a:gd name="T3" fmla="*/ 0 h 1160"/>
                <a:gd name="T4" fmla="*/ 158 w 159"/>
                <a:gd name="T5" fmla="*/ 1159 h 1160"/>
                <a:gd name="T6" fmla="*/ 0 w 159"/>
                <a:gd name="T7" fmla="*/ 1159 h 1160"/>
                <a:gd name="T8" fmla="*/ 0 w 159"/>
                <a:gd name="T9" fmla="*/ 0 h 1160"/>
              </a:gdLst>
              <a:ahLst/>
              <a:cxnLst>
                <a:cxn ang="0">
                  <a:pos x="T0" y="T1"/>
                </a:cxn>
                <a:cxn ang="0">
                  <a:pos x="T2" y="T3"/>
                </a:cxn>
                <a:cxn ang="0">
                  <a:pos x="T4" y="T5"/>
                </a:cxn>
                <a:cxn ang="0">
                  <a:pos x="T6" y="T7"/>
                </a:cxn>
                <a:cxn ang="0">
                  <a:pos x="T8" y="T9"/>
                </a:cxn>
              </a:cxnLst>
              <a:rect l="0" t="0" r="r" b="b"/>
              <a:pathLst>
                <a:path w="159" h="1160">
                  <a:moveTo>
                    <a:pt x="0" y="0"/>
                  </a:moveTo>
                  <a:lnTo>
                    <a:pt x="157" y="0"/>
                  </a:lnTo>
                  <a:lnTo>
                    <a:pt x="158" y="1159"/>
                  </a:lnTo>
                  <a:lnTo>
                    <a:pt x="0" y="1159"/>
                  </a:lnTo>
                  <a:lnTo>
                    <a:pt x="0" y="0"/>
                  </a:lnTo>
                </a:path>
              </a:pathLst>
            </a:custGeom>
            <a:solidFill>
              <a:srgbClr val="FFCC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29"/>
            <p:cNvSpPr>
              <a:spLocks/>
            </p:cNvSpPr>
            <p:nvPr/>
          </p:nvSpPr>
          <p:spPr bwMode="auto">
            <a:xfrm>
              <a:off x="5129213" y="1754372"/>
              <a:ext cx="601662" cy="107987"/>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30"/>
            <p:cNvSpPr>
              <a:spLocks/>
            </p:cNvSpPr>
            <p:nvPr/>
          </p:nvSpPr>
          <p:spPr bwMode="auto">
            <a:xfrm>
              <a:off x="5116513" y="1870666"/>
              <a:ext cx="614362" cy="3156541"/>
            </a:xfrm>
            <a:custGeom>
              <a:avLst/>
              <a:gdLst>
                <a:gd name="T0" fmla="*/ 0 w 158"/>
                <a:gd name="T1" fmla="*/ 0 h 1162"/>
                <a:gd name="T2" fmla="*/ 157 w 158"/>
                <a:gd name="T3" fmla="*/ 0 h 1162"/>
                <a:gd name="T4" fmla="*/ 156 w 158"/>
                <a:gd name="T5" fmla="*/ 1161 h 1162"/>
                <a:gd name="T6" fmla="*/ 0 w 158"/>
                <a:gd name="T7" fmla="*/ 1161 h 1162"/>
                <a:gd name="T8" fmla="*/ 0 w 158"/>
                <a:gd name="T9" fmla="*/ 0 h 1162"/>
              </a:gdLst>
              <a:ahLst/>
              <a:cxnLst>
                <a:cxn ang="0">
                  <a:pos x="T0" y="T1"/>
                </a:cxn>
                <a:cxn ang="0">
                  <a:pos x="T2" y="T3"/>
                </a:cxn>
                <a:cxn ang="0">
                  <a:pos x="T4" y="T5"/>
                </a:cxn>
                <a:cxn ang="0">
                  <a:pos x="T6" y="T7"/>
                </a:cxn>
                <a:cxn ang="0">
                  <a:pos x="T8" y="T9"/>
                </a:cxn>
              </a:cxnLst>
              <a:rect l="0" t="0" r="r" b="b"/>
              <a:pathLst>
                <a:path w="158" h="1162">
                  <a:moveTo>
                    <a:pt x="0" y="0"/>
                  </a:moveTo>
                  <a:lnTo>
                    <a:pt x="157" y="0"/>
                  </a:lnTo>
                  <a:lnTo>
                    <a:pt x="156" y="1161"/>
                  </a:lnTo>
                  <a:lnTo>
                    <a:pt x="0" y="1161"/>
                  </a:lnTo>
                  <a:lnTo>
                    <a:pt x="0" y="0"/>
                  </a:lnTo>
                </a:path>
              </a:pathLst>
            </a:custGeom>
            <a:solidFill>
              <a:schemeClr val="tx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31"/>
            <p:cNvSpPr>
              <a:spLocks/>
            </p:cNvSpPr>
            <p:nvPr/>
          </p:nvSpPr>
          <p:spPr bwMode="auto">
            <a:xfrm>
              <a:off x="6645275" y="1638078"/>
              <a:ext cx="601663" cy="78083"/>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32"/>
            <p:cNvSpPr>
              <a:spLocks/>
            </p:cNvSpPr>
            <p:nvPr/>
          </p:nvSpPr>
          <p:spPr bwMode="auto">
            <a:xfrm>
              <a:off x="6645275" y="1724468"/>
              <a:ext cx="619125" cy="3154880"/>
            </a:xfrm>
            <a:custGeom>
              <a:avLst/>
              <a:gdLst>
                <a:gd name="T0" fmla="*/ 0 w 158"/>
                <a:gd name="T1" fmla="*/ 0 h 1162"/>
                <a:gd name="T2" fmla="*/ 157 w 158"/>
                <a:gd name="T3" fmla="*/ 0 h 1162"/>
                <a:gd name="T4" fmla="*/ 156 w 158"/>
                <a:gd name="T5" fmla="*/ 1161 h 1162"/>
                <a:gd name="T6" fmla="*/ 0 w 158"/>
                <a:gd name="T7" fmla="*/ 1161 h 1162"/>
                <a:gd name="T8" fmla="*/ 0 w 158"/>
                <a:gd name="T9" fmla="*/ 0 h 1162"/>
              </a:gdLst>
              <a:ahLst/>
              <a:cxnLst>
                <a:cxn ang="0">
                  <a:pos x="T0" y="T1"/>
                </a:cxn>
                <a:cxn ang="0">
                  <a:pos x="T2" y="T3"/>
                </a:cxn>
                <a:cxn ang="0">
                  <a:pos x="T4" y="T5"/>
                </a:cxn>
                <a:cxn ang="0">
                  <a:pos x="T6" y="T7"/>
                </a:cxn>
                <a:cxn ang="0">
                  <a:pos x="T8" y="T9"/>
                </a:cxn>
              </a:cxnLst>
              <a:rect l="0" t="0" r="r" b="b"/>
              <a:pathLst>
                <a:path w="158" h="1162">
                  <a:moveTo>
                    <a:pt x="0" y="0"/>
                  </a:moveTo>
                  <a:lnTo>
                    <a:pt x="157" y="0"/>
                  </a:lnTo>
                  <a:lnTo>
                    <a:pt x="156" y="1161"/>
                  </a:lnTo>
                  <a:lnTo>
                    <a:pt x="0" y="1161"/>
                  </a:lnTo>
                  <a:lnTo>
                    <a:pt x="0" y="0"/>
                  </a:lnTo>
                </a:path>
              </a:pathLst>
            </a:custGeom>
            <a:solidFill>
              <a:schemeClr va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33"/>
            <p:cNvSpPr>
              <a:spLocks noChangeArrowheads="1"/>
            </p:cNvSpPr>
            <p:nvPr/>
          </p:nvSpPr>
          <p:spPr bwMode="auto">
            <a:xfrm>
              <a:off x="1295400" y="2392326"/>
              <a:ext cx="1119188"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HUMINT</a:t>
              </a:r>
              <a:endParaRPr lang="en-US" altLang="en-US" sz="1800" b="1">
                <a:solidFill>
                  <a:schemeClr val="tx2"/>
                </a:solidFill>
                <a:latin typeface="Arial" charset="0"/>
              </a:endParaRPr>
            </a:p>
          </p:txBody>
        </p:sp>
        <p:sp>
          <p:nvSpPr>
            <p:cNvPr id="34" name="Rectangle 34"/>
            <p:cNvSpPr>
              <a:spLocks noChangeArrowheads="1"/>
            </p:cNvSpPr>
            <p:nvPr/>
          </p:nvSpPr>
          <p:spPr bwMode="auto">
            <a:xfrm>
              <a:off x="3352800" y="2392326"/>
              <a:ext cx="1062038"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SIGINT</a:t>
              </a:r>
              <a:endParaRPr lang="en-US" altLang="en-US" sz="1800" b="1">
                <a:latin typeface="Arial" charset="0"/>
              </a:endParaRPr>
            </a:p>
          </p:txBody>
        </p:sp>
        <p:sp>
          <p:nvSpPr>
            <p:cNvPr id="35" name="Rectangle 35"/>
            <p:cNvSpPr>
              <a:spLocks noChangeArrowheads="1"/>
            </p:cNvSpPr>
            <p:nvPr/>
          </p:nvSpPr>
          <p:spPr bwMode="auto">
            <a:xfrm>
              <a:off x="4800600" y="2392326"/>
              <a:ext cx="1203325"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IMINT</a:t>
              </a:r>
              <a:endParaRPr lang="en-US" altLang="en-US" sz="1800" b="1">
                <a:solidFill>
                  <a:schemeClr val="tx2"/>
                </a:solidFill>
                <a:latin typeface="Arial" charset="0"/>
              </a:endParaRPr>
            </a:p>
          </p:txBody>
        </p:sp>
        <p:sp>
          <p:nvSpPr>
            <p:cNvPr id="36" name="Rectangle 36"/>
            <p:cNvSpPr>
              <a:spLocks noChangeArrowheads="1"/>
            </p:cNvSpPr>
            <p:nvPr/>
          </p:nvSpPr>
          <p:spPr bwMode="auto">
            <a:xfrm>
              <a:off x="6400800" y="2392326"/>
              <a:ext cx="1069975"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MASINT</a:t>
              </a:r>
              <a:endParaRPr lang="en-US" altLang="en-US" sz="1800" b="1">
                <a:solidFill>
                  <a:schemeClr val="tx2"/>
                </a:solidFill>
                <a:latin typeface="Arial" charset="0"/>
              </a:endParaRPr>
            </a:p>
          </p:txBody>
        </p:sp>
        <p:sp>
          <p:nvSpPr>
            <p:cNvPr id="37" name="Rectangle 37"/>
            <p:cNvSpPr>
              <a:spLocks noChangeArrowheads="1"/>
            </p:cNvSpPr>
            <p:nvPr/>
          </p:nvSpPr>
          <p:spPr bwMode="auto">
            <a:xfrm>
              <a:off x="3140075" y="478465"/>
              <a:ext cx="3048000" cy="366767"/>
            </a:xfrm>
            <a:prstGeom prst="rect">
              <a:avLst/>
            </a:prstGeom>
            <a:solidFill>
              <a:schemeClr val="bg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dirty="0">
                  <a:latin typeface="Arial" charset="0"/>
                </a:rPr>
                <a:t>ALL-SOURCE ANALYSIS</a:t>
              </a:r>
              <a:endParaRPr lang="en-US" altLang="en-US" sz="1600" b="1" dirty="0">
                <a:latin typeface="Arial" charset="0"/>
              </a:endParaRPr>
            </a:p>
          </p:txBody>
        </p:sp>
        <p:sp>
          <p:nvSpPr>
            <p:cNvPr id="38" name="Freeform 38"/>
            <p:cNvSpPr>
              <a:spLocks/>
            </p:cNvSpPr>
            <p:nvPr/>
          </p:nvSpPr>
          <p:spPr bwMode="auto">
            <a:xfrm rot="21529376">
              <a:off x="-42863" y="4465674"/>
              <a:ext cx="9117013" cy="1754372"/>
            </a:xfrm>
            <a:custGeom>
              <a:avLst/>
              <a:gdLst>
                <a:gd name="T0" fmla="*/ 0 w 5743"/>
                <a:gd name="T1" fmla="*/ 428 h 478"/>
                <a:gd name="T2" fmla="*/ 327 w 5743"/>
                <a:gd name="T3" fmla="*/ 311 h 478"/>
                <a:gd name="T4" fmla="*/ 514 w 5743"/>
                <a:gd name="T5" fmla="*/ 272 h 478"/>
                <a:gd name="T6" fmla="*/ 545 w 5743"/>
                <a:gd name="T7" fmla="*/ 264 h 478"/>
                <a:gd name="T8" fmla="*/ 623 w 5743"/>
                <a:gd name="T9" fmla="*/ 233 h 478"/>
                <a:gd name="T10" fmla="*/ 849 w 5743"/>
                <a:gd name="T11" fmla="*/ 194 h 478"/>
                <a:gd name="T12" fmla="*/ 1028 w 5743"/>
                <a:gd name="T13" fmla="*/ 109 h 478"/>
                <a:gd name="T14" fmla="*/ 1106 w 5743"/>
                <a:gd name="T15" fmla="*/ 85 h 478"/>
                <a:gd name="T16" fmla="*/ 1355 w 5743"/>
                <a:gd name="T17" fmla="*/ 77 h 478"/>
                <a:gd name="T18" fmla="*/ 2368 w 5743"/>
                <a:gd name="T19" fmla="*/ 77 h 478"/>
                <a:gd name="T20" fmla="*/ 3358 w 5743"/>
                <a:gd name="T21" fmla="*/ 93 h 478"/>
                <a:gd name="T22" fmla="*/ 4410 w 5743"/>
                <a:gd name="T23" fmla="*/ 101 h 478"/>
                <a:gd name="T24" fmla="*/ 4691 w 5743"/>
                <a:gd name="T25" fmla="*/ 140 h 478"/>
                <a:gd name="T26" fmla="*/ 5002 w 5743"/>
                <a:gd name="T27" fmla="*/ 147 h 478"/>
                <a:gd name="T28" fmla="*/ 5096 w 5743"/>
                <a:gd name="T29" fmla="*/ 186 h 478"/>
                <a:gd name="T30" fmla="*/ 5111 w 5743"/>
                <a:gd name="T31" fmla="*/ 210 h 478"/>
                <a:gd name="T32" fmla="*/ 5205 w 5743"/>
                <a:gd name="T33" fmla="*/ 233 h 478"/>
                <a:gd name="T34" fmla="*/ 5361 w 5743"/>
                <a:gd name="T35" fmla="*/ 264 h 478"/>
                <a:gd name="T36" fmla="*/ 5408 w 5743"/>
                <a:gd name="T37" fmla="*/ 280 h 478"/>
                <a:gd name="T38" fmla="*/ 5532 w 5743"/>
                <a:gd name="T39" fmla="*/ 296 h 478"/>
                <a:gd name="T40" fmla="*/ 5548 w 5743"/>
                <a:gd name="T41" fmla="*/ 358 h 478"/>
                <a:gd name="T42" fmla="*/ 5696 w 5743"/>
                <a:gd name="T43" fmla="*/ 397 h 478"/>
                <a:gd name="T44" fmla="*/ 5727 w 5743"/>
                <a:gd name="T45" fmla="*/ 451 h 478"/>
                <a:gd name="T46" fmla="*/ 5743 w 5743"/>
                <a:gd name="T47" fmla="*/ 47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43" h="478">
                  <a:moveTo>
                    <a:pt x="0" y="428"/>
                  </a:moveTo>
                  <a:cubicBezTo>
                    <a:pt x="99" y="329"/>
                    <a:pt x="196" y="333"/>
                    <a:pt x="327" y="311"/>
                  </a:cubicBezTo>
                  <a:cubicBezTo>
                    <a:pt x="409" y="283"/>
                    <a:pt x="376" y="288"/>
                    <a:pt x="514" y="272"/>
                  </a:cubicBezTo>
                  <a:cubicBezTo>
                    <a:pt x="524" y="269"/>
                    <a:pt x="535" y="268"/>
                    <a:pt x="545" y="264"/>
                  </a:cubicBezTo>
                  <a:cubicBezTo>
                    <a:pt x="571" y="255"/>
                    <a:pt x="596" y="241"/>
                    <a:pt x="623" y="233"/>
                  </a:cubicBezTo>
                  <a:cubicBezTo>
                    <a:pt x="694" y="211"/>
                    <a:pt x="775" y="207"/>
                    <a:pt x="849" y="194"/>
                  </a:cubicBezTo>
                  <a:cubicBezTo>
                    <a:pt x="908" y="155"/>
                    <a:pt x="960" y="127"/>
                    <a:pt x="1028" y="109"/>
                  </a:cubicBezTo>
                  <a:cubicBezTo>
                    <a:pt x="1035" y="107"/>
                    <a:pt x="1091" y="86"/>
                    <a:pt x="1106" y="85"/>
                  </a:cubicBezTo>
                  <a:cubicBezTo>
                    <a:pt x="1189" y="80"/>
                    <a:pt x="1272" y="80"/>
                    <a:pt x="1355" y="77"/>
                  </a:cubicBezTo>
                  <a:cubicBezTo>
                    <a:pt x="1706" y="0"/>
                    <a:pt x="1387" y="68"/>
                    <a:pt x="2368" y="77"/>
                  </a:cubicBezTo>
                  <a:cubicBezTo>
                    <a:pt x="2744" y="81"/>
                    <a:pt x="2994" y="86"/>
                    <a:pt x="3358" y="93"/>
                  </a:cubicBezTo>
                  <a:cubicBezTo>
                    <a:pt x="3895" y="82"/>
                    <a:pt x="3761" y="79"/>
                    <a:pt x="4410" y="101"/>
                  </a:cubicBezTo>
                  <a:cubicBezTo>
                    <a:pt x="4503" y="104"/>
                    <a:pt x="4599" y="128"/>
                    <a:pt x="4691" y="140"/>
                  </a:cubicBezTo>
                  <a:cubicBezTo>
                    <a:pt x="4794" y="153"/>
                    <a:pt x="4898" y="145"/>
                    <a:pt x="5002" y="147"/>
                  </a:cubicBezTo>
                  <a:cubicBezTo>
                    <a:pt x="5032" y="162"/>
                    <a:pt x="5067" y="168"/>
                    <a:pt x="5096" y="186"/>
                  </a:cubicBezTo>
                  <a:cubicBezTo>
                    <a:pt x="5104" y="191"/>
                    <a:pt x="5103" y="205"/>
                    <a:pt x="5111" y="210"/>
                  </a:cubicBezTo>
                  <a:cubicBezTo>
                    <a:pt x="5135" y="225"/>
                    <a:pt x="5179" y="227"/>
                    <a:pt x="5205" y="233"/>
                  </a:cubicBezTo>
                  <a:cubicBezTo>
                    <a:pt x="5347" y="265"/>
                    <a:pt x="5247" y="251"/>
                    <a:pt x="5361" y="264"/>
                  </a:cubicBezTo>
                  <a:cubicBezTo>
                    <a:pt x="5377" y="269"/>
                    <a:pt x="5392" y="277"/>
                    <a:pt x="5408" y="280"/>
                  </a:cubicBezTo>
                  <a:cubicBezTo>
                    <a:pt x="5449" y="288"/>
                    <a:pt x="5532" y="296"/>
                    <a:pt x="5532" y="296"/>
                  </a:cubicBezTo>
                  <a:cubicBezTo>
                    <a:pt x="5539" y="316"/>
                    <a:pt x="5529" y="348"/>
                    <a:pt x="5548" y="358"/>
                  </a:cubicBezTo>
                  <a:cubicBezTo>
                    <a:pt x="5593" y="382"/>
                    <a:pt x="5648" y="380"/>
                    <a:pt x="5696" y="397"/>
                  </a:cubicBezTo>
                  <a:cubicBezTo>
                    <a:pt x="5715" y="452"/>
                    <a:pt x="5688" y="382"/>
                    <a:pt x="5727" y="451"/>
                  </a:cubicBezTo>
                  <a:cubicBezTo>
                    <a:pt x="5742" y="478"/>
                    <a:pt x="5725" y="475"/>
                    <a:pt x="5743" y="475"/>
                  </a:cubicBezTo>
                </a:path>
              </a:pathLst>
            </a:custGeom>
            <a:solidFill>
              <a:srgbClr val="9900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39"/>
            <p:cNvSpPr>
              <a:spLocks/>
            </p:cNvSpPr>
            <p:nvPr/>
          </p:nvSpPr>
          <p:spPr bwMode="auto">
            <a:xfrm>
              <a:off x="-47625" y="5434235"/>
              <a:ext cx="2424113" cy="405366"/>
            </a:xfrm>
            <a:custGeom>
              <a:avLst/>
              <a:gdLst>
                <a:gd name="T0" fmla="*/ 0 w 1527"/>
                <a:gd name="T1" fmla="*/ 244 h 244"/>
                <a:gd name="T2" fmla="*/ 304 w 1527"/>
                <a:gd name="T3" fmla="*/ 221 h 244"/>
                <a:gd name="T4" fmla="*/ 428 w 1527"/>
                <a:gd name="T5" fmla="*/ 198 h 244"/>
                <a:gd name="T6" fmla="*/ 475 w 1527"/>
                <a:gd name="T7" fmla="*/ 166 h 244"/>
                <a:gd name="T8" fmla="*/ 499 w 1527"/>
                <a:gd name="T9" fmla="*/ 135 h 244"/>
                <a:gd name="T10" fmla="*/ 686 w 1527"/>
                <a:gd name="T11" fmla="*/ 73 h 244"/>
                <a:gd name="T12" fmla="*/ 927 w 1527"/>
                <a:gd name="T13" fmla="*/ 18 h 244"/>
                <a:gd name="T14" fmla="*/ 1091 w 1527"/>
                <a:gd name="T15" fmla="*/ 18 h 244"/>
                <a:gd name="T16" fmla="*/ 1161 w 1527"/>
                <a:gd name="T17" fmla="*/ 57 h 244"/>
                <a:gd name="T18" fmla="*/ 1527 w 1527"/>
                <a:gd name="T19" fmla="*/ 8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7" h="244">
                  <a:moveTo>
                    <a:pt x="0" y="244"/>
                  </a:moveTo>
                  <a:cubicBezTo>
                    <a:pt x="104" y="240"/>
                    <a:pt x="202" y="234"/>
                    <a:pt x="304" y="221"/>
                  </a:cubicBezTo>
                  <a:cubicBezTo>
                    <a:pt x="344" y="207"/>
                    <a:pt x="386" y="203"/>
                    <a:pt x="428" y="198"/>
                  </a:cubicBezTo>
                  <a:cubicBezTo>
                    <a:pt x="444" y="187"/>
                    <a:pt x="459" y="177"/>
                    <a:pt x="475" y="166"/>
                  </a:cubicBezTo>
                  <a:cubicBezTo>
                    <a:pt x="486" y="159"/>
                    <a:pt x="488" y="142"/>
                    <a:pt x="499" y="135"/>
                  </a:cubicBezTo>
                  <a:cubicBezTo>
                    <a:pt x="557" y="99"/>
                    <a:pt x="623" y="94"/>
                    <a:pt x="686" y="73"/>
                  </a:cubicBezTo>
                  <a:cubicBezTo>
                    <a:pt x="770" y="16"/>
                    <a:pt x="812" y="25"/>
                    <a:pt x="927" y="18"/>
                  </a:cubicBezTo>
                  <a:cubicBezTo>
                    <a:pt x="987" y="0"/>
                    <a:pt x="1026" y="12"/>
                    <a:pt x="1091" y="18"/>
                  </a:cubicBezTo>
                  <a:cubicBezTo>
                    <a:pt x="1119" y="28"/>
                    <a:pt x="1131" y="55"/>
                    <a:pt x="1161" y="57"/>
                  </a:cubicBezTo>
                  <a:cubicBezTo>
                    <a:pt x="1277" y="66"/>
                    <a:pt x="1411" y="81"/>
                    <a:pt x="1527" y="81"/>
                  </a:cubicBezTo>
                </a:path>
              </a:pathLst>
            </a:custGeom>
            <a:solidFill>
              <a:srgbClr val="66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40"/>
            <p:cNvSpPr>
              <a:spLocks/>
            </p:cNvSpPr>
            <p:nvPr/>
          </p:nvSpPr>
          <p:spPr bwMode="auto">
            <a:xfrm>
              <a:off x="6635750" y="5128548"/>
              <a:ext cx="2508250" cy="920381"/>
            </a:xfrm>
            <a:custGeom>
              <a:avLst/>
              <a:gdLst>
                <a:gd name="T0" fmla="*/ 60 w 1580"/>
                <a:gd name="T1" fmla="*/ 249 h 554"/>
                <a:gd name="T2" fmla="*/ 325 w 1580"/>
                <a:gd name="T3" fmla="*/ 241 h 554"/>
                <a:gd name="T4" fmla="*/ 761 w 1580"/>
                <a:gd name="T5" fmla="*/ 288 h 554"/>
                <a:gd name="T6" fmla="*/ 902 w 1580"/>
                <a:gd name="T7" fmla="*/ 335 h 554"/>
                <a:gd name="T8" fmla="*/ 1097 w 1580"/>
                <a:gd name="T9" fmla="*/ 436 h 554"/>
                <a:gd name="T10" fmla="*/ 1190 w 1580"/>
                <a:gd name="T11" fmla="*/ 452 h 554"/>
                <a:gd name="T12" fmla="*/ 1580 w 1580"/>
                <a:gd name="T13" fmla="*/ 522 h 554"/>
                <a:gd name="T14" fmla="*/ 1510 w 1580"/>
                <a:gd name="T15" fmla="*/ 499 h 554"/>
                <a:gd name="T16" fmla="*/ 1455 w 1580"/>
                <a:gd name="T17" fmla="*/ 483 h 554"/>
                <a:gd name="T18" fmla="*/ 1330 w 1580"/>
                <a:gd name="T19" fmla="*/ 421 h 554"/>
                <a:gd name="T20" fmla="*/ 1097 w 1580"/>
                <a:gd name="T21" fmla="*/ 382 h 554"/>
                <a:gd name="T22" fmla="*/ 1034 w 1580"/>
                <a:gd name="T23" fmla="*/ 374 h 554"/>
                <a:gd name="T24" fmla="*/ 941 w 1580"/>
                <a:gd name="T25" fmla="*/ 358 h 554"/>
                <a:gd name="T26" fmla="*/ 543 w 1580"/>
                <a:gd name="T27" fmla="*/ 218 h 554"/>
                <a:gd name="T28" fmla="*/ 489 w 1580"/>
                <a:gd name="T29" fmla="*/ 179 h 554"/>
                <a:gd name="T30" fmla="*/ 395 w 1580"/>
                <a:gd name="T31" fmla="*/ 132 h 554"/>
                <a:gd name="T32" fmla="*/ 302 w 1580"/>
                <a:gd name="T33" fmla="*/ 62 h 554"/>
                <a:gd name="T34" fmla="*/ 193 w 1580"/>
                <a:gd name="T35" fmla="*/ 23 h 554"/>
                <a:gd name="T36" fmla="*/ 122 w 1580"/>
                <a:gd name="T37" fmla="*/ 0 h 554"/>
                <a:gd name="T38" fmla="*/ 45 w 1580"/>
                <a:gd name="T39" fmla="*/ 171 h 554"/>
                <a:gd name="T40" fmla="*/ 76 w 1580"/>
                <a:gd name="T41" fmla="*/ 265 h 554"/>
                <a:gd name="T42" fmla="*/ 60 w 1580"/>
                <a:gd name="T43" fmla="*/ 24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0" h="554">
                  <a:moveTo>
                    <a:pt x="60" y="249"/>
                  </a:moveTo>
                  <a:cubicBezTo>
                    <a:pt x="148" y="226"/>
                    <a:pt x="235" y="236"/>
                    <a:pt x="325" y="241"/>
                  </a:cubicBezTo>
                  <a:cubicBezTo>
                    <a:pt x="471" y="266"/>
                    <a:pt x="612" y="280"/>
                    <a:pt x="761" y="288"/>
                  </a:cubicBezTo>
                  <a:cubicBezTo>
                    <a:pt x="804" y="317"/>
                    <a:pt x="852" y="326"/>
                    <a:pt x="902" y="335"/>
                  </a:cubicBezTo>
                  <a:cubicBezTo>
                    <a:pt x="972" y="359"/>
                    <a:pt x="1026" y="412"/>
                    <a:pt x="1097" y="436"/>
                  </a:cubicBezTo>
                  <a:cubicBezTo>
                    <a:pt x="1127" y="446"/>
                    <a:pt x="1159" y="447"/>
                    <a:pt x="1190" y="452"/>
                  </a:cubicBezTo>
                  <a:cubicBezTo>
                    <a:pt x="1338" y="533"/>
                    <a:pt x="1375" y="509"/>
                    <a:pt x="1580" y="522"/>
                  </a:cubicBezTo>
                  <a:cubicBezTo>
                    <a:pt x="1531" y="554"/>
                    <a:pt x="1548" y="522"/>
                    <a:pt x="1510" y="499"/>
                  </a:cubicBezTo>
                  <a:cubicBezTo>
                    <a:pt x="1494" y="489"/>
                    <a:pt x="1473" y="491"/>
                    <a:pt x="1455" y="483"/>
                  </a:cubicBezTo>
                  <a:cubicBezTo>
                    <a:pt x="1388" y="454"/>
                    <a:pt x="1407" y="442"/>
                    <a:pt x="1330" y="421"/>
                  </a:cubicBezTo>
                  <a:cubicBezTo>
                    <a:pt x="1201" y="385"/>
                    <a:pt x="1201" y="393"/>
                    <a:pt x="1097" y="382"/>
                  </a:cubicBezTo>
                  <a:cubicBezTo>
                    <a:pt x="1076" y="380"/>
                    <a:pt x="1055" y="377"/>
                    <a:pt x="1034" y="374"/>
                  </a:cubicBezTo>
                  <a:cubicBezTo>
                    <a:pt x="1003" y="369"/>
                    <a:pt x="941" y="358"/>
                    <a:pt x="941" y="358"/>
                  </a:cubicBezTo>
                  <a:cubicBezTo>
                    <a:pt x="847" y="223"/>
                    <a:pt x="687" y="239"/>
                    <a:pt x="543" y="218"/>
                  </a:cubicBezTo>
                  <a:cubicBezTo>
                    <a:pt x="497" y="202"/>
                    <a:pt x="543" y="222"/>
                    <a:pt x="489" y="179"/>
                  </a:cubicBezTo>
                  <a:cubicBezTo>
                    <a:pt x="430" y="132"/>
                    <a:pt x="458" y="160"/>
                    <a:pt x="395" y="132"/>
                  </a:cubicBezTo>
                  <a:cubicBezTo>
                    <a:pt x="360" y="116"/>
                    <a:pt x="336" y="80"/>
                    <a:pt x="302" y="62"/>
                  </a:cubicBezTo>
                  <a:cubicBezTo>
                    <a:pt x="268" y="44"/>
                    <a:pt x="230" y="35"/>
                    <a:pt x="193" y="23"/>
                  </a:cubicBezTo>
                  <a:cubicBezTo>
                    <a:pt x="169" y="15"/>
                    <a:pt x="122" y="0"/>
                    <a:pt x="122" y="0"/>
                  </a:cubicBezTo>
                  <a:cubicBezTo>
                    <a:pt x="0" y="16"/>
                    <a:pt x="35" y="26"/>
                    <a:pt x="45" y="171"/>
                  </a:cubicBezTo>
                  <a:cubicBezTo>
                    <a:pt x="51" y="265"/>
                    <a:pt x="25" y="248"/>
                    <a:pt x="76" y="265"/>
                  </a:cubicBezTo>
                  <a:cubicBezTo>
                    <a:pt x="112" y="253"/>
                    <a:pt x="107" y="259"/>
                    <a:pt x="60" y="249"/>
                  </a:cubicBezTo>
                  <a:close/>
                </a:path>
              </a:pathLst>
            </a:custGeom>
            <a:solidFill>
              <a:srgbClr val="66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41"/>
            <p:cNvSpPr>
              <a:spLocks/>
            </p:cNvSpPr>
            <p:nvPr/>
          </p:nvSpPr>
          <p:spPr bwMode="auto">
            <a:xfrm>
              <a:off x="-161925" y="5636918"/>
              <a:ext cx="1809750" cy="621340"/>
            </a:xfrm>
            <a:custGeom>
              <a:avLst/>
              <a:gdLst>
                <a:gd name="T0" fmla="*/ 87 w 1140"/>
                <a:gd name="T1" fmla="*/ 372 h 374"/>
                <a:gd name="T2" fmla="*/ 189 w 1140"/>
                <a:gd name="T3" fmla="*/ 364 h 374"/>
                <a:gd name="T4" fmla="*/ 251 w 1140"/>
                <a:gd name="T5" fmla="*/ 325 h 374"/>
                <a:gd name="T6" fmla="*/ 313 w 1140"/>
                <a:gd name="T7" fmla="*/ 302 h 374"/>
                <a:gd name="T8" fmla="*/ 345 w 1140"/>
                <a:gd name="T9" fmla="*/ 255 h 374"/>
                <a:gd name="T10" fmla="*/ 524 w 1140"/>
                <a:gd name="T11" fmla="*/ 216 h 374"/>
                <a:gd name="T12" fmla="*/ 820 w 1140"/>
                <a:gd name="T13" fmla="*/ 161 h 374"/>
                <a:gd name="T14" fmla="*/ 867 w 1140"/>
                <a:gd name="T15" fmla="*/ 146 h 374"/>
                <a:gd name="T16" fmla="*/ 921 w 1140"/>
                <a:gd name="T17" fmla="*/ 107 h 374"/>
                <a:gd name="T18" fmla="*/ 1093 w 1140"/>
                <a:gd name="T19" fmla="*/ 68 h 374"/>
                <a:gd name="T20" fmla="*/ 1108 w 1140"/>
                <a:gd name="T21" fmla="*/ 44 h 374"/>
                <a:gd name="T22" fmla="*/ 1132 w 1140"/>
                <a:gd name="T23" fmla="*/ 21 h 374"/>
                <a:gd name="T24" fmla="*/ 1046 w 1140"/>
                <a:gd name="T25" fmla="*/ 6 h 374"/>
                <a:gd name="T26" fmla="*/ 633 w 1140"/>
                <a:gd name="T27" fmla="*/ 13 h 374"/>
                <a:gd name="T28" fmla="*/ 586 w 1140"/>
                <a:gd name="T29" fmla="*/ 52 h 374"/>
                <a:gd name="T30" fmla="*/ 469 w 1140"/>
                <a:gd name="T31" fmla="*/ 76 h 374"/>
                <a:gd name="T32" fmla="*/ 368 w 1140"/>
                <a:gd name="T33" fmla="*/ 130 h 374"/>
                <a:gd name="T34" fmla="*/ 345 w 1140"/>
                <a:gd name="T35" fmla="*/ 122 h 374"/>
                <a:gd name="T36" fmla="*/ 360 w 1140"/>
                <a:gd name="T37" fmla="*/ 91 h 374"/>
                <a:gd name="T38" fmla="*/ 376 w 1140"/>
                <a:gd name="T39" fmla="*/ 130 h 374"/>
                <a:gd name="T40" fmla="*/ 594 w 1140"/>
                <a:gd name="T41" fmla="*/ 154 h 374"/>
                <a:gd name="T42" fmla="*/ 571 w 1140"/>
                <a:gd name="T43" fmla="*/ 76 h 374"/>
                <a:gd name="T44" fmla="*/ 422 w 1140"/>
                <a:gd name="T45" fmla="*/ 44 h 374"/>
                <a:gd name="T46" fmla="*/ 126 w 1140"/>
                <a:gd name="T47" fmla="*/ 52 h 374"/>
                <a:gd name="T48" fmla="*/ 56 w 1140"/>
                <a:gd name="T49" fmla="*/ 99 h 374"/>
                <a:gd name="T50" fmla="*/ 80 w 1140"/>
                <a:gd name="T51" fmla="*/ 348 h 374"/>
                <a:gd name="T52" fmla="*/ 87 w 1140"/>
                <a:gd name="T53" fmla="*/ 37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0" h="374">
                  <a:moveTo>
                    <a:pt x="87" y="372"/>
                  </a:moveTo>
                  <a:cubicBezTo>
                    <a:pt x="121" y="369"/>
                    <a:pt x="155" y="370"/>
                    <a:pt x="189" y="364"/>
                  </a:cubicBezTo>
                  <a:cubicBezTo>
                    <a:pt x="215" y="359"/>
                    <a:pt x="229" y="336"/>
                    <a:pt x="251" y="325"/>
                  </a:cubicBezTo>
                  <a:cubicBezTo>
                    <a:pt x="271" y="315"/>
                    <a:pt x="292" y="310"/>
                    <a:pt x="313" y="302"/>
                  </a:cubicBezTo>
                  <a:cubicBezTo>
                    <a:pt x="324" y="286"/>
                    <a:pt x="327" y="260"/>
                    <a:pt x="345" y="255"/>
                  </a:cubicBezTo>
                  <a:cubicBezTo>
                    <a:pt x="408" y="239"/>
                    <a:pt x="459" y="223"/>
                    <a:pt x="524" y="216"/>
                  </a:cubicBezTo>
                  <a:cubicBezTo>
                    <a:pt x="618" y="183"/>
                    <a:pt x="722" y="174"/>
                    <a:pt x="820" y="161"/>
                  </a:cubicBezTo>
                  <a:cubicBezTo>
                    <a:pt x="836" y="156"/>
                    <a:pt x="854" y="156"/>
                    <a:pt x="867" y="146"/>
                  </a:cubicBezTo>
                  <a:cubicBezTo>
                    <a:pt x="871" y="143"/>
                    <a:pt x="911" y="111"/>
                    <a:pt x="921" y="107"/>
                  </a:cubicBezTo>
                  <a:cubicBezTo>
                    <a:pt x="977" y="87"/>
                    <a:pt x="1036" y="80"/>
                    <a:pt x="1093" y="68"/>
                  </a:cubicBezTo>
                  <a:cubicBezTo>
                    <a:pt x="1098" y="60"/>
                    <a:pt x="1102" y="51"/>
                    <a:pt x="1108" y="44"/>
                  </a:cubicBezTo>
                  <a:cubicBezTo>
                    <a:pt x="1115" y="35"/>
                    <a:pt x="1140" y="29"/>
                    <a:pt x="1132" y="21"/>
                  </a:cubicBezTo>
                  <a:cubicBezTo>
                    <a:pt x="1111" y="0"/>
                    <a:pt x="1074" y="12"/>
                    <a:pt x="1046" y="6"/>
                  </a:cubicBezTo>
                  <a:cubicBezTo>
                    <a:pt x="908" y="8"/>
                    <a:pt x="770" y="3"/>
                    <a:pt x="633" y="13"/>
                  </a:cubicBezTo>
                  <a:cubicBezTo>
                    <a:pt x="613" y="14"/>
                    <a:pt x="606" y="46"/>
                    <a:pt x="586" y="52"/>
                  </a:cubicBezTo>
                  <a:cubicBezTo>
                    <a:pt x="549" y="63"/>
                    <a:pt x="504" y="57"/>
                    <a:pt x="469" y="76"/>
                  </a:cubicBezTo>
                  <a:cubicBezTo>
                    <a:pt x="428" y="99"/>
                    <a:pt x="411" y="119"/>
                    <a:pt x="368" y="130"/>
                  </a:cubicBezTo>
                  <a:cubicBezTo>
                    <a:pt x="360" y="127"/>
                    <a:pt x="347" y="130"/>
                    <a:pt x="345" y="122"/>
                  </a:cubicBezTo>
                  <a:cubicBezTo>
                    <a:pt x="343" y="111"/>
                    <a:pt x="349" y="88"/>
                    <a:pt x="360" y="91"/>
                  </a:cubicBezTo>
                  <a:cubicBezTo>
                    <a:pt x="374" y="95"/>
                    <a:pt x="363" y="125"/>
                    <a:pt x="376" y="130"/>
                  </a:cubicBezTo>
                  <a:cubicBezTo>
                    <a:pt x="398" y="139"/>
                    <a:pt x="559" y="151"/>
                    <a:pt x="594" y="154"/>
                  </a:cubicBezTo>
                  <a:cubicBezTo>
                    <a:pt x="579" y="124"/>
                    <a:pt x="585" y="104"/>
                    <a:pt x="571" y="76"/>
                  </a:cubicBezTo>
                  <a:cubicBezTo>
                    <a:pt x="555" y="43"/>
                    <a:pt x="442" y="46"/>
                    <a:pt x="422" y="44"/>
                  </a:cubicBezTo>
                  <a:cubicBezTo>
                    <a:pt x="323" y="47"/>
                    <a:pt x="224" y="41"/>
                    <a:pt x="126" y="52"/>
                  </a:cubicBezTo>
                  <a:cubicBezTo>
                    <a:pt x="98" y="55"/>
                    <a:pt x="56" y="99"/>
                    <a:pt x="56" y="99"/>
                  </a:cubicBezTo>
                  <a:cubicBezTo>
                    <a:pt x="35" y="181"/>
                    <a:pt x="0" y="298"/>
                    <a:pt x="80" y="348"/>
                  </a:cubicBezTo>
                  <a:cubicBezTo>
                    <a:pt x="96" y="374"/>
                    <a:pt x="104" y="372"/>
                    <a:pt x="87" y="372"/>
                  </a:cubicBez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42"/>
            <p:cNvSpPr>
              <a:spLocks/>
            </p:cNvSpPr>
            <p:nvPr/>
          </p:nvSpPr>
          <p:spPr bwMode="auto">
            <a:xfrm>
              <a:off x="-15875" y="5698387"/>
              <a:ext cx="820738" cy="408689"/>
            </a:xfrm>
            <a:custGeom>
              <a:avLst/>
              <a:gdLst>
                <a:gd name="T0" fmla="*/ 447 w 517"/>
                <a:gd name="T1" fmla="*/ 0 h 246"/>
                <a:gd name="T2" fmla="*/ 323 w 517"/>
                <a:gd name="T3" fmla="*/ 46 h 246"/>
                <a:gd name="T4" fmla="*/ 151 w 517"/>
                <a:gd name="T5" fmla="*/ 117 h 246"/>
                <a:gd name="T6" fmla="*/ 19 w 517"/>
                <a:gd name="T7" fmla="*/ 210 h 246"/>
                <a:gd name="T8" fmla="*/ 66 w 517"/>
                <a:gd name="T9" fmla="*/ 241 h 246"/>
                <a:gd name="T10" fmla="*/ 245 w 517"/>
                <a:gd name="T11" fmla="*/ 218 h 246"/>
                <a:gd name="T12" fmla="*/ 354 w 517"/>
                <a:gd name="T13" fmla="*/ 148 h 246"/>
                <a:gd name="T14" fmla="*/ 377 w 517"/>
                <a:gd name="T15" fmla="*/ 124 h 246"/>
                <a:gd name="T16" fmla="*/ 494 w 517"/>
                <a:gd name="T17" fmla="*/ 117 h 246"/>
                <a:gd name="T18" fmla="*/ 517 w 517"/>
                <a:gd name="T19" fmla="*/ 1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 h="246">
                  <a:moveTo>
                    <a:pt x="447" y="0"/>
                  </a:moveTo>
                  <a:cubicBezTo>
                    <a:pt x="395" y="16"/>
                    <a:pt x="380" y="37"/>
                    <a:pt x="323" y="46"/>
                  </a:cubicBezTo>
                  <a:cubicBezTo>
                    <a:pt x="261" y="67"/>
                    <a:pt x="216" y="106"/>
                    <a:pt x="151" y="117"/>
                  </a:cubicBezTo>
                  <a:cubicBezTo>
                    <a:pt x="96" y="170"/>
                    <a:pt x="97" y="197"/>
                    <a:pt x="19" y="210"/>
                  </a:cubicBezTo>
                  <a:cubicBezTo>
                    <a:pt x="6" y="246"/>
                    <a:pt x="0" y="241"/>
                    <a:pt x="66" y="241"/>
                  </a:cubicBezTo>
                  <a:cubicBezTo>
                    <a:pt x="124" y="241"/>
                    <a:pt x="188" y="228"/>
                    <a:pt x="245" y="218"/>
                  </a:cubicBezTo>
                  <a:cubicBezTo>
                    <a:pt x="283" y="205"/>
                    <a:pt x="323" y="175"/>
                    <a:pt x="354" y="148"/>
                  </a:cubicBezTo>
                  <a:cubicBezTo>
                    <a:pt x="362" y="141"/>
                    <a:pt x="366" y="126"/>
                    <a:pt x="377" y="124"/>
                  </a:cubicBezTo>
                  <a:cubicBezTo>
                    <a:pt x="415" y="116"/>
                    <a:pt x="455" y="119"/>
                    <a:pt x="494" y="117"/>
                  </a:cubicBezTo>
                  <a:cubicBezTo>
                    <a:pt x="515" y="85"/>
                    <a:pt x="517" y="54"/>
                    <a:pt x="517" y="15"/>
                  </a:cubicBezTo>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43"/>
            <p:cNvSpPr txBox="1">
              <a:spLocks noChangeArrowheads="1"/>
            </p:cNvSpPr>
            <p:nvPr/>
          </p:nvSpPr>
          <p:spPr bwMode="auto">
            <a:xfrm>
              <a:off x="2149475" y="5422605"/>
              <a:ext cx="48768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bg1"/>
                  </a:solidFill>
                </a:rPr>
                <a:t>OPEN SOURCE INFORMATION</a:t>
              </a:r>
              <a:endParaRPr lang="en-US" altLang="en-US"/>
            </a:p>
          </p:txBody>
        </p:sp>
        <p:sp>
          <p:nvSpPr>
            <p:cNvPr id="44" name="Text Box 44"/>
            <p:cNvSpPr txBox="1">
              <a:spLocks noChangeArrowheads="1"/>
            </p:cNvSpPr>
            <p:nvPr/>
          </p:nvSpPr>
          <p:spPr bwMode="auto">
            <a:xfrm>
              <a:off x="1158875" y="4465674"/>
              <a:ext cx="6934200" cy="827346"/>
            </a:xfrm>
            <a:prstGeom prst="rect">
              <a:avLst/>
            </a:prstGeom>
            <a:solidFill>
              <a:srgbClr val="33CC33"/>
            </a:solidFill>
            <a:ln w="28575">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000" b="1">
                <a:solidFill>
                  <a:schemeClr val="bg1"/>
                </a:solidFill>
              </a:endParaRPr>
            </a:p>
            <a:p>
              <a:pPr algn="ctr"/>
              <a:r>
                <a:rPr lang="en-US" altLang="en-US" b="1">
                  <a:solidFill>
                    <a:schemeClr val="bg1"/>
                  </a:solidFill>
                </a:rPr>
                <a:t>OPEN SOURCE INTELLIGENCE</a:t>
              </a:r>
            </a:p>
            <a:p>
              <a:endParaRPr lang="en-US" altLang="en-US" sz="1000"/>
            </a:p>
          </p:txBody>
        </p:sp>
        <p:sp>
          <p:nvSpPr>
            <p:cNvPr id="45" name="Rectangle 45"/>
            <p:cNvSpPr>
              <a:spLocks noChangeArrowheads="1"/>
            </p:cNvSpPr>
            <p:nvPr/>
          </p:nvSpPr>
          <p:spPr bwMode="auto">
            <a:xfrm>
              <a:off x="320675" y="4465674"/>
              <a:ext cx="838200" cy="797442"/>
            </a:xfrm>
            <a:prstGeom prst="rect">
              <a:avLst/>
            </a:prstGeom>
            <a:solidFill>
              <a:srgbClr val="99FF66"/>
            </a:solidFill>
            <a:ln w="9525">
              <a:solidFill>
                <a:srgbClr val="99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46"/>
            <p:cNvSpPr>
              <a:spLocks noChangeArrowheads="1"/>
            </p:cNvSpPr>
            <p:nvPr/>
          </p:nvSpPr>
          <p:spPr bwMode="auto">
            <a:xfrm>
              <a:off x="8093075" y="4465674"/>
              <a:ext cx="685800" cy="717698"/>
            </a:xfrm>
            <a:prstGeom prst="rect">
              <a:avLst/>
            </a:prstGeom>
            <a:solidFill>
              <a:srgbClr val="99FF66"/>
            </a:solidFill>
            <a:ln w="9525">
              <a:solidFill>
                <a:srgbClr val="99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47"/>
            <p:cNvSpPr>
              <a:spLocks/>
            </p:cNvSpPr>
            <p:nvPr/>
          </p:nvSpPr>
          <p:spPr bwMode="auto">
            <a:xfrm>
              <a:off x="1514475" y="4493918"/>
              <a:ext cx="971550" cy="794119"/>
            </a:xfrm>
            <a:custGeom>
              <a:avLst/>
              <a:gdLst>
                <a:gd name="T0" fmla="*/ 0 w 612"/>
                <a:gd name="T1" fmla="*/ 478 h 478"/>
                <a:gd name="T2" fmla="*/ 37 w 612"/>
                <a:gd name="T3" fmla="*/ 453 h 478"/>
                <a:gd name="T4" fmla="*/ 110 w 612"/>
                <a:gd name="T5" fmla="*/ 429 h 478"/>
                <a:gd name="T6" fmla="*/ 147 w 612"/>
                <a:gd name="T7" fmla="*/ 404 h 478"/>
                <a:gd name="T8" fmla="*/ 233 w 612"/>
                <a:gd name="T9" fmla="*/ 270 h 478"/>
                <a:gd name="T10" fmla="*/ 306 w 612"/>
                <a:gd name="T11" fmla="*/ 257 h 478"/>
                <a:gd name="T12" fmla="*/ 441 w 612"/>
                <a:gd name="T13" fmla="*/ 135 h 478"/>
                <a:gd name="T14" fmla="*/ 490 w 612"/>
                <a:gd name="T15" fmla="*/ 123 h 478"/>
                <a:gd name="T16" fmla="*/ 612 w 612"/>
                <a:gd name="T17"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478">
                  <a:moveTo>
                    <a:pt x="0" y="478"/>
                  </a:moveTo>
                  <a:cubicBezTo>
                    <a:pt x="12" y="470"/>
                    <a:pt x="23" y="459"/>
                    <a:pt x="37" y="453"/>
                  </a:cubicBezTo>
                  <a:cubicBezTo>
                    <a:pt x="60" y="443"/>
                    <a:pt x="110" y="429"/>
                    <a:pt x="110" y="429"/>
                  </a:cubicBezTo>
                  <a:cubicBezTo>
                    <a:pt x="122" y="421"/>
                    <a:pt x="139" y="417"/>
                    <a:pt x="147" y="404"/>
                  </a:cubicBezTo>
                  <a:cubicBezTo>
                    <a:pt x="173" y="362"/>
                    <a:pt x="160" y="283"/>
                    <a:pt x="233" y="270"/>
                  </a:cubicBezTo>
                  <a:cubicBezTo>
                    <a:pt x="257" y="266"/>
                    <a:pt x="282" y="261"/>
                    <a:pt x="306" y="257"/>
                  </a:cubicBezTo>
                  <a:cubicBezTo>
                    <a:pt x="358" y="223"/>
                    <a:pt x="397" y="178"/>
                    <a:pt x="441" y="135"/>
                  </a:cubicBezTo>
                  <a:cubicBezTo>
                    <a:pt x="453" y="123"/>
                    <a:pt x="474" y="127"/>
                    <a:pt x="490" y="123"/>
                  </a:cubicBezTo>
                  <a:cubicBezTo>
                    <a:pt x="531" y="80"/>
                    <a:pt x="559" y="29"/>
                    <a:pt x="61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Freeform 48"/>
            <p:cNvSpPr>
              <a:spLocks/>
            </p:cNvSpPr>
            <p:nvPr/>
          </p:nvSpPr>
          <p:spPr bwMode="auto">
            <a:xfrm>
              <a:off x="1649413" y="4493918"/>
              <a:ext cx="195262" cy="426963"/>
            </a:xfrm>
            <a:custGeom>
              <a:avLst/>
              <a:gdLst>
                <a:gd name="T0" fmla="*/ 123 w 123"/>
                <a:gd name="T1" fmla="*/ 257 h 257"/>
                <a:gd name="T2" fmla="*/ 111 w 123"/>
                <a:gd name="T3" fmla="*/ 196 h 257"/>
                <a:gd name="T4" fmla="*/ 62 w 123"/>
                <a:gd name="T5" fmla="*/ 147 h 257"/>
                <a:gd name="T6" fmla="*/ 13 w 123"/>
                <a:gd name="T7" fmla="*/ 49 h 257"/>
                <a:gd name="T8" fmla="*/ 1 w 123"/>
                <a:gd name="T9" fmla="*/ 0 h 257"/>
              </a:gdLst>
              <a:ahLst/>
              <a:cxnLst>
                <a:cxn ang="0">
                  <a:pos x="T0" y="T1"/>
                </a:cxn>
                <a:cxn ang="0">
                  <a:pos x="T2" y="T3"/>
                </a:cxn>
                <a:cxn ang="0">
                  <a:pos x="T4" y="T5"/>
                </a:cxn>
                <a:cxn ang="0">
                  <a:pos x="T6" y="T7"/>
                </a:cxn>
                <a:cxn ang="0">
                  <a:pos x="T8" y="T9"/>
                </a:cxn>
              </a:cxnLst>
              <a:rect l="0" t="0" r="r" b="b"/>
              <a:pathLst>
                <a:path w="123" h="257">
                  <a:moveTo>
                    <a:pt x="123" y="257"/>
                  </a:moveTo>
                  <a:cubicBezTo>
                    <a:pt x="119" y="237"/>
                    <a:pt x="121" y="214"/>
                    <a:pt x="111" y="196"/>
                  </a:cubicBezTo>
                  <a:cubicBezTo>
                    <a:pt x="100" y="176"/>
                    <a:pt x="62" y="147"/>
                    <a:pt x="62" y="147"/>
                  </a:cubicBezTo>
                  <a:cubicBezTo>
                    <a:pt x="33" y="63"/>
                    <a:pt x="55" y="93"/>
                    <a:pt x="13" y="49"/>
                  </a:cubicBezTo>
                  <a:cubicBezTo>
                    <a:pt x="0" y="9"/>
                    <a:pt x="1" y="26"/>
                    <a:pt x="1"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Freeform 49"/>
            <p:cNvSpPr>
              <a:spLocks/>
            </p:cNvSpPr>
            <p:nvPr/>
          </p:nvSpPr>
          <p:spPr bwMode="auto">
            <a:xfrm>
              <a:off x="7094538" y="4493918"/>
              <a:ext cx="977900" cy="800765"/>
            </a:xfrm>
            <a:custGeom>
              <a:avLst/>
              <a:gdLst>
                <a:gd name="T0" fmla="*/ 0 w 616"/>
                <a:gd name="T1" fmla="*/ 0 h 482"/>
                <a:gd name="T2" fmla="*/ 37 w 616"/>
                <a:gd name="T3" fmla="*/ 13 h 482"/>
                <a:gd name="T4" fmla="*/ 73 w 616"/>
                <a:gd name="T5" fmla="*/ 37 h 482"/>
                <a:gd name="T6" fmla="*/ 159 w 616"/>
                <a:gd name="T7" fmla="*/ 62 h 482"/>
                <a:gd name="T8" fmla="*/ 257 w 616"/>
                <a:gd name="T9" fmla="*/ 123 h 482"/>
                <a:gd name="T10" fmla="*/ 306 w 616"/>
                <a:gd name="T11" fmla="*/ 184 h 482"/>
                <a:gd name="T12" fmla="*/ 379 w 616"/>
                <a:gd name="T13" fmla="*/ 208 h 482"/>
                <a:gd name="T14" fmla="*/ 404 w 616"/>
                <a:gd name="T15" fmla="*/ 245 h 482"/>
                <a:gd name="T16" fmla="*/ 416 w 616"/>
                <a:gd name="T17" fmla="*/ 282 h 482"/>
                <a:gd name="T18" fmla="*/ 514 w 616"/>
                <a:gd name="T19" fmla="*/ 343 h 482"/>
                <a:gd name="T20" fmla="*/ 563 w 616"/>
                <a:gd name="T21" fmla="*/ 404 h 482"/>
                <a:gd name="T22" fmla="*/ 575 w 616"/>
                <a:gd name="T23" fmla="*/ 441 h 482"/>
                <a:gd name="T24" fmla="*/ 612 w 616"/>
                <a:gd name="T25" fmla="*/ 46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482">
                  <a:moveTo>
                    <a:pt x="0" y="0"/>
                  </a:moveTo>
                  <a:cubicBezTo>
                    <a:pt x="12" y="4"/>
                    <a:pt x="25" y="7"/>
                    <a:pt x="37" y="13"/>
                  </a:cubicBezTo>
                  <a:cubicBezTo>
                    <a:pt x="50" y="20"/>
                    <a:pt x="60" y="31"/>
                    <a:pt x="73" y="37"/>
                  </a:cubicBezTo>
                  <a:cubicBezTo>
                    <a:pt x="147" y="68"/>
                    <a:pt x="97" y="31"/>
                    <a:pt x="159" y="62"/>
                  </a:cubicBezTo>
                  <a:cubicBezTo>
                    <a:pt x="200" y="82"/>
                    <a:pt x="213" y="109"/>
                    <a:pt x="257" y="123"/>
                  </a:cubicBezTo>
                  <a:cubicBezTo>
                    <a:pt x="266" y="137"/>
                    <a:pt x="288" y="175"/>
                    <a:pt x="306" y="184"/>
                  </a:cubicBezTo>
                  <a:cubicBezTo>
                    <a:pt x="329" y="195"/>
                    <a:pt x="379" y="208"/>
                    <a:pt x="379" y="208"/>
                  </a:cubicBezTo>
                  <a:cubicBezTo>
                    <a:pt x="387" y="220"/>
                    <a:pt x="397" y="232"/>
                    <a:pt x="404" y="245"/>
                  </a:cubicBezTo>
                  <a:cubicBezTo>
                    <a:pt x="410" y="257"/>
                    <a:pt x="408" y="272"/>
                    <a:pt x="416" y="282"/>
                  </a:cubicBezTo>
                  <a:cubicBezTo>
                    <a:pt x="433" y="303"/>
                    <a:pt x="488" y="335"/>
                    <a:pt x="514" y="343"/>
                  </a:cubicBezTo>
                  <a:cubicBezTo>
                    <a:pt x="544" y="436"/>
                    <a:pt x="500" y="325"/>
                    <a:pt x="563" y="404"/>
                  </a:cubicBezTo>
                  <a:cubicBezTo>
                    <a:pt x="571" y="414"/>
                    <a:pt x="566" y="432"/>
                    <a:pt x="575" y="441"/>
                  </a:cubicBezTo>
                  <a:cubicBezTo>
                    <a:pt x="616" y="482"/>
                    <a:pt x="612" y="431"/>
                    <a:pt x="612" y="46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Freeform 50"/>
            <p:cNvSpPr>
              <a:spLocks/>
            </p:cNvSpPr>
            <p:nvPr/>
          </p:nvSpPr>
          <p:spPr bwMode="auto">
            <a:xfrm>
              <a:off x="4567238" y="4493918"/>
              <a:ext cx="1223962" cy="774183"/>
            </a:xfrm>
            <a:custGeom>
              <a:avLst/>
              <a:gdLst>
                <a:gd name="T0" fmla="*/ 0 w 771"/>
                <a:gd name="T1" fmla="*/ 0 h 466"/>
                <a:gd name="T2" fmla="*/ 36 w 771"/>
                <a:gd name="T3" fmla="*/ 13 h 466"/>
                <a:gd name="T4" fmla="*/ 73 w 771"/>
                <a:gd name="T5" fmla="*/ 37 h 466"/>
                <a:gd name="T6" fmla="*/ 220 w 771"/>
                <a:gd name="T7" fmla="*/ 74 h 466"/>
                <a:gd name="T8" fmla="*/ 465 w 771"/>
                <a:gd name="T9" fmla="*/ 196 h 466"/>
                <a:gd name="T10" fmla="*/ 588 w 771"/>
                <a:gd name="T11" fmla="*/ 294 h 466"/>
                <a:gd name="T12" fmla="*/ 637 w 771"/>
                <a:gd name="T13" fmla="*/ 343 h 466"/>
                <a:gd name="T14" fmla="*/ 661 w 771"/>
                <a:gd name="T15" fmla="*/ 368 h 466"/>
                <a:gd name="T16" fmla="*/ 734 w 771"/>
                <a:gd name="T17" fmla="*/ 453 h 466"/>
                <a:gd name="T18" fmla="*/ 771 w 771"/>
                <a:gd name="T19"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466">
                  <a:moveTo>
                    <a:pt x="0" y="0"/>
                  </a:moveTo>
                  <a:cubicBezTo>
                    <a:pt x="12" y="4"/>
                    <a:pt x="25" y="7"/>
                    <a:pt x="36" y="13"/>
                  </a:cubicBezTo>
                  <a:cubicBezTo>
                    <a:pt x="49" y="20"/>
                    <a:pt x="60" y="31"/>
                    <a:pt x="73" y="37"/>
                  </a:cubicBezTo>
                  <a:cubicBezTo>
                    <a:pt x="134" y="64"/>
                    <a:pt x="156" y="63"/>
                    <a:pt x="220" y="74"/>
                  </a:cubicBezTo>
                  <a:cubicBezTo>
                    <a:pt x="307" y="161"/>
                    <a:pt x="351" y="159"/>
                    <a:pt x="465" y="196"/>
                  </a:cubicBezTo>
                  <a:cubicBezTo>
                    <a:pt x="503" y="234"/>
                    <a:pt x="548" y="260"/>
                    <a:pt x="588" y="294"/>
                  </a:cubicBezTo>
                  <a:cubicBezTo>
                    <a:pt x="606" y="309"/>
                    <a:pt x="621" y="327"/>
                    <a:pt x="637" y="343"/>
                  </a:cubicBezTo>
                  <a:cubicBezTo>
                    <a:pt x="645" y="351"/>
                    <a:pt x="661" y="368"/>
                    <a:pt x="661" y="368"/>
                  </a:cubicBezTo>
                  <a:cubicBezTo>
                    <a:pt x="675" y="410"/>
                    <a:pt x="693" y="432"/>
                    <a:pt x="734" y="453"/>
                  </a:cubicBezTo>
                  <a:cubicBezTo>
                    <a:pt x="746" y="459"/>
                    <a:pt x="771" y="466"/>
                    <a:pt x="771" y="46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Freeform 51"/>
            <p:cNvSpPr>
              <a:spLocks/>
            </p:cNvSpPr>
            <p:nvPr/>
          </p:nvSpPr>
          <p:spPr bwMode="auto">
            <a:xfrm>
              <a:off x="3232150" y="4493918"/>
              <a:ext cx="265113" cy="752585"/>
            </a:xfrm>
            <a:custGeom>
              <a:avLst/>
              <a:gdLst>
                <a:gd name="T0" fmla="*/ 94 w 167"/>
                <a:gd name="T1" fmla="*/ 453 h 453"/>
                <a:gd name="T2" fmla="*/ 118 w 167"/>
                <a:gd name="T3" fmla="*/ 417 h 453"/>
                <a:gd name="T4" fmla="*/ 81 w 167"/>
                <a:gd name="T5" fmla="*/ 392 h 453"/>
                <a:gd name="T6" fmla="*/ 45 w 167"/>
                <a:gd name="T7" fmla="*/ 306 h 453"/>
                <a:gd name="T8" fmla="*/ 32 w 167"/>
                <a:gd name="T9" fmla="*/ 270 h 453"/>
                <a:gd name="T10" fmla="*/ 69 w 167"/>
                <a:gd name="T11" fmla="*/ 257 h 453"/>
                <a:gd name="T12" fmla="*/ 118 w 167"/>
                <a:gd name="T13" fmla="*/ 208 h 453"/>
                <a:gd name="T14" fmla="*/ 167 w 167"/>
                <a:gd name="T15" fmla="*/ 135 h 453"/>
                <a:gd name="T16" fmla="*/ 155 w 167"/>
                <a:gd name="T17" fmla="*/ 86 h 453"/>
                <a:gd name="T18" fmla="*/ 130 w 167"/>
                <a:gd name="T19" fmla="*/ 62 h 453"/>
                <a:gd name="T20" fmla="*/ 118 w 167"/>
                <a:gd name="T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453">
                  <a:moveTo>
                    <a:pt x="94" y="453"/>
                  </a:moveTo>
                  <a:cubicBezTo>
                    <a:pt x="102" y="441"/>
                    <a:pt x="121" y="431"/>
                    <a:pt x="118" y="417"/>
                  </a:cubicBezTo>
                  <a:cubicBezTo>
                    <a:pt x="115" y="402"/>
                    <a:pt x="88" y="405"/>
                    <a:pt x="81" y="392"/>
                  </a:cubicBezTo>
                  <a:cubicBezTo>
                    <a:pt x="0" y="251"/>
                    <a:pt x="120" y="384"/>
                    <a:pt x="45" y="306"/>
                  </a:cubicBezTo>
                  <a:cubicBezTo>
                    <a:pt x="41" y="294"/>
                    <a:pt x="26" y="281"/>
                    <a:pt x="32" y="270"/>
                  </a:cubicBezTo>
                  <a:cubicBezTo>
                    <a:pt x="38" y="258"/>
                    <a:pt x="58" y="265"/>
                    <a:pt x="69" y="257"/>
                  </a:cubicBezTo>
                  <a:cubicBezTo>
                    <a:pt x="88" y="243"/>
                    <a:pt x="105" y="227"/>
                    <a:pt x="118" y="208"/>
                  </a:cubicBezTo>
                  <a:cubicBezTo>
                    <a:pt x="134" y="184"/>
                    <a:pt x="167" y="135"/>
                    <a:pt x="167" y="135"/>
                  </a:cubicBezTo>
                  <a:cubicBezTo>
                    <a:pt x="163" y="119"/>
                    <a:pt x="163" y="101"/>
                    <a:pt x="155" y="86"/>
                  </a:cubicBezTo>
                  <a:cubicBezTo>
                    <a:pt x="150" y="76"/>
                    <a:pt x="135" y="72"/>
                    <a:pt x="130" y="62"/>
                  </a:cubicBezTo>
                  <a:cubicBezTo>
                    <a:pt x="117" y="36"/>
                    <a:pt x="118" y="23"/>
                    <a:pt x="118"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52"/>
            <p:cNvSpPr>
              <a:spLocks/>
            </p:cNvSpPr>
            <p:nvPr/>
          </p:nvSpPr>
          <p:spPr bwMode="auto">
            <a:xfrm>
              <a:off x="6161088" y="4493918"/>
              <a:ext cx="433387" cy="774183"/>
            </a:xfrm>
            <a:custGeom>
              <a:avLst/>
              <a:gdLst>
                <a:gd name="T0" fmla="*/ 208 w 273"/>
                <a:gd name="T1" fmla="*/ 466 h 466"/>
                <a:gd name="T2" fmla="*/ 233 w 273"/>
                <a:gd name="T3" fmla="*/ 355 h 466"/>
                <a:gd name="T4" fmla="*/ 171 w 273"/>
                <a:gd name="T5" fmla="*/ 343 h 466"/>
                <a:gd name="T6" fmla="*/ 24 w 273"/>
                <a:gd name="T7" fmla="*/ 245 h 466"/>
                <a:gd name="T8" fmla="*/ 61 w 273"/>
                <a:gd name="T9" fmla="*/ 233 h 466"/>
                <a:gd name="T10" fmla="*/ 49 w 273"/>
                <a:gd name="T11" fmla="*/ 159 h 466"/>
                <a:gd name="T12" fmla="*/ 37 w 273"/>
                <a:gd name="T13" fmla="*/ 123 h 466"/>
                <a:gd name="T14" fmla="*/ 0 w 273"/>
                <a:gd name="T15" fmla="*/ 111 h 466"/>
                <a:gd name="T16" fmla="*/ 49 w 273"/>
                <a:gd name="T17" fmla="*/ 62 h 466"/>
                <a:gd name="T18" fmla="*/ 61 w 273"/>
                <a:gd name="T19" fmla="*/ 25 h 466"/>
                <a:gd name="T20" fmla="*/ 135 w 273"/>
                <a:gd name="T2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466">
                  <a:moveTo>
                    <a:pt x="208" y="466"/>
                  </a:moveTo>
                  <a:cubicBezTo>
                    <a:pt x="222" y="446"/>
                    <a:pt x="273" y="381"/>
                    <a:pt x="233" y="355"/>
                  </a:cubicBezTo>
                  <a:cubicBezTo>
                    <a:pt x="215" y="343"/>
                    <a:pt x="192" y="347"/>
                    <a:pt x="171" y="343"/>
                  </a:cubicBezTo>
                  <a:cubicBezTo>
                    <a:pt x="115" y="257"/>
                    <a:pt x="118" y="260"/>
                    <a:pt x="24" y="245"/>
                  </a:cubicBezTo>
                  <a:cubicBezTo>
                    <a:pt x="36" y="241"/>
                    <a:pt x="57" y="245"/>
                    <a:pt x="61" y="233"/>
                  </a:cubicBezTo>
                  <a:cubicBezTo>
                    <a:pt x="68" y="209"/>
                    <a:pt x="54" y="183"/>
                    <a:pt x="49" y="159"/>
                  </a:cubicBezTo>
                  <a:cubicBezTo>
                    <a:pt x="46" y="147"/>
                    <a:pt x="46" y="132"/>
                    <a:pt x="37" y="123"/>
                  </a:cubicBezTo>
                  <a:cubicBezTo>
                    <a:pt x="28" y="114"/>
                    <a:pt x="12" y="115"/>
                    <a:pt x="0" y="111"/>
                  </a:cubicBezTo>
                  <a:cubicBezTo>
                    <a:pt x="16" y="95"/>
                    <a:pt x="42" y="84"/>
                    <a:pt x="49" y="62"/>
                  </a:cubicBezTo>
                  <a:cubicBezTo>
                    <a:pt x="53" y="50"/>
                    <a:pt x="51" y="33"/>
                    <a:pt x="61" y="25"/>
                  </a:cubicBezTo>
                  <a:cubicBezTo>
                    <a:pt x="81" y="9"/>
                    <a:pt x="112" y="12"/>
                    <a:pt x="135"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53"/>
            <p:cNvSpPr>
              <a:spLocks/>
            </p:cNvSpPr>
            <p:nvPr/>
          </p:nvSpPr>
          <p:spPr bwMode="auto">
            <a:xfrm>
              <a:off x="7132638" y="4779668"/>
              <a:ext cx="466725" cy="528305"/>
            </a:xfrm>
            <a:custGeom>
              <a:avLst/>
              <a:gdLst>
                <a:gd name="T0" fmla="*/ 0 w 294"/>
                <a:gd name="T1" fmla="*/ 318 h 318"/>
                <a:gd name="T2" fmla="*/ 196 w 294"/>
                <a:gd name="T3" fmla="*/ 257 h 318"/>
                <a:gd name="T4" fmla="*/ 208 w 294"/>
                <a:gd name="T5" fmla="*/ 110 h 318"/>
                <a:gd name="T6" fmla="*/ 221 w 294"/>
                <a:gd name="T7" fmla="*/ 73 h 318"/>
                <a:gd name="T8" fmla="*/ 257 w 294"/>
                <a:gd name="T9" fmla="*/ 61 h 318"/>
                <a:gd name="T10" fmla="*/ 282 w 294"/>
                <a:gd name="T11" fmla="*/ 36 h 318"/>
                <a:gd name="T12" fmla="*/ 294 w 294"/>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94" h="318">
                  <a:moveTo>
                    <a:pt x="0" y="318"/>
                  </a:moveTo>
                  <a:cubicBezTo>
                    <a:pt x="102" y="307"/>
                    <a:pt x="122" y="313"/>
                    <a:pt x="196" y="257"/>
                  </a:cubicBezTo>
                  <a:cubicBezTo>
                    <a:pt x="214" y="185"/>
                    <a:pt x="224" y="186"/>
                    <a:pt x="208" y="110"/>
                  </a:cubicBezTo>
                  <a:cubicBezTo>
                    <a:pt x="212" y="98"/>
                    <a:pt x="212" y="82"/>
                    <a:pt x="221" y="73"/>
                  </a:cubicBezTo>
                  <a:cubicBezTo>
                    <a:pt x="230" y="64"/>
                    <a:pt x="246" y="68"/>
                    <a:pt x="257" y="61"/>
                  </a:cubicBezTo>
                  <a:cubicBezTo>
                    <a:pt x="267" y="55"/>
                    <a:pt x="274" y="44"/>
                    <a:pt x="282" y="36"/>
                  </a:cubicBezTo>
                  <a:cubicBezTo>
                    <a:pt x="286" y="24"/>
                    <a:pt x="294" y="0"/>
                    <a:pt x="294"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4"/>
            <p:cNvSpPr>
              <a:spLocks noChangeShapeType="1"/>
            </p:cNvSpPr>
            <p:nvPr/>
          </p:nvSpPr>
          <p:spPr bwMode="auto">
            <a:xfrm>
              <a:off x="-457200" y="3733800"/>
              <a:ext cx="10134600"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AutoShape 55"/>
            <p:cNvSpPr>
              <a:spLocks noChangeArrowheads="1"/>
            </p:cNvSpPr>
            <p:nvPr/>
          </p:nvSpPr>
          <p:spPr bwMode="auto">
            <a:xfrm rot="5400000">
              <a:off x="209107" y="4408967"/>
              <a:ext cx="877186" cy="990600"/>
            </a:xfrm>
            <a:prstGeom prst="curvedUpArrow">
              <a:avLst>
                <a:gd name="adj1" fmla="val 20000"/>
                <a:gd name="adj2" fmla="val 40000"/>
                <a:gd name="adj3" fmla="val 39394"/>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Text Box 56"/>
            <p:cNvSpPr txBox="1">
              <a:spLocks noChangeArrowheads="1"/>
            </p:cNvSpPr>
            <p:nvPr/>
          </p:nvSpPr>
          <p:spPr bwMode="auto">
            <a:xfrm>
              <a:off x="76200" y="3907465"/>
              <a:ext cx="16002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5% of cost</a:t>
              </a:r>
            </a:p>
          </p:txBody>
        </p:sp>
        <p:sp>
          <p:nvSpPr>
            <p:cNvPr id="57" name="AutoShape 57"/>
            <p:cNvSpPr>
              <a:spLocks noChangeArrowheads="1"/>
            </p:cNvSpPr>
            <p:nvPr/>
          </p:nvSpPr>
          <p:spPr bwMode="auto">
            <a:xfrm rot="5400000">
              <a:off x="8133907" y="4485167"/>
              <a:ext cx="877186" cy="838200"/>
            </a:xfrm>
            <a:prstGeom prst="curvedDownArrow">
              <a:avLst>
                <a:gd name="adj1" fmla="val 20000"/>
                <a:gd name="adj2" fmla="val 40000"/>
                <a:gd name="adj3" fmla="val 33333"/>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58"/>
            <p:cNvSpPr txBox="1">
              <a:spLocks noChangeArrowheads="1"/>
            </p:cNvSpPr>
            <p:nvPr/>
          </p:nvSpPr>
          <p:spPr bwMode="auto">
            <a:xfrm>
              <a:off x="7315200" y="3907465"/>
              <a:ext cx="1893888"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t>80% of value</a:t>
              </a:r>
            </a:p>
          </p:txBody>
        </p:sp>
        <p:sp>
          <p:nvSpPr>
            <p:cNvPr id="59" name="Text Box 59"/>
            <p:cNvSpPr txBox="1">
              <a:spLocks noChangeArrowheads="1"/>
            </p:cNvSpPr>
            <p:nvPr/>
          </p:nvSpPr>
          <p:spPr bwMode="auto">
            <a:xfrm>
              <a:off x="0" y="3269512"/>
              <a:ext cx="17526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95% of cost</a:t>
              </a:r>
            </a:p>
          </p:txBody>
        </p:sp>
        <p:sp>
          <p:nvSpPr>
            <p:cNvPr id="60" name="Text Box 60"/>
            <p:cNvSpPr txBox="1">
              <a:spLocks noChangeArrowheads="1"/>
            </p:cNvSpPr>
            <p:nvPr/>
          </p:nvSpPr>
          <p:spPr bwMode="auto">
            <a:xfrm>
              <a:off x="7315200" y="3269512"/>
              <a:ext cx="19050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20% of value</a:t>
              </a:r>
            </a:p>
          </p:txBody>
        </p:sp>
        <p:sp>
          <p:nvSpPr>
            <p:cNvPr id="61" name="Text Box 61"/>
            <p:cNvSpPr txBox="1">
              <a:spLocks noChangeArrowheads="1"/>
            </p:cNvSpPr>
            <p:nvPr/>
          </p:nvSpPr>
          <p:spPr bwMode="auto">
            <a:xfrm>
              <a:off x="0" y="6220047"/>
              <a:ext cx="92964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	</a:t>
              </a:r>
              <a:endParaRPr lang="en-US" altLang="en-US" i="1"/>
            </a:p>
          </p:txBody>
        </p:sp>
        <p:sp>
          <p:nvSpPr>
            <p:cNvPr id="65" name="TextBox 64"/>
            <p:cNvSpPr txBox="1"/>
            <p:nvPr/>
          </p:nvSpPr>
          <p:spPr>
            <a:xfrm>
              <a:off x="2895600" y="1193414"/>
              <a:ext cx="3300904"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ALL-SOURCE PROCESSING</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268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3CD9A2-519F-41DF-BC09-469640EEB183}" type="slidenum">
              <a:rPr lang="en-US" altLang="en-US"/>
              <a:pPr/>
              <a:t>27</a:t>
            </a:fld>
            <a:endParaRPr lang="en-US" altLang="en-US"/>
          </a:p>
        </p:txBody>
      </p:sp>
      <p:sp>
        <p:nvSpPr>
          <p:cNvPr id="19458" name="Rectangle 2"/>
          <p:cNvSpPr>
            <a:spLocks noGrp="1" noChangeArrowheads="1"/>
          </p:cNvSpPr>
          <p:nvPr>
            <p:ph type="title"/>
          </p:nvPr>
        </p:nvSpPr>
        <p:spPr>
          <a:xfrm>
            <a:off x="609600" y="0"/>
            <a:ext cx="8077200" cy="1143000"/>
          </a:xfrm>
        </p:spPr>
        <p:txBody>
          <a:bodyPr/>
          <a:lstStyle/>
          <a:p>
            <a:r>
              <a:rPr lang="en-US" altLang="en-US" b="1" dirty="0" smtClean="0"/>
              <a:t>Open Source Marketplace</a:t>
            </a:r>
            <a:endParaRPr lang="en-US" altLang="en-US" b="1" dirty="0"/>
          </a:p>
        </p:txBody>
      </p:sp>
      <p:sp>
        <p:nvSpPr>
          <p:cNvPr id="19459" name="Text Box 3"/>
          <p:cNvSpPr txBox="1">
            <a:spLocks noChangeArrowheads="1"/>
          </p:cNvSpPr>
          <p:nvPr/>
        </p:nvSpPr>
        <p:spPr bwMode="auto">
          <a:xfrm>
            <a:off x="76200" y="1371600"/>
            <a:ext cx="8915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smtClean="0"/>
              <a:t>	SOURCES</a:t>
            </a:r>
            <a:r>
              <a:rPr lang="en-US" altLang="en-US" sz="2000" b="1" dirty="0"/>
              <a:t>		SOFTWARE		SERVICES</a:t>
            </a:r>
          </a:p>
          <a:p>
            <a:pPr>
              <a:spcBef>
                <a:spcPct val="50000"/>
              </a:spcBef>
            </a:pPr>
            <a:r>
              <a:rPr lang="en-US" altLang="en-US" sz="1400" b="1" dirty="0" smtClean="0"/>
              <a:t>	Current </a:t>
            </a:r>
            <a:r>
              <a:rPr lang="en-US" altLang="en-US" sz="1400" b="1" dirty="0"/>
              <a:t>Awareness		Internet Tools		Online Search &amp; Retrieval</a:t>
            </a:r>
            <a:r>
              <a:rPr lang="en-US" altLang="en-US" sz="1200" dirty="0"/>
              <a:t>      </a:t>
            </a:r>
            <a:r>
              <a:rPr lang="en-US" altLang="en-US" sz="1200" dirty="0" smtClean="0"/>
              <a:t>	  (</a:t>
            </a:r>
            <a:r>
              <a:rPr lang="en-US" altLang="en-US" sz="1200" dirty="0"/>
              <a:t>e.g. Individual Inc.)		</a:t>
            </a:r>
            <a:r>
              <a:rPr lang="en-US" altLang="en-US" sz="1200" dirty="0" smtClean="0"/>
              <a:t>(</a:t>
            </a:r>
            <a:r>
              <a:rPr lang="en-US" altLang="en-US" sz="1200" dirty="0"/>
              <a:t>e.g. </a:t>
            </a:r>
            <a:r>
              <a:rPr lang="en-US" altLang="en-US" sz="1200" dirty="0" err="1"/>
              <a:t>NetOwl</a:t>
            </a:r>
            <a:r>
              <a:rPr lang="en-US" altLang="en-US" sz="1200" dirty="0"/>
              <a:t>, Copernicus)		(e.g. NERAC, Burwell Enterprises)</a:t>
            </a:r>
            <a:endParaRPr lang="en-US" altLang="en-US" sz="1400" b="1" dirty="0"/>
          </a:p>
          <a:p>
            <a:pPr>
              <a:spcBef>
                <a:spcPct val="50000"/>
              </a:spcBef>
            </a:pPr>
            <a:r>
              <a:rPr lang="en-US" altLang="en-US" sz="1400" b="1" dirty="0" smtClean="0"/>
              <a:t>	Current </a:t>
            </a:r>
            <a:r>
              <a:rPr lang="en-US" altLang="en-US" sz="1400" b="1" dirty="0"/>
              <a:t>Contents		Data Entry Tools		Media Monitoring                     </a:t>
            </a:r>
            <a:r>
              <a:rPr lang="en-US" altLang="en-US" sz="1400" b="1" dirty="0" smtClean="0"/>
              <a:t>	</a:t>
            </a:r>
            <a:r>
              <a:rPr lang="en-US" altLang="en-US" sz="1200" dirty="0" smtClean="0"/>
              <a:t>(</a:t>
            </a:r>
            <a:r>
              <a:rPr lang="en-US" altLang="en-US" sz="1200" dirty="0"/>
              <a:t>e.g. ISI CC Online)		</a:t>
            </a:r>
            <a:r>
              <a:rPr lang="en-US" altLang="en-US" sz="1200" dirty="0" smtClean="0"/>
              <a:t>(</a:t>
            </a:r>
            <a:r>
              <a:rPr lang="en-US" altLang="en-US" sz="1200" dirty="0"/>
              <a:t>e.g. Vista, BBN, SRA)		(e.g. FBIS via NTIS, BBC)</a:t>
            </a:r>
            <a:endParaRPr lang="en-US" altLang="en-US" sz="1400" b="1" dirty="0"/>
          </a:p>
          <a:p>
            <a:pPr>
              <a:spcBef>
                <a:spcPct val="50000"/>
              </a:spcBef>
            </a:pPr>
            <a:r>
              <a:rPr lang="en-US" altLang="en-US" sz="1400" b="1" dirty="0" smtClean="0"/>
              <a:t>	Directories </a:t>
            </a:r>
            <a:r>
              <a:rPr lang="en-US" altLang="en-US" sz="1400" b="1" dirty="0"/>
              <a:t>of Experts		Data Retrieval Tools		Document Retrieval                     </a:t>
            </a:r>
            <a:r>
              <a:rPr lang="en-US" altLang="en-US" sz="1400" b="1" dirty="0" smtClean="0"/>
              <a:t>	</a:t>
            </a:r>
            <a:r>
              <a:rPr lang="en-US" altLang="en-US" sz="1200" dirty="0" smtClean="0"/>
              <a:t>(</a:t>
            </a:r>
            <a:r>
              <a:rPr lang="en-US" altLang="en-US" sz="1200" dirty="0"/>
              <a:t>e.g. Gale Research, TELTECH)	</a:t>
            </a:r>
            <a:r>
              <a:rPr lang="en-US" altLang="en-US" sz="1200" dirty="0" smtClean="0"/>
              <a:t>	(</a:t>
            </a:r>
            <a:r>
              <a:rPr lang="en-US" altLang="en-US" sz="1200" dirty="0"/>
              <a:t>e.g. </a:t>
            </a:r>
            <a:r>
              <a:rPr lang="en-US" altLang="en-US" sz="1200" dirty="0" err="1"/>
              <a:t>RetrievalWare</a:t>
            </a:r>
            <a:r>
              <a:rPr lang="en-US" altLang="en-US" sz="1200" dirty="0"/>
              <a:t>, </a:t>
            </a:r>
            <a:r>
              <a:rPr lang="en-US" altLang="en-US" sz="1200" dirty="0" err="1"/>
              <a:t>Calspan</a:t>
            </a:r>
            <a:r>
              <a:rPr lang="en-US" altLang="en-US" sz="1200" dirty="0"/>
              <a:t>)		(e.g. ISI Genuine Document)</a:t>
            </a:r>
            <a:endParaRPr lang="en-US" altLang="en-US" sz="1400" b="1" dirty="0"/>
          </a:p>
          <a:p>
            <a:pPr>
              <a:spcBef>
                <a:spcPct val="50000"/>
              </a:spcBef>
            </a:pPr>
            <a:r>
              <a:rPr lang="en-US" altLang="en-US" sz="1400" b="1" dirty="0" smtClean="0"/>
              <a:t>	Conference </a:t>
            </a:r>
            <a:r>
              <a:rPr lang="en-US" altLang="en-US" sz="1400" b="1" dirty="0"/>
              <a:t>Proceedings	</a:t>
            </a:r>
            <a:r>
              <a:rPr lang="en-US" altLang="en-US" sz="1400" b="1" dirty="0" smtClean="0"/>
              <a:t>	Automated </a:t>
            </a:r>
            <a:r>
              <a:rPr lang="en-US" altLang="en-US" sz="1400" b="1" dirty="0"/>
              <a:t>Abstracting		Human Abstracting</a:t>
            </a:r>
            <a:r>
              <a:rPr lang="en-US" altLang="en-US" sz="1200" dirty="0"/>
              <a:t>                     </a:t>
            </a:r>
            <a:r>
              <a:rPr lang="en-US" altLang="en-US" sz="1200" dirty="0" smtClean="0"/>
              <a:t>	(</a:t>
            </a:r>
            <a:r>
              <a:rPr lang="en-US" altLang="en-US" sz="1200" dirty="0"/>
              <a:t>e.g. British Library, CISTI)		(e.g. </a:t>
            </a:r>
            <a:r>
              <a:rPr lang="en-US" altLang="en-US" sz="1200" dirty="0" err="1"/>
              <a:t>NetOwl</a:t>
            </a:r>
            <a:r>
              <a:rPr lang="en-US" altLang="en-US" sz="1200" dirty="0"/>
              <a:t>, DR-LINK)		(e.g. NFAIS Members)</a:t>
            </a:r>
            <a:endParaRPr lang="en-US" altLang="en-US" sz="1400" b="1" dirty="0"/>
          </a:p>
          <a:p>
            <a:pPr>
              <a:spcBef>
                <a:spcPct val="50000"/>
              </a:spcBef>
            </a:pPr>
            <a:r>
              <a:rPr lang="en-US" altLang="en-US" sz="1400" b="1" dirty="0" smtClean="0"/>
              <a:t>	Commercial </a:t>
            </a:r>
            <a:r>
              <a:rPr lang="en-US" altLang="en-US" sz="1400" b="1" dirty="0"/>
              <a:t>Online Sources	Automated Translation		Telephone Surveys                     </a:t>
            </a:r>
            <a:r>
              <a:rPr lang="en-US" altLang="en-US" sz="1400" b="1" dirty="0" smtClean="0"/>
              <a:t>	</a:t>
            </a:r>
            <a:r>
              <a:rPr lang="en-US" altLang="en-US" sz="1200" dirty="0" smtClean="0"/>
              <a:t>(</a:t>
            </a:r>
            <a:r>
              <a:rPr lang="en-US" altLang="en-US" sz="1200" dirty="0"/>
              <a:t>e.g. LN, DIALOG, STN, ORBIT)	(e.g. SYSTRAN, SRA NTIS-JV)	</a:t>
            </a:r>
            <a:r>
              <a:rPr lang="en-US" altLang="en-US" sz="1200" dirty="0" smtClean="0"/>
              <a:t>	(</a:t>
            </a:r>
            <a:r>
              <a:rPr lang="en-US" altLang="en-US" sz="1200" dirty="0"/>
              <a:t>e.g. </a:t>
            </a:r>
            <a:r>
              <a:rPr lang="en-US" altLang="en-US" sz="1200" dirty="0" err="1"/>
              <a:t>Risa</a:t>
            </a:r>
            <a:r>
              <a:rPr lang="en-US" altLang="en-US" sz="1200" dirty="0"/>
              <a:t> Sacks Associates)</a:t>
            </a:r>
            <a:endParaRPr lang="en-US" altLang="en-US" sz="1400" b="1" dirty="0"/>
          </a:p>
          <a:p>
            <a:pPr>
              <a:spcBef>
                <a:spcPct val="50000"/>
              </a:spcBef>
            </a:pPr>
            <a:r>
              <a:rPr lang="en-US" altLang="en-US" sz="1400" b="1" dirty="0" smtClean="0"/>
              <a:t>	Risk </a:t>
            </a:r>
            <a:r>
              <a:rPr lang="en-US" altLang="en-US" sz="1400" b="1" dirty="0"/>
              <a:t>Assessment Reports	</a:t>
            </a:r>
            <a:r>
              <a:rPr lang="en-US" altLang="en-US" sz="1400" b="1" dirty="0" smtClean="0"/>
              <a:t>	Data </a:t>
            </a:r>
            <a:r>
              <a:rPr lang="en-US" altLang="en-US" sz="1400" b="1" dirty="0"/>
              <a:t>Mining &amp; Visualization	Private Investigations                </a:t>
            </a:r>
            <a:r>
              <a:rPr lang="en-US" altLang="en-US" sz="1400" b="1" dirty="0" smtClean="0"/>
              <a:t>	</a:t>
            </a:r>
            <a:r>
              <a:rPr lang="en-US" altLang="en-US" sz="1200" dirty="0" smtClean="0"/>
              <a:t>(</a:t>
            </a:r>
            <a:r>
              <a:rPr lang="en-US" altLang="en-US" sz="1200" dirty="0"/>
              <a:t>e.g. Forecast, Political Risk)		(e.g. i2, MEMEX, Visible Decisions)	(e.g. </a:t>
            </a:r>
            <a:r>
              <a:rPr lang="en-US" altLang="en-US" sz="1200" dirty="0" err="1"/>
              <a:t>Cognos</a:t>
            </a:r>
            <a:r>
              <a:rPr lang="en-US" altLang="en-US" sz="1200" dirty="0"/>
              <a:t>, </a:t>
            </a:r>
            <a:r>
              <a:rPr lang="en-US" altLang="en-US" sz="1200" dirty="0" err="1"/>
              <a:t>Pinkertons</a:t>
            </a:r>
            <a:r>
              <a:rPr lang="en-US" altLang="en-US" sz="1200" dirty="0"/>
              <a:t>, </a:t>
            </a:r>
            <a:r>
              <a:rPr lang="en-US" altLang="en-US" sz="1200" dirty="0" err="1"/>
              <a:t>Parvus</a:t>
            </a:r>
            <a:r>
              <a:rPr lang="en-US" altLang="en-US" sz="1200" dirty="0"/>
              <a:t>)</a:t>
            </a:r>
            <a:endParaRPr lang="en-US" altLang="en-US" sz="1400" b="1" dirty="0"/>
          </a:p>
          <a:p>
            <a:pPr>
              <a:spcBef>
                <a:spcPct val="50000"/>
              </a:spcBef>
            </a:pPr>
            <a:r>
              <a:rPr lang="en-US" altLang="en-US" sz="1400" b="1" dirty="0" smtClean="0"/>
              <a:t>	Maps </a:t>
            </a:r>
            <a:r>
              <a:rPr lang="en-US" altLang="en-US" sz="1400" b="1" dirty="0"/>
              <a:t>&amp; Charts		Desktop Publishing &amp;		Market Research                       </a:t>
            </a:r>
            <a:r>
              <a:rPr lang="en-US" altLang="en-US" sz="1400" b="1" dirty="0" smtClean="0"/>
              <a:t>	</a:t>
            </a:r>
            <a:r>
              <a:rPr lang="en-US" altLang="en-US" sz="1200" dirty="0" smtClean="0"/>
              <a:t>(</a:t>
            </a:r>
            <a:r>
              <a:rPr lang="en-US" altLang="en-US" sz="1200" dirty="0"/>
              <a:t>e.g. East View Publications)		</a:t>
            </a:r>
            <a:r>
              <a:rPr lang="en-US" altLang="en-US" sz="1400" b="1" dirty="0"/>
              <a:t>Communications Tools</a:t>
            </a:r>
            <a:r>
              <a:rPr lang="en-US" altLang="en-US" sz="1200" dirty="0"/>
              <a:t>		(e.g. SIS, </a:t>
            </a:r>
            <a:r>
              <a:rPr lang="en-US" altLang="en-US" sz="1200" dirty="0" err="1"/>
              <a:t>Fuld</a:t>
            </a:r>
            <a:r>
              <a:rPr lang="en-US" altLang="en-US" sz="1200" dirty="0"/>
              <a:t>, Kirk Tyson)</a:t>
            </a:r>
            <a:endParaRPr lang="en-US" altLang="en-US" sz="1400" b="1" dirty="0"/>
          </a:p>
          <a:p>
            <a:pPr>
              <a:spcBef>
                <a:spcPct val="50000"/>
              </a:spcBef>
            </a:pPr>
            <a:r>
              <a:rPr lang="en-US" altLang="en-US" sz="1400" b="1" dirty="0" smtClean="0"/>
              <a:t>	Commercial </a:t>
            </a:r>
            <a:r>
              <a:rPr lang="en-US" altLang="en-US" sz="1400" b="1" dirty="0"/>
              <a:t>Imagery		Electronic Security Tools	</a:t>
            </a:r>
            <a:r>
              <a:rPr lang="en-US" altLang="en-US" sz="1400" b="1" dirty="0" smtClean="0"/>
              <a:t>	Strategic </a:t>
            </a:r>
            <a:r>
              <a:rPr lang="en-US" altLang="en-US" sz="1400" b="1" dirty="0"/>
              <a:t>Forecasting                </a:t>
            </a:r>
            <a:r>
              <a:rPr lang="en-US" altLang="en-US" sz="1400" b="1" dirty="0" smtClean="0"/>
              <a:t>	</a:t>
            </a:r>
            <a:r>
              <a:rPr lang="en-US" altLang="en-US" sz="1200" dirty="0" smtClean="0"/>
              <a:t>(</a:t>
            </a:r>
            <a:r>
              <a:rPr lang="en-US" altLang="en-US" sz="1200" dirty="0"/>
              <a:t>e.g. SPOT, </a:t>
            </a:r>
            <a:r>
              <a:rPr lang="en-US" altLang="en-US" sz="1200" dirty="0" err="1"/>
              <a:t>Radarsat</a:t>
            </a:r>
            <a:r>
              <a:rPr lang="en-US" altLang="en-US" sz="1200" dirty="0"/>
              <a:t>, </a:t>
            </a:r>
            <a:r>
              <a:rPr lang="en-US" altLang="en-US" sz="1200" dirty="0" err="1"/>
              <a:t>Autometric</a:t>
            </a:r>
            <a:r>
              <a:rPr lang="en-US" altLang="en-US" sz="1200" dirty="0"/>
              <a:t>)	(e.g. SSI, PGP, IBM </a:t>
            </a:r>
            <a:r>
              <a:rPr lang="en-US" altLang="en-US" sz="1200" dirty="0" err="1"/>
              <a:t>Cryptolopes</a:t>
            </a:r>
            <a:r>
              <a:rPr lang="en-US" altLang="en-US" sz="1200" dirty="0"/>
              <a:t>)	(e.g. Oxford </a:t>
            </a:r>
            <a:r>
              <a:rPr lang="en-US" altLang="en-US" sz="1200" dirty="0" err="1"/>
              <a:t>Analytica</a:t>
            </a:r>
            <a:r>
              <a:rPr lang="en-US" altLang="en-US" sz="1200" dirty="0"/>
              <a:t>)</a:t>
            </a:r>
            <a:endParaRPr lang="en-US" altLang="en-US" sz="2000" b="1" dirty="0"/>
          </a:p>
        </p:txBody>
      </p:sp>
    </p:spTree>
    <p:extLst>
      <p:ext uri="{BB962C8B-B14F-4D97-AF65-F5344CB8AC3E}">
        <p14:creationId xmlns:p14="http://schemas.microsoft.com/office/powerpoint/2010/main" val="428695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1873019"/>
              </p:ext>
            </p:extLst>
          </p:nvPr>
        </p:nvGraphicFramePr>
        <p:xfrm>
          <a:off x="62753" y="76200"/>
          <a:ext cx="8991599" cy="754380"/>
        </p:xfrm>
        <a:graphic>
          <a:graphicData uri="http://schemas.openxmlformats.org/drawingml/2006/table">
            <a:tbl>
              <a:tblPr>
                <a:tableStyleId>{5C22544A-7EE6-4342-B048-85BDC9FD1C3A}</a:tableStyleId>
              </a:tblPr>
              <a:tblGrid>
                <a:gridCol w="1524000"/>
                <a:gridCol w="1066800"/>
                <a:gridCol w="990600"/>
                <a:gridCol w="914400"/>
                <a:gridCol w="914400"/>
                <a:gridCol w="990600"/>
                <a:gridCol w="2590799"/>
              </a:tblGrid>
              <a:tr h="175260">
                <a:tc>
                  <a:txBody>
                    <a:bodyPr/>
                    <a:lstStyle/>
                    <a:p>
                      <a:pPr algn="l" fontAlgn="b"/>
                      <a:r>
                        <a:rPr lang="en-US" sz="1600" u="none" strike="noStrike" dirty="0">
                          <a:effectLst/>
                        </a:rPr>
                        <a:t>Languages</a:t>
                      </a:r>
                      <a:endParaRPr lang="en-US" sz="1600" b="1" i="0" u="none" strike="noStrike" dirty="0">
                        <a:effectLst/>
                        <a:latin typeface="Arial"/>
                      </a:endParaRPr>
                    </a:p>
                  </a:txBody>
                  <a:tcPr marL="7620" marR="7620" marT="7620" marB="0" anchor="b"/>
                </a:tc>
                <a:tc>
                  <a:txBody>
                    <a:bodyPr/>
                    <a:lstStyle/>
                    <a:p>
                      <a:pPr algn="l" fontAlgn="b"/>
                      <a:r>
                        <a:rPr lang="en-US" sz="1600" u="none" strike="noStrike" dirty="0" smtClean="0">
                          <a:effectLst/>
                        </a:rPr>
                        <a:t>Machine</a:t>
                      </a:r>
                    </a:p>
                  </a:txBody>
                  <a:tcPr marL="7620" marR="7620" marT="7620" marB="0" anchor="b"/>
                </a:tc>
                <a:tc>
                  <a:txBody>
                    <a:bodyPr/>
                    <a:lstStyle/>
                    <a:p>
                      <a:pPr algn="l" fontAlgn="b"/>
                      <a:r>
                        <a:rPr lang="en-US" sz="1600" u="none" strike="noStrike" dirty="0">
                          <a:effectLst/>
                        </a:rPr>
                        <a:t>Dictionary</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Human 1</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Human 2</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Human 3</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smtClean="0">
                          <a:effectLst/>
                        </a:rPr>
                        <a:t>Countries</a:t>
                      </a:r>
                      <a:endParaRPr lang="en-US" sz="1600" b="1" i="0" u="none" strike="noStrike" dirty="0">
                        <a:effectLst/>
                        <a:latin typeface="Arial"/>
                      </a:endParaRPr>
                    </a:p>
                  </a:txBody>
                  <a:tcPr marL="7620" marR="7620" marT="7620" marB="0" anchor="b"/>
                </a:tc>
              </a:tr>
              <a:tr h="182880">
                <a:tc>
                  <a:txBody>
                    <a:bodyPr/>
                    <a:lstStyle/>
                    <a:p>
                      <a:pPr algn="l" fontAlgn="b"/>
                      <a:r>
                        <a:rPr lang="en-US" sz="1600" u="none" strike="noStrike" dirty="0">
                          <a:effectLst/>
                        </a:rPr>
                        <a:t> </a:t>
                      </a:r>
                      <a:endParaRPr lang="en-US" sz="1600" b="1" i="0" u="none" strike="noStrike" dirty="0">
                        <a:effectLst/>
                        <a:latin typeface="Arial"/>
                      </a:endParaRPr>
                    </a:p>
                  </a:txBody>
                  <a:tcPr marL="7620" marR="7620" marT="7620" marB="0" anchor="b"/>
                </a:tc>
                <a:tc>
                  <a:txBody>
                    <a:bodyPr/>
                    <a:lstStyle/>
                    <a:p>
                      <a:pPr algn="l" fontAlgn="b"/>
                      <a:r>
                        <a:rPr lang="en-US" sz="1600" u="none" strike="noStrike" dirty="0" smtClean="0">
                          <a:effectLst/>
                        </a:rPr>
                        <a:t>Translation</a:t>
                      </a:r>
                      <a:r>
                        <a:rPr lang="en-US" sz="1600" u="none" strike="noStrike" dirty="0">
                          <a:effectLst/>
                        </a:rPr>
                        <a:t> </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Online</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Foreign</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US-Based</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Cleared</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 </a:t>
                      </a:r>
                      <a:endParaRPr lang="en-US" sz="1600" b="1" i="0" u="none" strike="noStrike" dirty="0">
                        <a:effectLst/>
                        <a:latin typeface="Arial"/>
                      </a:endParaRPr>
                    </a:p>
                  </a:txBody>
                  <a:tcPr marL="7620" marR="7620" marT="7620" marB="0" anchor="b"/>
                </a:tc>
              </a:tr>
              <a:tr h="182880">
                <a:tc>
                  <a:txBody>
                    <a:bodyPr/>
                    <a:lstStyle/>
                    <a:p>
                      <a:pPr algn="l" fontAlgn="b"/>
                      <a:endParaRPr lang="en-US" sz="1600" b="1"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1" i="0" u="none" strike="noStrike" dirty="0">
                        <a:effectLst/>
                        <a:latin typeface="Arial"/>
                      </a:endParaRPr>
                    </a:p>
                  </a:txBody>
                  <a:tcPr marL="7620" marR="7620" marT="7620" marB="0" anchor="b"/>
                </a:tc>
              </a:tr>
            </a:tbl>
          </a:graphicData>
        </a:graphic>
      </p:graphicFrame>
      <p:sp>
        <p:nvSpPr>
          <p:cNvPr id="4" name="TextBox 3"/>
          <p:cNvSpPr txBox="1"/>
          <p:nvPr/>
        </p:nvSpPr>
        <p:spPr>
          <a:xfrm>
            <a:off x="62753" y="2610683"/>
            <a:ext cx="9067800" cy="4247317"/>
          </a:xfrm>
          <a:prstGeom prst="rect">
            <a:avLst/>
          </a:prstGeom>
          <a:noFill/>
        </p:spPr>
        <p:txBody>
          <a:bodyPr wrap="square" rtlCol="0">
            <a:spAutoFit/>
          </a:bodyPr>
          <a:lstStyle/>
          <a:p>
            <a:r>
              <a:rPr lang="en-US" dirty="0" smtClean="0"/>
              <a:t>Afrikaans, </a:t>
            </a:r>
            <a:r>
              <a:rPr lang="en-US" dirty="0" err="1" smtClean="0"/>
              <a:t>Aimaq</a:t>
            </a:r>
            <a:r>
              <a:rPr lang="en-US" dirty="0" smtClean="0"/>
              <a:t>, Albanian (Greek), Amharic, Arabic </a:t>
            </a:r>
            <a:r>
              <a:rPr lang="en-US" dirty="0"/>
              <a:t>(</a:t>
            </a:r>
            <a:r>
              <a:rPr lang="en-US" dirty="0" err="1"/>
              <a:t>Andalusi</a:t>
            </a:r>
            <a:r>
              <a:rPr lang="en-US" dirty="0" smtClean="0"/>
              <a:t>), Arabic </a:t>
            </a:r>
            <a:r>
              <a:rPr lang="en-US" dirty="0"/>
              <a:t>(Egyptian</a:t>
            </a:r>
            <a:r>
              <a:rPr lang="en-US" dirty="0" smtClean="0"/>
              <a:t>), Arabic </a:t>
            </a:r>
            <a:r>
              <a:rPr lang="en-US" dirty="0"/>
              <a:t>(Gulf</a:t>
            </a:r>
            <a:r>
              <a:rPr lang="en-US" dirty="0" smtClean="0"/>
              <a:t>), Arabic </a:t>
            </a:r>
            <a:r>
              <a:rPr lang="en-US" dirty="0"/>
              <a:t>(</a:t>
            </a:r>
            <a:r>
              <a:rPr lang="en-US" dirty="0" err="1"/>
              <a:t>Hassaniiya</a:t>
            </a:r>
            <a:r>
              <a:rPr lang="en-US" dirty="0" smtClean="0"/>
              <a:t>), Arabic </a:t>
            </a:r>
            <a:r>
              <a:rPr lang="en-US" dirty="0"/>
              <a:t>(</a:t>
            </a:r>
            <a:r>
              <a:rPr lang="en-US" dirty="0" err="1"/>
              <a:t>Hijazi</a:t>
            </a:r>
            <a:r>
              <a:rPr lang="en-US" dirty="0" smtClean="0"/>
              <a:t>), Arabic </a:t>
            </a:r>
            <a:r>
              <a:rPr lang="en-US" dirty="0"/>
              <a:t>(Iraqi</a:t>
            </a:r>
            <a:r>
              <a:rPr lang="en-US" dirty="0" smtClean="0"/>
              <a:t>), Arabic </a:t>
            </a:r>
            <a:r>
              <a:rPr lang="en-US" dirty="0"/>
              <a:t>(Levantine</a:t>
            </a:r>
            <a:r>
              <a:rPr lang="en-US" dirty="0" smtClean="0"/>
              <a:t>), Arabic </a:t>
            </a:r>
            <a:r>
              <a:rPr lang="en-US" dirty="0"/>
              <a:t>(Maghreb</a:t>
            </a:r>
            <a:r>
              <a:rPr lang="en-US" dirty="0" smtClean="0"/>
              <a:t>), Arabic </a:t>
            </a:r>
            <a:r>
              <a:rPr lang="en-US" dirty="0"/>
              <a:t>(Maltese</a:t>
            </a:r>
            <a:r>
              <a:rPr lang="en-US" dirty="0" smtClean="0"/>
              <a:t>), Arabic </a:t>
            </a:r>
            <a:r>
              <a:rPr lang="en-US" dirty="0"/>
              <a:t>(</a:t>
            </a:r>
            <a:r>
              <a:rPr lang="en-US" dirty="0" err="1"/>
              <a:t>Najdi</a:t>
            </a:r>
            <a:r>
              <a:rPr lang="en-US" dirty="0" smtClean="0"/>
              <a:t>), Arabic </a:t>
            </a:r>
            <a:r>
              <a:rPr lang="en-US" dirty="0"/>
              <a:t>(Standard</a:t>
            </a:r>
            <a:r>
              <a:rPr lang="en-US" dirty="0" smtClean="0"/>
              <a:t>), Arabic </a:t>
            </a:r>
            <a:r>
              <a:rPr lang="en-US" dirty="0"/>
              <a:t>(Sudanese</a:t>
            </a:r>
            <a:r>
              <a:rPr lang="en-US" dirty="0" smtClean="0"/>
              <a:t>), Arabic </a:t>
            </a:r>
            <a:r>
              <a:rPr lang="en-US" dirty="0"/>
              <a:t>(Yemeni</a:t>
            </a:r>
            <a:r>
              <a:rPr lang="en-US" dirty="0" smtClean="0"/>
              <a:t>), Armenian, Assamese, </a:t>
            </a:r>
            <a:r>
              <a:rPr lang="en-US" dirty="0" err="1" smtClean="0"/>
              <a:t>Atuence</a:t>
            </a:r>
            <a:r>
              <a:rPr lang="en-US" dirty="0" smtClean="0"/>
              <a:t>, Azerbaijani, Bai, Basque, </a:t>
            </a:r>
            <a:r>
              <a:rPr lang="en-US" dirty="0" err="1" smtClean="0"/>
              <a:t>Bassa</a:t>
            </a:r>
            <a:r>
              <a:rPr lang="en-US" dirty="0" smtClean="0"/>
              <a:t>, Bengali, Berber, Bulgarian, Burmese, Catalan, Cebuano, Central Khmer, Chechen, Chinese </a:t>
            </a:r>
            <a:r>
              <a:rPr lang="en-US" dirty="0"/>
              <a:t>(Mandarin</a:t>
            </a:r>
            <a:r>
              <a:rPr lang="en-US" dirty="0" smtClean="0"/>
              <a:t>), Croatian, Czech, Danish, Dari, Dutch, Dzongkha, Edo, </a:t>
            </a:r>
            <a:r>
              <a:rPr lang="en-US" dirty="0" err="1" smtClean="0"/>
              <a:t>Efik</a:t>
            </a:r>
            <a:r>
              <a:rPr lang="en-US" dirty="0" smtClean="0"/>
              <a:t>, English, Estonian, </a:t>
            </a:r>
            <a:r>
              <a:rPr lang="en-US" dirty="0" err="1" smtClean="0"/>
              <a:t>Éwé</a:t>
            </a:r>
            <a:r>
              <a:rPr lang="en-US" dirty="0" smtClean="0"/>
              <a:t>, Farsi, Finnish, French, Fulfulde, Gaelic, Georgian, German, Greek, Gujarati, </a:t>
            </a:r>
            <a:r>
              <a:rPr lang="en-US" dirty="0" err="1" smtClean="0"/>
              <a:t>Gurung</a:t>
            </a:r>
            <a:r>
              <a:rPr lang="en-US" dirty="0" smtClean="0"/>
              <a:t>, Hausa, Hebrew, Hindi, Hungarian, </a:t>
            </a:r>
            <a:r>
              <a:rPr lang="en-US" dirty="0" err="1" smtClean="0"/>
              <a:t>Ikanuri</a:t>
            </a:r>
            <a:r>
              <a:rPr lang="en-US" dirty="0" smtClean="0"/>
              <a:t>, </a:t>
            </a:r>
            <a:r>
              <a:rPr lang="en-US" dirty="0" err="1" smtClean="0"/>
              <a:t>Ilongo</a:t>
            </a:r>
            <a:r>
              <a:rPr lang="en-US" dirty="0" smtClean="0"/>
              <a:t>, Indonesian, Italian, Japanese, Japanese, </a:t>
            </a:r>
            <a:r>
              <a:rPr lang="en-US" dirty="0" err="1" smtClean="0"/>
              <a:t>Kabiye</a:t>
            </a:r>
            <a:r>
              <a:rPr lang="en-US" dirty="0" smtClean="0"/>
              <a:t>, </a:t>
            </a:r>
            <a:r>
              <a:rPr lang="en-US" dirty="0" err="1" smtClean="0"/>
              <a:t>Kabuverdianu</a:t>
            </a:r>
            <a:r>
              <a:rPr lang="en-US" dirty="0" smtClean="0"/>
              <a:t>, Kannada, Kanuri, Kashmiri, Kazakh, Kirghiz, </a:t>
            </a:r>
            <a:r>
              <a:rPr lang="en-US" dirty="0" err="1" smtClean="0"/>
              <a:t>Khemer</a:t>
            </a:r>
            <a:r>
              <a:rPr lang="en-US" dirty="0" smtClean="0"/>
              <a:t>, Korean, </a:t>
            </a:r>
            <a:r>
              <a:rPr lang="en-US" dirty="0" err="1" smtClean="0"/>
              <a:t>Kurdi</a:t>
            </a:r>
            <a:r>
              <a:rPr lang="en-US" dirty="0" smtClean="0"/>
              <a:t>, </a:t>
            </a:r>
            <a:r>
              <a:rPr lang="en-US" dirty="0" err="1" smtClean="0"/>
              <a:t>Kurmangi</a:t>
            </a:r>
            <a:r>
              <a:rPr lang="en-US" dirty="0" smtClean="0"/>
              <a:t>, Lingala, Latin, Latvian, Lithuanian, </a:t>
            </a:r>
            <a:r>
              <a:rPr lang="en-US" dirty="0" err="1" smtClean="0"/>
              <a:t>Luba</a:t>
            </a:r>
            <a:r>
              <a:rPr lang="en-US" dirty="0" smtClean="0"/>
              <a:t>-Kasai, Malagasy, Malay, Malayalam, Maldivian, </a:t>
            </a:r>
            <a:r>
              <a:rPr lang="en-US" dirty="0" err="1" smtClean="0"/>
              <a:t>Mandinka</a:t>
            </a:r>
            <a:r>
              <a:rPr lang="en-US" dirty="0" smtClean="0"/>
              <a:t>, </a:t>
            </a:r>
            <a:r>
              <a:rPr lang="en-US" dirty="0" err="1" smtClean="0"/>
              <a:t>Maninka</a:t>
            </a:r>
            <a:r>
              <a:rPr lang="en-US" dirty="0" smtClean="0"/>
              <a:t>, Maori, Marathi, </a:t>
            </a:r>
            <a:r>
              <a:rPr lang="en-US" dirty="0" err="1" smtClean="0"/>
              <a:t>Munukutuba</a:t>
            </a:r>
            <a:r>
              <a:rPr lang="en-US" dirty="0" smtClean="0"/>
              <a:t>, Nepali, Norwegian, Nyanja, Oriya, Panjabi, Pashto, Polish, Portuguese, </a:t>
            </a:r>
            <a:r>
              <a:rPr lang="en-US" dirty="0" err="1" smtClean="0"/>
              <a:t>Pulaar</a:t>
            </a:r>
            <a:r>
              <a:rPr lang="en-US" dirty="0" smtClean="0"/>
              <a:t>, Romanian, </a:t>
            </a:r>
            <a:r>
              <a:rPr lang="en-US" dirty="0" err="1" smtClean="0"/>
              <a:t>Rundi</a:t>
            </a:r>
            <a:r>
              <a:rPr lang="en-US" dirty="0" smtClean="0"/>
              <a:t>, Russian, Rwanda, Sango, </a:t>
            </a:r>
            <a:r>
              <a:rPr lang="en-US" dirty="0" err="1" smtClean="0"/>
              <a:t>Sanscrit</a:t>
            </a:r>
            <a:r>
              <a:rPr lang="en-US" dirty="0" smtClean="0"/>
              <a:t>, Sardinian, Serbian, Sindhi, Sinhala, Slovak, Somali, Sotho, Spanish, Swahili, Swati, Swedish, Tagalog, Tajik, Tamil, Tatar, Telugu, Thai, </a:t>
            </a:r>
            <a:r>
              <a:rPr lang="en-US" dirty="0" err="1" smtClean="0"/>
              <a:t>Tibetian</a:t>
            </a:r>
            <a:r>
              <a:rPr lang="en-US" dirty="0" smtClean="0"/>
              <a:t>, Tigrigna, Tswana, </a:t>
            </a:r>
            <a:r>
              <a:rPr lang="en-US" dirty="0" err="1" smtClean="0"/>
              <a:t>Tumbuka</a:t>
            </a:r>
            <a:r>
              <a:rPr lang="en-US" dirty="0" smtClean="0"/>
              <a:t>, Turkish, Turkmen, Ukrainian, Urdu, Uzbek, Vietnamese, Xhosa, Yiddish, Yoruba, Zarma, Zulu (136)</a:t>
            </a:r>
            <a:endParaRPr lang="en-US" dirty="0"/>
          </a:p>
        </p:txBody>
      </p:sp>
      <p:sp>
        <p:nvSpPr>
          <p:cNvPr id="5" name="TextBox 4"/>
          <p:cNvSpPr txBox="1"/>
          <p:nvPr/>
        </p:nvSpPr>
        <p:spPr>
          <a:xfrm>
            <a:off x="62753" y="1524000"/>
            <a:ext cx="8928847" cy="923330"/>
          </a:xfrm>
          <a:prstGeom prst="rect">
            <a:avLst/>
          </a:prstGeom>
          <a:noFill/>
        </p:spPr>
        <p:txBody>
          <a:bodyPr wrap="square" rtlCol="0">
            <a:spAutoFit/>
          </a:bodyPr>
          <a:lstStyle/>
          <a:p>
            <a:r>
              <a:rPr lang="en-US" b="1" dirty="0"/>
              <a:t>Arabic, Aramaic, Berber, </a:t>
            </a:r>
            <a:r>
              <a:rPr lang="en-US" b="1" dirty="0" err="1"/>
              <a:t>Catelan</a:t>
            </a:r>
            <a:r>
              <a:rPr lang="en-US" b="1" dirty="0"/>
              <a:t>, Chinese, Danish, Dari, Dutch, English, Farsi, Finnish, French, German, Indonesian, Irish, Italian, Japanese, Korean, Kurdish, </a:t>
            </a:r>
            <a:r>
              <a:rPr lang="en-US" b="1" dirty="0" err="1"/>
              <a:t>Kurmanji</a:t>
            </a:r>
            <a:r>
              <a:rPr lang="en-US" b="1" dirty="0"/>
              <a:t>, Norwegian, Pashto, Polish, Portuguese, Russian, Serbian, Spanish, Swedish, Tamil, Turkish, Urdu</a:t>
            </a:r>
          </a:p>
        </p:txBody>
      </p:sp>
      <p:sp>
        <p:nvSpPr>
          <p:cNvPr id="6" name="TextBox 5"/>
          <p:cNvSpPr txBox="1"/>
          <p:nvPr/>
        </p:nvSpPr>
        <p:spPr>
          <a:xfrm>
            <a:off x="76200" y="990600"/>
            <a:ext cx="8995283" cy="369332"/>
          </a:xfrm>
          <a:prstGeom prst="rect">
            <a:avLst/>
          </a:prstGeom>
          <a:noFill/>
        </p:spPr>
        <p:txBody>
          <a:bodyPr wrap="none" rtlCol="0">
            <a:spAutoFit/>
          </a:bodyPr>
          <a:lstStyle/>
          <a:p>
            <a:r>
              <a:rPr lang="en-US" b="1" i="1" dirty="0" smtClean="0">
                <a:solidFill>
                  <a:srgbClr val="FF0000"/>
                </a:solidFill>
              </a:rPr>
              <a:t>English, French, German, and Russian reporting is – as a general rule – incomplete or wrong.</a:t>
            </a:r>
            <a:endParaRPr lang="en-US" b="1" i="1" dirty="0">
              <a:solidFill>
                <a:srgbClr val="FF0000"/>
              </a:solidFill>
            </a:endParaRPr>
          </a:p>
        </p:txBody>
      </p:sp>
    </p:spTree>
    <p:extLst>
      <p:ext uri="{BB962C8B-B14F-4D97-AF65-F5344CB8AC3E}">
        <p14:creationId xmlns:p14="http://schemas.microsoft.com/office/powerpoint/2010/main" val="372474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a:xfrm>
            <a:off x="6553200" y="5975350"/>
            <a:ext cx="2133600" cy="365125"/>
          </a:xfrm>
        </p:spPr>
        <p:txBody>
          <a:bodyPr/>
          <a:lstStyle/>
          <a:p>
            <a:fld id="{7D67319E-EB9D-4BAC-85A0-938160DBDB4E}" type="slidenum">
              <a:rPr lang="en-US" altLang="en-US"/>
              <a:pPr/>
              <a:t>29</a:t>
            </a:fld>
            <a:endParaRPr lang="en-US" altLang="en-US"/>
          </a:p>
        </p:txBody>
      </p:sp>
      <p:sp>
        <p:nvSpPr>
          <p:cNvPr id="39963" name="Line 27"/>
          <p:cNvSpPr>
            <a:spLocks noChangeShapeType="1"/>
          </p:cNvSpPr>
          <p:nvPr/>
        </p:nvSpPr>
        <p:spPr bwMode="auto">
          <a:xfrm>
            <a:off x="914400" y="6019800"/>
            <a:ext cx="7391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4" name="Text Box 28"/>
          <p:cNvSpPr txBox="1">
            <a:spLocks noChangeArrowheads="1"/>
          </p:cNvSpPr>
          <p:nvPr/>
        </p:nvSpPr>
        <p:spPr bwMode="auto">
          <a:xfrm>
            <a:off x="1143000" y="6090047"/>
            <a:ext cx="6858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dirty="0"/>
              <a:t> 	</a:t>
            </a:r>
            <a:r>
              <a:rPr lang="en-US" altLang="en-US" sz="1800" b="1" dirty="0"/>
              <a:t>INTEGRATED ONE-STOP SHOPPING PROCESS 	       </a:t>
            </a:r>
            <a:endParaRPr lang="en-US" altLang="en-US" sz="1800" b="1" dirty="0" smtClean="0"/>
          </a:p>
          <a:p>
            <a:pPr algn="ctr"/>
            <a:r>
              <a:rPr lang="en-US" altLang="en-US" sz="1600" b="1" dirty="0" smtClean="0"/>
              <a:t>Call </a:t>
            </a:r>
            <a:r>
              <a:rPr lang="en-US" altLang="en-US" sz="1600" b="1" dirty="0"/>
              <a:t>Center  --  Multi-Level Security  --  Umbrella for Unified Billing</a:t>
            </a:r>
            <a:endParaRPr lang="en-US" altLang="en-US" sz="1800" b="1" dirty="0"/>
          </a:p>
        </p:txBody>
      </p:sp>
      <p:sp>
        <p:nvSpPr>
          <p:cNvPr id="39973" name="AutoShape 37"/>
          <p:cNvSpPr>
            <a:spLocks noChangeArrowheads="1"/>
          </p:cNvSpPr>
          <p:nvPr/>
        </p:nvSpPr>
        <p:spPr bwMode="auto">
          <a:xfrm>
            <a:off x="1447800" y="228600"/>
            <a:ext cx="6096000" cy="533400"/>
          </a:xfrm>
          <a:prstGeom prst="leftRightArrow">
            <a:avLst>
              <a:gd name="adj1" fmla="val 50000"/>
              <a:gd name="adj2" fmla="val 231429"/>
            </a:avLst>
          </a:prstGeom>
          <a:solidFill>
            <a:srgbClr val="00B050"/>
          </a:solidFill>
          <a:ln w="12700">
            <a:solidFill>
              <a:schemeClr val="tx1"/>
            </a:solidFill>
            <a:miter lim="800000"/>
            <a:headEnd type="none" w="sm" len="sm"/>
            <a:tailEnd type="none" w="sm" len="sm"/>
          </a:ln>
          <a:effectLst/>
          <a:extLst/>
        </p:spPr>
        <p:txBody>
          <a:bodyPr wrap="none" anchor="ctr"/>
          <a:lstStyle/>
          <a:p>
            <a:pPr algn="ctr"/>
            <a:r>
              <a:rPr lang="en-US" altLang="en-US" b="1" dirty="0" smtClean="0">
                <a:solidFill>
                  <a:schemeClr val="bg1"/>
                </a:solidFill>
              </a:rPr>
              <a:t>CONTINUOUS FEEDBACK </a:t>
            </a:r>
            <a:r>
              <a:rPr lang="en-US" altLang="en-US" b="1" dirty="0">
                <a:solidFill>
                  <a:schemeClr val="bg1"/>
                </a:solidFill>
              </a:rPr>
              <a:t>LOOP</a:t>
            </a:r>
          </a:p>
        </p:txBody>
      </p:sp>
      <p:sp>
        <p:nvSpPr>
          <p:cNvPr id="39975" name="Text Box 39"/>
          <p:cNvSpPr txBox="1">
            <a:spLocks noChangeArrowheads="1"/>
          </p:cNvSpPr>
          <p:nvPr/>
        </p:nvSpPr>
        <p:spPr bwMode="auto">
          <a:xfrm>
            <a:off x="76200" y="310634"/>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smtClean="0"/>
              <a:t>CUSTOMER</a:t>
            </a:r>
            <a:endParaRPr lang="en-US" altLang="en-US" b="1" dirty="0"/>
          </a:p>
        </p:txBody>
      </p:sp>
      <p:sp>
        <p:nvSpPr>
          <p:cNvPr id="39976" name="Text Box 40"/>
          <p:cNvSpPr txBox="1">
            <a:spLocks noChangeArrowheads="1"/>
          </p:cNvSpPr>
          <p:nvPr/>
        </p:nvSpPr>
        <p:spPr bwMode="auto">
          <a:xfrm>
            <a:off x="7543800" y="310634"/>
            <a:ext cx="1571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t>OSINT CENTER</a:t>
            </a:r>
            <a:endParaRPr lang="en-US" altLang="en-US" b="1" dirty="0"/>
          </a:p>
        </p:txBody>
      </p:sp>
      <p:grpSp>
        <p:nvGrpSpPr>
          <p:cNvPr id="9" name="Group 8"/>
          <p:cNvGrpSpPr/>
          <p:nvPr/>
        </p:nvGrpSpPr>
        <p:grpSpPr>
          <a:xfrm>
            <a:off x="76200" y="1219200"/>
            <a:ext cx="9288049" cy="4343400"/>
            <a:chOff x="76200" y="990600"/>
            <a:chExt cx="9288049" cy="4343400"/>
          </a:xfrm>
        </p:grpSpPr>
        <p:sp>
          <p:nvSpPr>
            <p:cNvPr id="39939" name="Oval 3"/>
            <p:cNvSpPr>
              <a:spLocks noChangeArrowheads="1"/>
            </p:cNvSpPr>
            <p:nvPr/>
          </p:nvSpPr>
          <p:spPr bwMode="auto">
            <a:xfrm>
              <a:off x="1905000" y="10668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0" name="Oval 4"/>
            <p:cNvSpPr>
              <a:spLocks noChangeArrowheads="1"/>
            </p:cNvSpPr>
            <p:nvPr/>
          </p:nvSpPr>
          <p:spPr bwMode="auto">
            <a:xfrm>
              <a:off x="2209800" y="16002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1" name="Oval 5"/>
            <p:cNvSpPr>
              <a:spLocks noChangeArrowheads="1"/>
            </p:cNvSpPr>
            <p:nvPr/>
          </p:nvSpPr>
          <p:spPr bwMode="auto">
            <a:xfrm>
              <a:off x="5181600" y="11430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2" name="Oval 6"/>
            <p:cNvSpPr>
              <a:spLocks noChangeArrowheads="1"/>
            </p:cNvSpPr>
            <p:nvPr/>
          </p:nvSpPr>
          <p:spPr bwMode="auto">
            <a:xfrm>
              <a:off x="5638800" y="19050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3" name="AutoShape 7"/>
            <p:cNvSpPr>
              <a:spLocks noChangeArrowheads="1"/>
            </p:cNvSpPr>
            <p:nvPr/>
          </p:nvSpPr>
          <p:spPr bwMode="auto">
            <a:xfrm>
              <a:off x="990600" y="1905000"/>
              <a:ext cx="838200" cy="533400"/>
            </a:xfrm>
            <a:prstGeom prst="rightArrow">
              <a:avLst>
                <a:gd name="adj1" fmla="val 50000"/>
                <a:gd name="adj2" fmla="val 39286"/>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4" name="AutoShape 8"/>
            <p:cNvSpPr>
              <a:spLocks noChangeArrowheads="1"/>
            </p:cNvSpPr>
            <p:nvPr/>
          </p:nvSpPr>
          <p:spPr bwMode="auto">
            <a:xfrm>
              <a:off x="6553200" y="1905000"/>
              <a:ext cx="838200" cy="533400"/>
            </a:xfrm>
            <a:prstGeom prst="rightArrow">
              <a:avLst>
                <a:gd name="adj1" fmla="val 50000"/>
                <a:gd name="adj2" fmla="val 39286"/>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9" name="Text Box 13"/>
            <p:cNvSpPr txBox="1">
              <a:spLocks noChangeArrowheads="1"/>
            </p:cNvSpPr>
            <p:nvPr/>
          </p:nvSpPr>
          <p:spPr bwMode="auto">
            <a:xfrm>
              <a:off x="457200" y="1828800"/>
              <a:ext cx="38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dirty="0"/>
                <a:t>Q</a:t>
              </a:r>
              <a:endParaRPr lang="en-US" altLang="en-US" dirty="0"/>
            </a:p>
          </p:txBody>
        </p:sp>
        <p:sp>
          <p:nvSpPr>
            <p:cNvPr id="39950" name="Text Box 14"/>
            <p:cNvSpPr txBox="1">
              <a:spLocks noChangeArrowheads="1"/>
            </p:cNvSpPr>
            <p:nvPr/>
          </p:nvSpPr>
          <p:spPr bwMode="auto">
            <a:xfrm>
              <a:off x="7467600" y="1828800"/>
              <a:ext cx="38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A</a:t>
              </a:r>
              <a:endParaRPr lang="en-US" altLang="en-US"/>
            </a:p>
          </p:txBody>
        </p:sp>
        <p:sp>
          <p:nvSpPr>
            <p:cNvPr id="39951" name="Text Box 15"/>
            <p:cNvSpPr txBox="1">
              <a:spLocks noChangeArrowheads="1"/>
            </p:cNvSpPr>
            <p:nvPr/>
          </p:nvSpPr>
          <p:spPr bwMode="auto">
            <a:xfrm>
              <a:off x="76200" y="2590800"/>
              <a:ext cx="1905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t>DIRECT ACCESS:</a:t>
              </a:r>
            </a:p>
            <a:p>
              <a:r>
                <a:rPr lang="en-US" altLang="en-US" sz="1600" b="1" dirty="0" smtClean="0"/>
                <a:t>OPEN </a:t>
              </a:r>
              <a:r>
                <a:rPr lang="en-US" altLang="en-US" sz="1600" b="1" dirty="0"/>
                <a:t>TOOLKIT WITH TAILORED SOURCE ACCESS</a:t>
              </a:r>
              <a:endParaRPr lang="en-US" altLang="en-US" sz="1600" dirty="0"/>
            </a:p>
          </p:txBody>
        </p:sp>
        <p:sp>
          <p:nvSpPr>
            <p:cNvPr id="39952" name="Text Box 16"/>
            <p:cNvSpPr txBox="1">
              <a:spLocks noChangeArrowheads="1"/>
            </p:cNvSpPr>
            <p:nvPr/>
          </p:nvSpPr>
          <p:spPr bwMode="auto">
            <a:xfrm>
              <a:off x="266700" y="3817203"/>
              <a:ext cx="312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t>MEDIATED ACCESS:</a:t>
              </a:r>
            </a:p>
            <a:p>
              <a:r>
                <a:rPr lang="en-US" altLang="en-US" sz="1600" b="1" dirty="0" smtClean="0">
                  <a:solidFill>
                    <a:srgbClr val="FF0000"/>
                  </a:solidFill>
                </a:rPr>
                <a:t>EXPERTS</a:t>
              </a:r>
              <a:r>
                <a:rPr lang="en-US" altLang="en-US" sz="1600" b="1" dirty="0" smtClean="0"/>
                <a:t> WITH PROPRIETARY </a:t>
              </a:r>
              <a:r>
                <a:rPr lang="en-US" altLang="en-US" sz="1600" b="1" dirty="0"/>
                <a:t>SOURCE METADATABASE</a:t>
              </a:r>
              <a:endParaRPr lang="en-US" altLang="en-US" sz="1600" dirty="0"/>
            </a:p>
          </p:txBody>
        </p:sp>
        <p:sp>
          <p:nvSpPr>
            <p:cNvPr id="39953" name="Line 17"/>
            <p:cNvSpPr>
              <a:spLocks noChangeShapeType="1"/>
            </p:cNvSpPr>
            <p:nvPr/>
          </p:nvSpPr>
          <p:spPr bwMode="auto">
            <a:xfrm flipV="1">
              <a:off x="1905000" y="3520888"/>
              <a:ext cx="390395" cy="2642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Line 18"/>
            <p:cNvSpPr>
              <a:spLocks noChangeShapeType="1"/>
            </p:cNvSpPr>
            <p:nvPr/>
          </p:nvSpPr>
          <p:spPr bwMode="auto">
            <a:xfrm flipV="1">
              <a:off x="1600200" y="2895600"/>
              <a:ext cx="304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Text Box 23"/>
            <p:cNvSpPr txBox="1">
              <a:spLocks noChangeArrowheads="1"/>
            </p:cNvSpPr>
            <p:nvPr/>
          </p:nvSpPr>
          <p:spPr bwMode="auto">
            <a:xfrm>
              <a:off x="5181600" y="4038600"/>
              <a:ext cx="236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smtClean="0"/>
                <a:t>PROCESSING TOOLKIT </a:t>
              </a:r>
              <a:r>
                <a:rPr lang="en-US" altLang="en-US" sz="1600" b="1" dirty="0"/>
                <a:t>PLUS </a:t>
              </a:r>
              <a:r>
                <a:rPr lang="en-US" altLang="en-US" sz="1600" b="1" dirty="0" smtClean="0"/>
                <a:t>EXPERT </a:t>
              </a:r>
              <a:r>
                <a:rPr lang="en-US" altLang="en-US" sz="1600" b="1" dirty="0"/>
                <a:t>ANALYSTS</a:t>
              </a:r>
              <a:endParaRPr lang="en-US" altLang="en-US" sz="1600" dirty="0"/>
            </a:p>
          </p:txBody>
        </p:sp>
        <p:sp>
          <p:nvSpPr>
            <p:cNvPr id="39960" name="Line 24"/>
            <p:cNvSpPr>
              <a:spLocks noChangeShapeType="1"/>
            </p:cNvSpPr>
            <p:nvPr/>
          </p:nvSpPr>
          <p:spPr bwMode="auto">
            <a:xfrm flipV="1">
              <a:off x="5486400" y="34290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1" name="Text Box 25"/>
            <p:cNvSpPr txBox="1">
              <a:spLocks noChangeArrowheads="1"/>
            </p:cNvSpPr>
            <p:nvPr/>
          </p:nvSpPr>
          <p:spPr bwMode="auto">
            <a:xfrm>
              <a:off x="6773449" y="3530025"/>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smtClean="0"/>
                <a:t>PRODUCTION TOOLKIT</a:t>
              </a:r>
            </a:p>
            <a:p>
              <a:r>
                <a:rPr lang="en-US" altLang="en-US" sz="1600" b="1" dirty="0" smtClean="0"/>
                <a:t>PLUS  </a:t>
              </a:r>
              <a:r>
                <a:rPr lang="en-US" altLang="en-US" sz="1600" b="1" dirty="0"/>
                <a:t>EXPERT ANALYSTS</a:t>
              </a:r>
              <a:endParaRPr lang="en-US" altLang="en-US" sz="1600" dirty="0"/>
            </a:p>
          </p:txBody>
        </p:sp>
        <p:sp>
          <p:nvSpPr>
            <p:cNvPr id="39962" name="Line 26"/>
            <p:cNvSpPr>
              <a:spLocks noChangeShapeType="1"/>
            </p:cNvSpPr>
            <p:nvPr/>
          </p:nvSpPr>
          <p:spPr bwMode="auto">
            <a:xfrm flipH="1" flipV="1">
              <a:off x="6553200" y="3352800"/>
              <a:ext cx="228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 name="Group 3"/>
            <p:cNvGrpSpPr/>
            <p:nvPr/>
          </p:nvGrpSpPr>
          <p:grpSpPr>
            <a:xfrm>
              <a:off x="3352800" y="990600"/>
              <a:ext cx="1914421" cy="4343400"/>
              <a:chOff x="3048000" y="1066800"/>
              <a:chExt cx="1914421" cy="4343400"/>
            </a:xfrm>
          </p:grpSpPr>
          <p:sp>
            <p:nvSpPr>
              <p:cNvPr id="39945" name="AutoShape 9"/>
              <p:cNvSpPr>
                <a:spLocks noChangeArrowheads="1"/>
              </p:cNvSpPr>
              <p:nvPr/>
            </p:nvSpPr>
            <p:spPr bwMode="auto">
              <a:xfrm>
                <a:off x="3505200" y="10668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6" name="AutoShape 10"/>
              <p:cNvSpPr>
                <a:spLocks noChangeArrowheads="1"/>
              </p:cNvSpPr>
              <p:nvPr/>
            </p:nvSpPr>
            <p:spPr bwMode="auto">
              <a:xfrm>
                <a:off x="3505200" y="1600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8" name="AutoShape 12"/>
              <p:cNvSpPr>
                <a:spLocks noChangeArrowheads="1"/>
              </p:cNvSpPr>
              <p:nvPr/>
            </p:nvSpPr>
            <p:spPr bwMode="auto">
              <a:xfrm>
                <a:off x="3505200" y="38100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55" name="Text Box 19"/>
              <p:cNvSpPr txBox="1">
                <a:spLocks noChangeArrowheads="1"/>
              </p:cNvSpPr>
              <p:nvPr/>
            </p:nvSpPr>
            <p:spPr bwMode="auto">
              <a:xfrm>
                <a:off x="3124200" y="1295400"/>
                <a:ext cx="16113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t>Internet Stream</a:t>
                </a:r>
                <a:endParaRPr lang="en-US" altLang="en-US" sz="1600" dirty="0"/>
              </a:p>
            </p:txBody>
          </p:sp>
          <p:sp>
            <p:nvSpPr>
              <p:cNvPr id="39957" name="Text Box 21"/>
              <p:cNvSpPr txBox="1">
                <a:spLocks noChangeArrowheads="1"/>
              </p:cNvSpPr>
              <p:nvPr/>
            </p:nvSpPr>
            <p:spPr bwMode="auto">
              <a:xfrm>
                <a:off x="3200400" y="3276600"/>
                <a:ext cx="17620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Offline Stream</a:t>
                </a:r>
              </a:p>
              <a:p>
                <a:r>
                  <a:rPr lang="en-US" altLang="en-US" sz="1600" b="1" dirty="0"/>
                  <a:t>(“Gray Literature”)</a:t>
                </a:r>
                <a:endParaRPr lang="en-US" altLang="en-US" sz="1600" dirty="0"/>
              </a:p>
            </p:txBody>
          </p:sp>
          <p:sp>
            <p:nvSpPr>
              <p:cNvPr id="39958" name="Text Box 22"/>
              <p:cNvSpPr txBox="1">
                <a:spLocks noChangeArrowheads="1"/>
              </p:cNvSpPr>
              <p:nvPr/>
            </p:nvSpPr>
            <p:spPr bwMode="auto">
              <a:xfrm>
                <a:off x="3200400" y="4038600"/>
                <a:ext cx="14830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solidFill>
                      <a:srgbClr val="FF0000"/>
                    </a:solidFill>
                  </a:rPr>
                  <a:t>Human Experts</a:t>
                </a:r>
              </a:p>
              <a:p>
                <a:r>
                  <a:rPr lang="en-US" altLang="en-US" sz="1600" b="1" dirty="0"/>
                  <a:t>“On Demand”</a:t>
                </a:r>
                <a:endParaRPr lang="en-US" altLang="en-US" sz="1600" dirty="0"/>
              </a:p>
            </p:txBody>
          </p:sp>
          <p:sp>
            <p:nvSpPr>
              <p:cNvPr id="39965" name="AutoShape 29"/>
              <p:cNvSpPr>
                <a:spLocks noChangeArrowheads="1"/>
              </p:cNvSpPr>
              <p:nvPr/>
            </p:nvSpPr>
            <p:spPr bwMode="auto">
              <a:xfrm>
                <a:off x="3505200" y="2362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66" name="AutoShape 30"/>
              <p:cNvSpPr>
                <a:spLocks noChangeArrowheads="1"/>
              </p:cNvSpPr>
              <p:nvPr/>
            </p:nvSpPr>
            <p:spPr bwMode="auto">
              <a:xfrm>
                <a:off x="3505200" y="3124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68" name="Text Box 32"/>
              <p:cNvSpPr txBox="1">
                <a:spLocks noChangeArrowheads="1"/>
              </p:cNvSpPr>
              <p:nvPr/>
            </p:nvSpPr>
            <p:spPr bwMode="auto">
              <a:xfrm>
                <a:off x="3200400" y="1828800"/>
                <a:ext cx="12829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Commercial</a:t>
                </a:r>
              </a:p>
              <a:p>
                <a:r>
                  <a:rPr lang="en-US" altLang="en-US" sz="1600" b="1" dirty="0"/>
                  <a:t>Online Feeds</a:t>
                </a:r>
                <a:endParaRPr lang="en-US" altLang="en-US" sz="1600" dirty="0"/>
              </a:p>
            </p:txBody>
          </p:sp>
          <p:sp>
            <p:nvSpPr>
              <p:cNvPr id="39969" name="Text Box 33"/>
              <p:cNvSpPr txBox="1">
                <a:spLocks noChangeArrowheads="1"/>
              </p:cNvSpPr>
              <p:nvPr/>
            </p:nvSpPr>
            <p:spPr bwMode="auto">
              <a:xfrm>
                <a:off x="3200400" y="2539425"/>
                <a:ext cx="14959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Commercial</a:t>
                </a:r>
              </a:p>
              <a:p>
                <a:r>
                  <a:rPr lang="en-US" altLang="en-US" sz="1600" b="1" dirty="0"/>
                  <a:t>Maps &amp; Images</a:t>
                </a:r>
                <a:endParaRPr lang="en-US" altLang="en-US" sz="1600" dirty="0"/>
              </a:p>
            </p:txBody>
          </p:sp>
          <p:sp>
            <p:nvSpPr>
              <p:cNvPr id="36" name="AutoShape 12"/>
              <p:cNvSpPr>
                <a:spLocks noChangeArrowheads="1"/>
              </p:cNvSpPr>
              <p:nvPr/>
            </p:nvSpPr>
            <p:spPr bwMode="auto">
              <a:xfrm>
                <a:off x="3505200" y="4648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 name="TextBox 2"/>
              <p:cNvSpPr txBox="1"/>
              <p:nvPr/>
            </p:nvSpPr>
            <p:spPr>
              <a:xfrm>
                <a:off x="3048000" y="4825425"/>
                <a:ext cx="1805687" cy="584775"/>
              </a:xfrm>
              <a:prstGeom prst="rect">
                <a:avLst/>
              </a:prstGeom>
              <a:noFill/>
            </p:spPr>
            <p:txBody>
              <a:bodyPr wrap="none" rtlCol="0">
                <a:spAutoFit/>
              </a:bodyPr>
              <a:lstStyle/>
              <a:p>
                <a:pPr algn="ctr"/>
                <a:r>
                  <a:rPr lang="en-US" sz="1600" b="1" dirty="0" smtClean="0">
                    <a:solidFill>
                      <a:srgbClr val="FF0000"/>
                    </a:solidFill>
                  </a:rPr>
                  <a:t>Circuit Riders</a:t>
                </a:r>
              </a:p>
              <a:p>
                <a:pPr algn="ctr"/>
                <a:r>
                  <a:rPr lang="en-US" sz="1600" b="1" dirty="0" smtClean="0"/>
                  <a:t>“Eyes &amp; Hands On”</a:t>
                </a:r>
                <a:endParaRPr lang="en-US" sz="1600" b="1" dirty="0"/>
              </a:p>
            </p:txBody>
          </p:sp>
        </p:grpSp>
        <p:sp>
          <p:nvSpPr>
            <p:cNvPr id="5" name="TextBox 4"/>
            <p:cNvSpPr txBox="1"/>
            <p:nvPr/>
          </p:nvSpPr>
          <p:spPr>
            <a:xfrm>
              <a:off x="3144165" y="1249740"/>
              <a:ext cx="304800" cy="1569660"/>
            </a:xfrm>
            <a:prstGeom prst="rect">
              <a:avLst/>
            </a:prstGeom>
            <a:noFill/>
          </p:spPr>
          <p:txBody>
            <a:bodyPr wrap="square" rtlCol="0">
              <a:spAutoFit/>
            </a:bodyPr>
            <a:lstStyle/>
            <a:p>
              <a:pPr algn="ctr"/>
              <a:r>
                <a:rPr lang="en-US" sz="1600" dirty="0" smtClean="0"/>
                <a:t>ONLINE</a:t>
              </a:r>
              <a:endParaRPr lang="en-US" sz="1600" dirty="0"/>
            </a:p>
          </p:txBody>
        </p:sp>
        <p:sp>
          <p:nvSpPr>
            <p:cNvPr id="6" name="TextBox 5"/>
            <p:cNvSpPr txBox="1"/>
            <p:nvPr/>
          </p:nvSpPr>
          <p:spPr>
            <a:xfrm>
              <a:off x="3124200" y="3365718"/>
              <a:ext cx="304800" cy="1815882"/>
            </a:xfrm>
            <a:prstGeom prst="rect">
              <a:avLst/>
            </a:prstGeom>
            <a:noFill/>
          </p:spPr>
          <p:txBody>
            <a:bodyPr wrap="square" rtlCol="0">
              <a:spAutoFit/>
            </a:bodyPr>
            <a:lstStyle/>
            <a:p>
              <a:pPr algn="ctr"/>
              <a:r>
                <a:rPr lang="en-US" sz="1600" dirty="0" smtClean="0"/>
                <a:t>OFFLINE</a:t>
              </a:r>
              <a:endParaRPr lang="en-US" sz="1600" dirty="0"/>
            </a:p>
          </p:txBody>
        </p:sp>
        <p:sp>
          <p:nvSpPr>
            <p:cNvPr id="7" name="TextBox 6"/>
            <p:cNvSpPr txBox="1"/>
            <p:nvPr/>
          </p:nvSpPr>
          <p:spPr>
            <a:xfrm>
              <a:off x="203837" y="4766846"/>
              <a:ext cx="2691763" cy="338554"/>
            </a:xfrm>
            <a:prstGeom prst="rect">
              <a:avLst/>
            </a:prstGeom>
            <a:noFill/>
          </p:spPr>
          <p:txBody>
            <a:bodyPr wrap="none" rtlCol="0">
              <a:spAutoFit/>
            </a:bodyPr>
            <a:lstStyle/>
            <a:p>
              <a:r>
                <a:rPr lang="en-US" sz="1600" b="1" dirty="0" smtClean="0">
                  <a:solidFill>
                    <a:srgbClr val="FF0000"/>
                  </a:solidFill>
                </a:rPr>
                <a:t>HUMAN</a:t>
              </a:r>
              <a:r>
                <a:rPr lang="en-US" sz="1600" b="1" dirty="0" smtClean="0"/>
                <a:t> BEINGS IN THE FIELD</a:t>
              </a:r>
              <a:endParaRPr lang="en-US" sz="1600" b="1" dirty="0"/>
            </a:p>
          </p:txBody>
        </p:sp>
        <p:sp>
          <p:nvSpPr>
            <p:cNvPr id="42" name="TextBox 41"/>
            <p:cNvSpPr txBox="1"/>
            <p:nvPr/>
          </p:nvSpPr>
          <p:spPr>
            <a:xfrm>
              <a:off x="5687826" y="4766846"/>
              <a:ext cx="2770374" cy="338554"/>
            </a:xfrm>
            <a:prstGeom prst="rect">
              <a:avLst/>
            </a:prstGeom>
            <a:noFill/>
          </p:spPr>
          <p:txBody>
            <a:bodyPr wrap="none" rtlCol="0">
              <a:spAutoFit/>
            </a:bodyPr>
            <a:lstStyle/>
            <a:p>
              <a:r>
                <a:rPr lang="en-US" sz="1600" b="1" dirty="0" smtClean="0"/>
                <a:t>HUMAN BEINGS FACE TO FACE</a:t>
              </a:r>
              <a:endParaRPr lang="en-US" sz="1600" b="1" dirty="0"/>
            </a:p>
          </p:txBody>
        </p:sp>
      </p:grpSp>
      <p:grpSp>
        <p:nvGrpSpPr>
          <p:cNvPr id="14" name="Group 13"/>
          <p:cNvGrpSpPr/>
          <p:nvPr/>
        </p:nvGrpSpPr>
        <p:grpSpPr>
          <a:xfrm>
            <a:off x="8001000" y="2158425"/>
            <a:ext cx="990600" cy="432375"/>
            <a:chOff x="8001000" y="2158425"/>
            <a:chExt cx="990600" cy="432375"/>
          </a:xfrm>
        </p:grpSpPr>
        <p:sp>
          <p:nvSpPr>
            <p:cNvPr id="11" name="Rectangle 10"/>
            <p:cNvSpPr/>
            <p:nvPr/>
          </p:nvSpPr>
          <p:spPr>
            <a:xfrm>
              <a:off x="8001000" y="2158425"/>
              <a:ext cx="990600" cy="43237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85386" y="2177534"/>
              <a:ext cx="821828" cy="369332"/>
            </a:xfrm>
            <a:prstGeom prst="rect">
              <a:avLst/>
            </a:prstGeom>
            <a:noFill/>
          </p:spPr>
          <p:txBody>
            <a:bodyPr wrap="none" rtlCol="0">
              <a:spAutoFit/>
            </a:bodyPr>
            <a:lstStyle/>
            <a:p>
              <a:r>
                <a:rPr lang="en-US" dirty="0" smtClean="0"/>
                <a:t>Report</a:t>
              </a:r>
              <a:endParaRPr lang="en-US" dirty="0"/>
            </a:p>
          </p:txBody>
        </p:sp>
      </p:grpSp>
      <p:sp>
        <p:nvSpPr>
          <p:cNvPr id="10" name="Oval 9"/>
          <p:cNvSpPr/>
          <p:nvPr/>
        </p:nvSpPr>
        <p:spPr>
          <a:xfrm>
            <a:off x="6618696" y="838200"/>
            <a:ext cx="2405053" cy="685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77000" y="990600"/>
            <a:ext cx="2667000" cy="369332"/>
          </a:xfrm>
          <a:prstGeom prst="rect">
            <a:avLst/>
          </a:prstGeom>
          <a:noFill/>
        </p:spPr>
        <p:txBody>
          <a:bodyPr wrap="square" rtlCol="0">
            <a:spAutoFit/>
          </a:bodyPr>
          <a:lstStyle/>
          <a:p>
            <a:pPr algn="ctr"/>
            <a:r>
              <a:rPr lang="en-US" b="1" dirty="0" smtClean="0">
                <a:solidFill>
                  <a:srgbClr val="FF0000"/>
                </a:solidFill>
              </a:rPr>
              <a:t>Face to Face Top Expert</a:t>
            </a:r>
            <a:endParaRPr lang="en-US" b="1" dirty="0">
              <a:solidFill>
                <a:srgbClr val="FF0000"/>
              </a:solidFill>
            </a:endParaRPr>
          </a:p>
        </p:txBody>
      </p:sp>
      <p:grpSp>
        <p:nvGrpSpPr>
          <p:cNvPr id="50" name="Group 49"/>
          <p:cNvGrpSpPr/>
          <p:nvPr/>
        </p:nvGrpSpPr>
        <p:grpSpPr>
          <a:xfrm>
            <a:off x="7991257" y="2667000"/>
            <a:ext cx="990600" cy="432375"/>
            <a:chOff x="8001000" y="2158425"/>
            <a:chExt cx="990600" cy="432375"/>
          </a:xfrm>
        </p:grpSpPr>
        <p:sp>
          <p:nvSpPr>
            <p:cNvPr id="51" name="Rectangle 50"/>
            <p:cNvSpPr/>
            <p:nvPr/>
          </p:nvSpPr>
          <p:spPr>
            <a:xfrm>
              <a:off x="8001000" y="2158425"/>
              <a:ext cx="990600" cy="43237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163143" y="2177534"/>
              <a:ext cx="649024" cy="369332"/>
            </a:xfrm>
            <a:prstGeom prst="rect">
              <a:avLst/>
            </a:prstGeom>
            <a:noFill/>
          </p:spPr>
          <p:txBody>
            <a:bodyPr wrap="none" rtlCol="0">
              <a:spAutoFit/>
            </a:bodyPr>
            <a:lstStyle/>
            <a:p>
              <a:pPr algn="ctr"/>
              <a:r>
                <a:rPr lang="en-US" dirty="0" smtClean="0"/>
                <a:t>Links</a:t>
              </a:r>
              <a:endParaRPr lang="en-US" dirty="0"/>
            </a:p>
          </p:txBody>
        </p:sp>
      </p:grpSp>
      <p:sp>
        <p:nvSpPr>
          <p:cNvPr id="17" name="Oval 16"/>
          <p:cNvSpPr/>
          <p:nvPr/>
        </p:nvSpPr>
        <p:spPr>
          <a:xfrm>
            <a:off x="6618696" y="1617076"/>
            <a:ext cx="2449104" cy="44032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127710" y="1637019"/>
            <a:ext cx="1475469" cy="369332"/>
          </a:xfrm>
          <a:prstGeom prst="rect">
            <a:avLst/>
          </a:prstGeom>
          <a:noFill/>
        </p:spPr>
        <p:txBody>
          <a:bodyPr wrap="none" rtlCol="0">
            <a:spAutoFit/>
          </a:bodyPr>
          <a:lstStyle/>
          <a:p>
            <a:r>
              <a:rPr lang="en-US" b="1" dirty="0" smtClean="0">
                <a:solidFill>
                  <a:srgbClr val="FF0000"/>
                </a:solidFill>
              </a:rPr>
              <a:t>Expert Forum</a:t>
            </a:r>
            <a:endParaRPr lang="en-US" b="1" dirty="0">
              <a:solidFill>
                <a:srgbClr val="FF0000"/>
              </a:solidFill>
            </a:endParaRPr>
          </a:p>
        </p:txBody>
      </p:sp>
      <p:sp>
        <p:nvSpPr>
          <p:cNvPr id="19" name="TextBox 18"/>
          <p:cNvSpPr txBox="1"/>
          <p:nvPr/>
        </p:nvSpPr>
        <p:spPr>
          <a:xfrm>
            <a:off x="6972300" y="3212068"/>
            <a:ext cx="2019300" cy="369332"/>
          </a:xfrm>
          <a:prstGeom prst="rect">
            <a:avLst/>
          </a:prstGeom>
          <a:noFill/>
          <a:ln w="28575">
            <a:solidFill>
              <a:srgbClr val="7030A0"/>
            </a:solidFill>
          </a:ln>
        </p:spPr>
        <p:txBody>
          <a:bodyPr wrap="square" rtlCol="0">
            <a:spAutoFit/>
          </a:bodyPr>
          <a:lstStyle/>
          <a:p>
            <a:pPr algn="ctr"/>
            <a:r>
              <a:rPr lang="en-US" dirty="0" smtClean="0"/>
              <a:t>Questions for Spies</a:t>
            </a:r>
            <a:endParaRPr lang="en-US" dirty="0"/>
          </a:p>
        </p:txBody>
      </p:sp>
    </p:spTree>
    <p:extLst>
      <p:ext uri="{BB962C8B-B14F-4D97-AF65-F5344CB8AC3E}">
        <p14:creationId xmlns:p14="http://schemas.microsoft.com/office/powerpoint/2010/main" val="246982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998" y="381000"/>
            <a:ext cx="8359333" cy="1138773"/>
          </a:xfrm>
          <a:prstGeom prst="rect">
            <a:avLst/>
          </a:prstGeom>
          <a:noFill/>
        </p:spPr>
        <p:txBody>
          <a:bodyPr wrap="square" rtlCol="0">
            <a:spAutoFit/>
          </a:bodyPr>
          <a:lstStyle/>
          <a:p>
            <a:pPr algn="ctr"/>
            <a:r>
              <a:rPr lang="en-US" sz="4000" b="1" dirty="0" smtClean="0">
                <a:solidFill>
                  <a:schemeClr val="bg1"/>
                </a:solidFill>
              </a:rPr>
              <a:t>POLICY INTELLIGENCE</a:t>
            </a:r>
          </a:p>
          <a:p>
            <a:pPr algn="ctr"/>
            <a:r>
              <a:rPr lang="en-US" sz="2800" b="1" i="1" dirty="0" smtClean="0">
                <a:solidFill>
                  <a:schemeClr val="bg1"/>
                </a:solidFill>
              </a:rPr>
              <a:t>Includes Financial, Religious, Ideological Treason</a:t>
            </a:r>
            <a:endParaRPr lang="en-US" sz="2800" b="1" i="1" dirty="0">
              <a:solidFill>
                <a:schemeClr val="bg1"/>
              </a:solidFill>
            </a:endParaRPr>
          </a:p>
        </p:txBody>
      </p:sp>
      <p:sp>
        <p:nvSpPr>
          <p:cNvPr id="6" name="Rectangle 5"/>
          <p:cNvSpPr/>
          <p:nvPr/>
        </p:nvSpPr>
        <p:spPr>
          <a:xfrm>
            <a:off x="380999" y="5638800"/>
            <a:ext cx="8359333" cy="8382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87524" y="5796290"/>
            <a:ext cx="6645152" cy="523220"/>
          </a:xfrm>
          <a:prstGeom prst="rect">
            <a:avLst/>
          </a:prstGeom>
          <a:noFill/>
        </p:spPr>
        <p:txBody>
          <a:bodyPr wrap="none" rtlCol="0">
            <a:spAutoFit/>
          </a:bodyPr>
          <a:lstStyle/>
          <a:p>
            <a:r>
              <a:rPr lang="en-US" sz="2800" b="1" dirty="0" smtClean="0"/>
              <a:t>Education – Citizen Intelligence Minutemen</a:t>
            </a:r>
            <a:endParaRPr lang="en-US" sz="2800" b="1" dirty="0"/>
          </a:p>
        </p:txBody>
      </p:sp>
      <p:sp>
        <p:nvSpPr>
          <p:cNvPr id="9" name="Rectangle 8"/>
          <p:cNvSpPr/>
          <p:nvPr/>
        </p:nvSpPr>
        <p:spPr>
          <a:xfrm>
            <a:off x="380999" y="3810000"/>
            <a:ext cx="8359333" cy="838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999" y="2895600"/>
            <a:ext cx="8359333" cy="838200"/>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0999" y="4724400"/>
            <a:ext cx="8359334" cy="838200"/>
          </a:xfrm>
          <a:prstGeom prst="rect">
            <a:avLst/>
          </a:prstGeom>
          <a:solidFill>
            <a:srgbClr val="CC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9867" y="4881890"/>
            <a:ext cx="8260466" cy="523220"/>
          </a:xfrm>
          <a:prstGeom prst="rect">
            <a:avLst/>
          </a:prstGeom>
          <a:noFill/>
        </p:spPr>
        <p:txBody>
          <a:bodyPr wrap="none" rtlCol="0">
            <a:spAutoFit/>
          </a:bodyPr>
          <a:lstStyle/>
          <a:p>
            <a:r>
              <a:rPr lang="en-US" sz="2800" b="1" dirty="0" smtClean="0">
                <a:solidFill>
                  <a:schemeClr val="bg1"/>
                </a:solidFill>
              </a:rPr>
              <a:t>Civil Society – Clubs, Labor, Non-Government, Religion</a:t>
            </a:r>
            <a:endParaRPr lang="en-US" sz="2800" b="1" dirty="0">
              <a:solidFill>
                <a:schemeClr val="bg1"/>
              </a:solidFill>
            </a:endParaRPr>
          </a:p>
        </p:txBody>
      </p:sp>
      <p:sp>
        <p:nvSpPr>
          <p:cNvPr id="13" name="TextBox 12"/>
          <p:cNvSpPr txBox="1"/>
          <p:nvPr/>
        </p:nvSpPr>
        <p:spPr>
          <a:xfrm>
            <a:off x="659533" y="3967490"/>
            <a:ext cx="7802264" cy="523220"/>
          </a:xfrm>
          <a:prstGeom prst="rect">
            <a:avLst/>
          </a:prstGeom>
          <a:noFill/>
        </p:spPr>
        <p:txBody>
          <a:bodyPr wrap="none" rtlCol="0">
            <a:spAutoFit/>
          </a:bodyPr>
          <a:lstStyle/>
          <a:p>
            <a:r>
              <a:rPr lang="en-US" sz="2800" b="1" dirty="0" smtClean="0"/>
              <a:t>Mass Media (Corporate), Political Media, Bloggers</a:t>
            </a:r>
            <a:endParaRPr lang="en-US" sz="2800" b="1" dirty="0"/>
          </a:p>
        </p:txBody>
      </p:sp>
      <p:sp>
        <p:nvSpPr>
          <p:cNvPr id="14" name="TextBox 13"/>
          <p:cNvSpPr txBox="1"/>
          <p:nvPr/>
        </p:nvSpPr>
        <p:spPr>
          <a:xfrm>
            <a:off x="738496" y="3053090"/>
            <a:ext cx="7644337" cy="523220"/>
          </a:xfrm>
          <a:prstGeom prst="rect">
            <a:avLst/>
          </a:prstGeom>
          <a:noFill/>
        </p:spPr>
        <p:txBody>
          <a:bodyPr wrap="none" rtlCol="0">
            <a:spAutoFit/>
          </a:bodyPr>
          <a:lstStyle/>
          <a:p>
            <a:r>
              <a:rPr lang="en-US" sz="2800" b="1" dirty="0" smtClean="0">
                <a:solidFill>
                  <a:schemeClr val="bg1"/>
                </a:solidFill>
              </a:rPr>
              <a:t>Commercial Information &amp; Intelligence,</a:t>
            </a:r>
            <a:r>
              <a:rPr lang="en-US" sz="2800" b="1" dirty="0" smtClean="0">
                <a:solidFill>
                  <a:srgbClr val="FF0000"/>
                </a:solidFill>
              </a:rPr>
              <a:t> Espionage</a:t>
            </a:r>
            <a:endParaRPr lang="en-US" sz="2800" b="1" dirty="0">
              <a:solidFill>
                <a:srgbClr val="FF0000"/>
              </a:solidFill>
            </a:endParaRPr>
          </a:p>
        </p:txBody>
      </p:sp>
      <p:sp>
        <p:nvSpPr>
          <p:cNvPr id="15" name="Rectangle 14"/>
          <p:cNvSpPr/>
          <p:nvPr/>
        </p:nvSpPr>
        <p:spPr>
          <a:xfrm>
            <a:off x="380997" y="1600200"/>
            <a:ext cx="8359333" cy="1219200"/>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086" y="1676400"/>
            <a:ext cx="2644333" cy="1066800"/>
          </a:xfrm>
          <a:prstGeom prst="rect">
            <a:avLst/>
          </a:prstGeom>
          <a:solidFill>
            <a:schemeClr val="tx2"/>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38496" y="1701452"/>
            <a:ext cx="2644333" cy="1066800"/>
          </a:xfrm>
          <a:prstGeom prst="rect">
            <a:avLst/>
          </a:prstGeom>
          <a:solidFill>
            <a:srgbClr val="808000"/>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9800" y="1701452"/>
            <a:ext cx="2644333" cy="1066800"/>
          </a:xfrm>
          <a:prstGeom prst="rect">
            <a:avLst/>
          </a:prstGeom>
          <a:solidFill>
            <a:srgbClr val="FF0000"/>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4313" y="1774448"/>
            <a:ext cx="2590796" cy="892552"/>
          </a:xfrm>
          <a:prstGeom prst="rect">
            <a:avLst/>
          </a:prstGeom>
          <a:noFill/>
        </p:spPr>
        <p:txBody>
          <a:bodyPr wrap="square" rtlCol="0">
            <a:spAutoFit/>
          </a:bodyPr>
          <a:lstStyle/>
          <a:p>
            <a:pPr algn="ctr"/>
            <a:r>
              <a:rPr lang="en-US" sz="2600" b="1" dirty="0" smtClean="0">
                <a:solidFill>
                  <a:schemeClr val="bg1"/>
                </a:solidFill>
              </a:rPr>
              <a:t>Law Enforcement Intelligence</a:t>
            </a:r>
            <a:endParaRPr lang="en-US" sz="2600" b="1" dirty="0">
              <a:solidFill>
                <a:schemeClr val="bg1"/>
              </a:solidFill>
            </a:endParaRPr>
          </a:p>
        </p:txBody>
      </p:sp>
      <p:sp>
        <p:nvSpPr>
          <p:cNvPr id="25" name="TextBox 24"/>
          <p:cNvSpPr txBox="1"/>
          <p:nvPr/>
        </p:nvSpPr>
        <p:spPr>
          <a:xfrm>
            <a:off x="3314702" y="1774448"/>
            <a:ext cx="2590796" cy="892552"/>
          </a:xfrm>
          <a:prstGeom prst="rect">
            <a:avLst/>
          </a:prstGeom>
          <a:solidFill>
            <a:srgbClr val="808000"/>
          </a:solidFill>
        </p:spPr>
        <p:txBody>
          <a:bodyPr wrap="square" rtlCol="0">
            <a:spAutoFit/>
          </a:bodyPr>
          <a:lstStyle/>
          <a:p>
            <a:pPr algn="ctr"/>
            <a:r>
              <a:rPr lang="en-US" sz="2600" b="1" dirty="0" smtClean="0">
                <a:solidFill>
                  <a:schemeClr val="bg1"/>
                </a:solidFill>
              </a:rPr>
              <a:t>Military Intelligence</a:t>
            </a:r>
            <a:endParaRPr lang="en-US" sz="2600" b="1" dirty="0">
              <a:solidFill>
                <a:schemeClr val="bg1"/>
              </a:solidFill>
            </a:endParaRPr>
          </a:p>
        </p:txBody>
      </p:sp>
      <p:sp>
        <p:nvSpPr>
          <p:cNvPr id="26" name="TextBox 25"/>
          <p:cNvSpPr txBox="1"/>
          <p:nvPr/>
        </p:nvSpPr>
        <p:spPr>
          <a:xfrm>
            <a:off x="6371988" y="1948190"/>
            <a:ext cx="1939955" cy="523220"/>
          </a:xfrm>
          <a:prstGeom prst="rect">
            <a:avLst/>
          </a:prstGeom>
          <a:noFill/>
        </p:spPr>
        <p:txBody>
          <a:bodyPr wrap="none" rtlCol="0">
            <a:spAutoFit/>
          </a:bodyPr>
          <a:lstStyle/>
          <a:p>
            <a:r>
              <a:rPr lang="en-US" sz="2800" b="1" dirty="0" smtClean="0">
                <a:solidFill>
                  <a:srgbClr val="FFFF00"/>
                </a:solidFill>
              </a:rPr>
              <a:t>Spies &amp; Lies</a:t>
            </a:r>
            <a:endParaRPr lang="en-US" sz="2800" b="1" dirty="0">
              <a:solidFill>
                <a:srgbClr val="FFFF00"/>
              </a:solidFill>
            </a:endParaRPr>
          </a:p>
        </p:txBody>
      </p:sp>
    </p:spTree>
    <p:extLst>
      <p:ext uri="{BB962C8B-B14F-4D97-AF65-F5344CB8AC3E}">
        <p14:creationId xmlns:p14="http://schemas.microsoft.com/office/powerpoint/2010/main" val="3669378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563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861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Generic OSINT Budget</a:t>
            </a:r>
            <a:endParaRPr lang="en-US" b="1" dirty="0"/>
          </a:p>
        </p:txBody>
      </p:sp>
      <p:sp>
        <p:nvSpPr>
          <p:cNvPr id="3" name="Content Placeholder 2"/>
          <p:cNvSpPr>
            <a:spLocks noGrp="1"/>
          </p:cNvSpPr>
          <p:nvPr>
            <p:ph idx="1"/>
          </p:nvPr>
        </p:nvSpPr>
        <p:spPr>
          <a:xfrm>
            <a:off x="914400" y="1646237"/>
            <a:ext cx="7772400" cy="4906963"/>
          </a:xfrm>
        </p:spPr>
        <p:txBody>
          <a:bodyPr>
            <a:normAutofit fontScale="92500"/>
          </a:bodyPr>
          <a:lstStyle/>
          <a:p>
            <a:r>
              <a:rPr lang="en-US" b="1" dirty="0" smtClean="0">
                <a:solidFill>
                  <a:srgbClr val="FF0000"/>
                </a:solidFill>
              </a:rPr>
              <a:t>HUMAN</a:t>
            </a:r>
            <a:r>
              <a:rPr lang="en-US" dirty="0" smtClean="0"/>
              <a:t> Training &amp; conferences everywhere</a:t>
            </a:r>
          </a:p>
          <a:p>
            <a:r>
              <a:rPr lang="en-US" b="1" dirty="0" smtClean="0">
                <a:solidFill>
                  <a:srgbClr val="FF0000"/>
                </a:solidFill>
              </a:rPr>
              <a:t>HUMAN</a:t>
            </a:r>
            <a:r>
              <a:rPr lang="en-US" dirty="0" smtClean="0"/>
              <a:t> Internet monitoring services</a:t>
            </a:r>
          </a:p>
          <a:p>
            <a:r>
              <a:rPr lang="en-US" b="1" dirty="0" smtClean="0">
                <a:solidFill>
                  <a:srgbClr val="FF0000"/>
                </a:solidFill>
              </a:rPr>
              <a:t>HUMAN</a:t>
            </a:r>
            <a:r>
              <a:rPr lang="en-US" dirty="0" smtClean="0"/>
              <a:t> Information broker services</a:t>
            </a:r>
          </a:p>
          <a:p>
            <a:r>
              <a:rPr lang="en-US" b="1" dirty="0" smtClean="0">
                <a:solidFill>
                  <a:srgbClr val="FF0000"/>
                </a:solidFill>
              </a:rPr>
              <a:t>HUMAN</a:t>
            </a:r>
            <a:r>
              <a:rPr lang="en-US" dirty="0" smtClean="0"/>
              <a:t> Private investigative services</a:t>
            </a:r>
          </a:p>
          <a:p>
            <a:r>
              <a:rPr lang="en-US" b="1" dirty="0" smtClean="0">
                <a:solidFill>
                  <a:srgbClr val="FF0000"/>
                </a:solidFill>
              </a:rPr>
              <a:t>HUMAN</a:t>
            </a:r>
            <a:r>
              <a:rPr lang="en-US" dirty="0" smtClean="0"/>
              <a:t> Academic research services</a:t>
            </a:r>
          </a:p>
          <a:p>
            <a:r>
              <a:rPr lang="en-US" b="1" dirty="0" smtClean="0">
                <a:solidFill>
                  <a:srgbClr val="FF0000"/>
                </a:solidFill>
              </a:rPr>
              <a:t>HUMAN</a:t>
            </a:r>
            <a:r>
              <a:rPr lang="en-US" dirty="0" smtClean="0"/>
              <a:t> Commercial imagery procurement</a:t>
            </a:r>
          </a:p>
          <a:p>
            <a:r>
              <a:rPr lang="en-US" b="1" dirty="0" smtClean="0">
                <a:solidFill>
                  <a:srgbClr val="FF0000"/>
                </a:solidFill>
              </a:rPr>
              <a:t>HUMAN</a:t>
            </a:r>
            <a:r>
              <a:rPr lang="en-US" dirty="0" smtClean="0"/>
              <a:t> Russian &amp; other tactical military map procurement (both digital and hard copy)</a:t>
            </a:r>
          </a:p>
          <a:p>
            <a:r>
              <a:rPr lang="en-US" b="1" dirty="0" smtClean="0">
                <a:solidFill>
                  <a:srgbClr val="FF0000"/>
                </a:solidFill>
              </a:rPr>
              <a:t>HUMAN</a:t>
            </a:r>
            <a:r>
              <a:rPr lang="en-US" dirty="0" smtClean="0"/>
              <a:t> Circuit Rider fund (travel &amp; expenses)</a:t>
            </a:r>
            <a:endParaRPr lang="en-US" dirty="0"/>
          </a:p>
        </p:txBody>
      </p:sp>
      <p:sp>
        <p:nvSpPr>
          <p:cNvPr id="4" name="TextBox 3"/>
          <p:cNvSpPr txBox="1"/>
          <p:nvPr/>
        </p:nvSpPr>
        <p:spPr>
          <a:xfrm>
            <a:off x="35544" y="863025"/>
            <a:ext cx="9108456" cy="584775"/>
          </a:xfrm>
          <a:prstGeom prst="rect">
            <a:avLst/>
          </a:prstGeom>
          <a:noFill/>
        </p:spPr>
        <p:txBody>
          <a:bodyPr wrap="none" rtlCol="0">
            <a:spAutoFit/>
          </a:bodyPr>
          <a:lstStyle/>
          <a:p>
            <a:r>
              <a:rPr lang="en-US" sz="3200" i="1" dirty="0" smtClean="0"/>
              <a:t>My Personal View: 5% of the Total Intelligence Budget</a:t>
            </a:r>
            <a:endParaRPr lang="en-US" sz="3200" i="1" dirty="0"/>
          </a:p>
        </p:txBody>
      </p:sp>
    </p:spTree>
    <p:extLst>
      <p:ext uri="{BB962C8B-B14F-4D97-AF65-F5344CB8AC3E}">
        <p14:creationId xmlns:p14="http://schemas.microsoft.com/office/powerpoint/2010/main" val="382165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900" b="1" dirty="0" smtClean="0"/>
              <a:t>Case Study: The Burundi Exercise</a:t>
            </a:r>
            <a:r>
              <a:rPr lang="en-US" b="1" dirty="0" smtClean="0"/>
              <a:t/>
            </a:r>
            <a:br>
              <a:rPr lang="en-US" b="1" dirty="0" smtClean="0"/>
            </a:br>
            <a:r>
              <a:rPr lang="en-US" sz="3100" b="1" i="1" dirty="0" smtClean="0"/>
              <a:t>1 Man 6 Calls Beat Entire US Intelligence Community</a:t>
            </a:r>
            <a:endParaRPr lang="en-US" sz="3100" b="1" i="1" dirty="0"/>
          </a:p>
        </p:txBody>
      </p:sp>
      <p:sp>
        <p:nvSpPr>
          <p:cNvPr id="3" name="Content Placeholder 2"/>
          <p:cNvSpPr>
            <a:spLocks noGrp="1"/>
          </p:cNvSpPr>
          <p:nvPr>
            <p:ph idx="1"/>
          </p:nvPr>
        </p:nvSpPr>
        <p:spPr>
          <a:xfrm>
            <a:off x="762000" y="1600200"/>
            <a:ext cx="7924800" cy="3962400"/>
          </a:xfrm>
        </p:spPr>
        <p:txBody>
          <a:bodyPr>
            <a:normAutofit/>
          </a:bodyPr>
          <a:lstStyle/>
          <a:p>
            <a:r>
              <a:rPr lang="en-US" dirty="0" smtClean="0"/>
              <a:t>Top Ten Academics (ISI)</a:t>
            </a:r>
          </a:p>
          <a:p>
            <a:r>
              <a:rPr lang="en-US" dirty="0" smtClean="0"/>
              <a:t>Top Ten Journalists (</a:t>
            </a:r>
            <a:r>
              <a:rPr lang="en-US" dirty="0" err="1" smtClean="0"/>
              <a:t>Lexix-Nexis</a:t>
            </a:r>
            <a:r>
              <a:rPr lang="en-US" dirty="0" smtClean="0"/>
              <a:t>)</a:t>
            </a:r>
          </a:p>
          <a:p>
            <a:r>
              <a:rPr lang="en-US" dirty="0" smtClean="0"/>
              <a:t>Tribal Orders of Battle (Jane’s)</a:t>
            </a:r>
          </a:p>
          <a:p>
            <a:r>
              <a:rPr lang="en-US" dirty="0" smtClean="0"/>
              <a:t>Pol-Mil Overviews (Oxford </a:t>
            </a:r>
            <a:r>
              <a:rPr lang="en-US" dirty="0" err="1" smtClean="0"/>
              <a:t>Analytica</a:t>
            </a:r>
            <a:r>
              <a:rPr lang="en-US" dirty="0" smtClean="0"/>
              <a:t>)</a:t>
            </a:r>
          </a:p>
          <a:p>
            <a:r>
              <a:rPr lang="en-US" dirty="0" smtClean="0"/>
              <a:t>Soviet 1:50,000 Combat Charts (</a:t>
            </a:r>
            <a:r>
              <a:rPr lang="en-US" dirty="0" err="1" smtClean="0"/>
              <a:t>Eastview</a:t>
            </a:r>
            <a:r>
              <a:rPr lang="en-US" dirty="0" smtClean="0"/>
              <a:t>)</a:t>
            </a:r>
          </a:p>
          <a:p>
            <a:r>
              <a:rPr lang="en-US" dirty="0" smtClean="0"/>
              <a:t>100% Commercial Imagery (SPOT)</a:t>
            </a:r>
            <a:endParaRPr lang="en-US" dirty="0"/>
          </a:p>
        </p:txBody>
      </p:sp>
      <p:sp>
        <p:nvSpPr>
          <p:cNvPr id="4" name="TextBox 3"/>
          <p:cNvSpPr txBox="1"/>
          <p:nvPr/>
        </p:nvSpPr>
        <p:spPr>
          <a:xfrm>
            <a:off x="609600" y="5486400"/>
            <a:ext cx="7848600" cy="954107"/>
          </a:xfrm>
          <a:prstGeom prst="rect">
            <a:avLst/>
          </a:prstGeom>
          <a:noFill/>
        </p:spPr>
        <p:txBody>
          <a:bodyPr wrap="square" rtlCol="0">
            <a:spAutoFit/>
          </a:bodyPr>
          <a:lstStyle/>
          <a:p>
            <a:pPr algn="ctr"/>
            <a:r>
              <a:rPr lang="en-US" sz="3600" b="1" i="1" dirty="0" smtClean="0"/>
              <a:t>Knowing who knows is the acme of skill </a:t>
            </a:r>
          </a:p>
          <a:p>
            <a:pPr algn="ctr"/>
            <a:r>
              <a:rPr lang="en-US" sz="2000" b="1" dirty="0" smtClean="0"/>
              <a:t>Stefan </a:t>
            </a:r>
            <a:r>
              <a:rPr lang="en-US" sz="2000" b="1" dirty="0" err="1" smtClean="0"/>
              <a:t>Dedijer</a:t>
            </a:r>
            <a:r>
              <a:rPr lang="en-US" sz="2000" b="1" dirty="0" smtClean="0"/>
              <a:t>, Croatia-Sweden, 1992</a:t>
            </a:r>
            <a:endParaRPr lang="en-US" sz="2000" b="1" dirty="0"/>
          </a:p>
        </p:txBody>
      </p:sp>
    </p:spTree>
    <p:extLst>
      <p:ext uri="{BB962C8B-B14F-4D97-AF65-F5344CB8AC3E}">
        <p14:creationId xmlns:p14="http://schemas.microsoft.com/office/powerpoint/2010/main" val="2470976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Case Studies: Maps</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967" y="1238337"/>
            <a:ext cx="3871847" cy="5162463"/>
          </a:xfrm>
          <a:prstGeom prst="rect">
            <a:avLst/>
          </a:prstGeom>
        </p:spPr>
      </p:pic>
      <p:sp>
        <p:nvSpPr>
          <p:cNvPr id="7" name="TextBox 6"/>
          <p:cNvSpPr txBox="1"/>
          <p:nvPr/>
        </p:nvSpPr>
        <p:spPr>
          <a:xfrm>
            <a:off x="2849880" y="1600200"/>
            <a:ext cx="256032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Burundi Emergency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Denied Area Border Crossing</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Congo for United Nations new maps $3M</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Somalia combining Russia 1:100K &amp; Google Earth</a:t>
            </a:r>
            <a:endParaRPr lang="en-US" sz="2400" dirty="0"/>
          </a:p>
        </p:txBody>
      </p:sp>
      <p:pic>
        <p:nvPicPr>
          <p:cNvPr id="5" name="Picture 3" descr="C:\My Documents\HTML Stash\Map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269748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4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Case Studies: Other</a:t>
            </a:r>
            <a:endParaRPr lang="en-US" b="1" dirty="0"/>
          </a:p>
        </p:txBody>
      </p:sp>
      <p:sp>
        <p:nvSpPr>
          <p:cNvPr id="3" name="Content Placeholder 2"/>
          <p:cNvSpPr>
            <a:spLocks noGrp="1"/>
          </p:cNvSpPr>
          <p:nvPr>
            <p:ph idx="1"/>
          </p:nvPr>
        </p:nvSpPr>
        <p:spPr>
          <a:xfrm>
            <a:off x="152400" y="1143000"/>
            <a:ext cx="8763000" cy="4953000"/>
          </a:xfrm>
        </p:spPr>
        <p:txBody>
          <a:bodyPr>
            <a:noAutofit/>
          </a:bodyPr>
          <a:lstStyle/>
          <a:p>
            <a:r>
              <a:rPr lang="en-US" sz="2800" b="1" dirty="0" smtClean="0"/>
              <a:t>Citation Analytics </a:t>
            </a:r>
            <a:r>
              <a:rPr lang="en-US" sz="2800" dirty="0" smtClean="0"/>
              <a:t>– </a:t>
            </a:r>
            <a:r>
              <a:rPr lang="en-US" sz="2400" dirty="0" smtClean="0"/>
              <a:t>top experts on anything (published, names in news, then unpublished field experts &amp; rising students identified by published experts)</a:t>
            </a:r>
          </a:p>
          <a:p>
            <a:r>
              <a:rPr lang="en-US" sz="2800" b="1" dirty="0"/>
              <a:t>Islamic finance </a:t>
            </a:r>
            <a:r>
              <a:rPr lang="en-US" sz="2800" dirty="0"/>
              <a:t>– </a:t>
            </a:r>
            <a:r>
              <a:rPr lang="en-US" sz="2400" dirty="0"/>
              <a:t>20 families from Indonesia to India to Arabia, evaluated for donations to Bin Laden and others – mix of online, social engineering, and local tax and other records</a:t>
            </a:r>
          </a:p>
          <a:p>
            <a:r>
              <a:rPr lang="en-US" sz="2800" b="1" dirty="0" smtClean="0"/>
              <a:t>True Cost of Goods – </a:t>
            </a:r>
            <a:r>
              <a:rPr lang="en-US" sz="2400" dirty="0" smtClean="0"/>
              <a:t>virtual water, fuel, toxins, child labor, regulatory violations and tax avoidance</a:t>
            </a:r>
          </a:p>
          <a:p>
            <a:r>
              <a:rPr lang="en-US" sz="2800" b="1" dirty="0" smtClean="0"/>
              <a:t>Web sites </a:t>
            </a:r>
            <a:r>
              <a:rPr lang="en-US" sz="2800" dirty="0" smtClean="0"/>
              <a:t>– </a:t>
            </a:r>
            <a:r>
              <a:rPr lang="en-US" sz="2400" dirty="0" smtClean="0"/>
              <a:t>396 terrorist, insurgent, &amp; opposition websites in 29 languages – done in 60 days using European students</a:t>
            </a:r>
          </a:p>
          <a:p>
            <a:r>
              <a:rPr lang="en-US" sz="2800" b="1" dirty="0" smtClean="0"/>
              <a:t>UK Convictions </a:t>
            </a:r>
            <a:r>
              <a:rPr lang="en-US" sz="2800" dirty="0" smtClean="0"/>
              <a:t>– </a:t>
            </a:r>
            <a:r>
              <a:rPr lang="en-US" sz="2400" dirty="0" smtClean="0"/>
              <a:t>global discovery of land, buildings, yachts, other assets – local real estate and tax records examined manually</a:t>
            </a:r>
            <a:endParaRPr lang="en-US" sz="2400" dirty="0"/>
          </a:p>
        </p:txBody>
      </p:sp>
    </p:spTree>
    <p:extLst>
      <p:ext uri="{BB962C8B-B14F-4D97-AF65-F5344CB8AC3E}">
        <p14:creationId xmlns:p14="http://schemas.microsoft.com/office/powerpoint/2010/main" val="3899999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7219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447800"/>
            <a:ext cx="3429000" cy="4754563"/>
          </a:xfrm>
        </p:spPr>
        <p:txBody>
          <a:bodyPr>
            <a:normAutofit fontScale="85000" lnSpcReduction="20000"/>
          </a:bodyPr>
          <a:lstStyle/>
          <a:p>
            <a:r>
              <a:rPr lang="en-US" dirty="0" smtClean="0"/>
              <a:t>Corruption</a:t>
            </a:r>
          </a:p>
          <a:p>
            <a:r>
              <a:rPr lang="en-US" dirty="0" smtClean="0"/>
              <a:t>Democracy</a:t>
            </a:r>
          </a:p>
          <a:p>
            <a:r>
              <a:rPr lang="en-US" dirty="0" smtClean="0"/>
              <a:t>Diplomacy</a:t>
            </a:r>
          </a:p>
          <a:p>
            <a:r>
              <a:rPr lang="en-US" dirty="0" smtClean="0"/>
              <a:t>Education</a:t>
            </a:r>
          </a:p>
          <a:p>
            <a:r>
              <a:rPr lang="en-US" dirty="0" smtClean="0"/>
              <a:t>Energy</a:t>
            </a:r>
          </a:p>
          <a:p>
            <a:r>
              <a:rPr lang="en-US" dirty="0" smtClean="0"/>
              <a:t>Environment</a:t>
            </a:r>
          </a:p>
          <a:p>
            <a:r>
              <a:rPr lang="en-US" dirty="0" smtClean="0"/>
              <a:t>Health</a:t>
            </a:r>
          </a:p>
          <a:p>
            <a:r>
              <a:rPr lang="en-US" dirty="0" smtClean="0"/>
              <a:t>Ideology</a:t>
            </a:r>
          </a:p>
          <a:p>
            <a:r>
              <a:rPr lang="en-US" dirty="0" smtClean="0"/>
              <a:t>Religion</a:t>
            </a:r>
          </a:p>
          <a:p>
            <a:r>
              <a:rPr lang="en-US" dirty="0" smtClean="0"/>
              <a:t>Research</a:t>
            </a:r>
            <a:endParaRPr lang="en-US" dirty="0"/>
          </a:p>
          <a:p>
            <a:r>
              <a:rPr lang="en-US" dirty="0" smtClean="0"/>
              <a:t>Water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45" y="1524000"/>
            <a:ext cx="3646627" cy="4468906"/>
          </a:xfrm>
          <a:prstGeom prst="rect">
            <a:avLst/>
          </a:prstGeom>
        </p:spPr>
      </p:pic>
      <p:sp>
        <p:nvSpPr>
          <p:cNvPr id="5" name="TextBox 4"/>
          <p:cNvSpPr txBox="1"/>
          <p:nvPr/>
        </p:nvSpPr>
        <p:spPr>
          <a:xfrm>
            <a:off x="1143000" y="0"/>
            <a:ext cx="6851684" cy="769441"/>
          </a:xfrm>
          <a:prstGeom prst="rect">
            <a:avLst/>
          </a:prstGeom>
          <a:noFill/>
        </p:spPr>
        <p:txBody>
          <a:bodyPr wrap="none" rtlCol="0">
            <a:spAutoFit/>
          </a:bodyPr>
          <a:lstStyle/>
          <a:p>
            <a:r>
              <a:rPr lang="en-US" sz="4400" b="1" dirty="0" smtClean="0"/>
              <a:t>Counterintelligence &amp; OSINT</a:t>
            </a:r>
            <a:endParaRPr lang="en-US" sz="4400" b="1" dirty="0"/>
          </a:p>
        </p:txBody>
      </p:sp>
    </p:spTree>
    <p:extLst>
      <p:ext uri="{BB962C8B-B14F-4D97-AF65-F5344CB8AC3E}">
        <p14:creationId xmlns:p14="http://schemas.microsoft.com/office/powerpoint/2010/main" val="4061589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Closing Thoughts</a:t>
            </a:r>
            <a:endParaRPr lang="en-US" b="1" dirty="0"/>
          </a:p>
        </p:txBody>
      </p:sp>
      <p:sp>
        <p:nvSpPr>
          <p:cNvPr id="3" name="Content Placeholder 2"/>
          <p:cNvSpPr>
            <a:spLocks noGrp="1"/>
          </p:cNvSpPr>
          <p:nvPr>
            <p:ph idx="1"/>
          </p:nvPr>
        </p:nvSpPr>
        <p:spPr>
          <a:xfrm>
            <a:off x="914400" y="1447800"/>
            <a:ext cx="7239000" cy="4525963"/>
          </a:xfrm>
        </p:spPr>
        <p:txBody>
          <a:bodyPr>
            <a:normAutofit/>
          </a:bodyPr>
          <a:lstStyle/>
          <a:p>
            <a:r>
              <a:rPr lang="en-US" sz="4000" i="1" dirty="0" smtClean="0"/>
              <a:t>Ethics is an operating system.</a:t>
            </a:r>
          </a:p>
          <a:p>
            <a:endParaRPr lang="en-US" sz="1300" i="1" dirty="0" smtClean="0"/>
          </a:p>
          <a:p>
            <a:r>
              <a:rPr lang="en-US" sz="4000" i="1" dirty="0" smtClean="0"/>
              <a:t>Intelligence without integrity is not intelligence.</a:t>
            </a:r>
          </a:p>
          <a:p>
            <a:endParaRPr lang="en-US" sz="1300" i="1" dirty="0"/>
          </a:p>
          <a:p>
            <a:r>
              <a:rPr lang="en-US" sz="4000" i="1" dirty="0" smtClean="0"/>
              <a:t>OSINT is a foundation for enhancing integrity in all-source intelligence – and command.</a:t>
            </a:r>
            <a:endParaRPr lang="en-US" sz="4000" i="1" dirty="0"/>
          </a:p>
        </p:txBody>
      </p:sp>
    </p:spTree>
    <p:extLst>
      <p:ext uri="{BB962C8B-B14F-4D97-AF65-F5344CB8AC3E}">
        <p14:creationId xmlns:p14="http://schemas.microsoft.com/office/powerpoint/2010/main" val="101115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Further Reading</a:t>
            </a:r>
            <a:endParaRPr lang="en-US" b="1" dirty="0"/>
          </a:p>
        </p:txBody>
      </p:sp>
      <p:sp>
        <p:nvSpPr>
          <p:cNvPr id="3" name="Content Placeholder 2"/>
          <p:cNvSpPr>
            <a:spLocks noGrp="1"/>
          </p:cNvSpPr>
          <p:nvPr>
            <p:ph idx="1"/>
          </p:nvPr>
        </p:nvSpPr>
        <p:spPr>
          <a:xfrm>
            <a:off x="457200" y="1265237"/>
            <a:ext cx="8229600" cy="5211763"/>
          </a:xfrm>
        </p:spPr>
        <p:txBody>
          <a:bodyPr>
            <a:normAutofit fontScale="92500" lnSpcReduction="10000"/>
          </a:bodyPr>
          <a:lstStyle/>
          <a:p>
            <a:r>
              <a:rPr lang="en-US" sz="1600" dirty="0" smtClean="0">
                <a:hlinkClick r:id="rId3"/>
              </a:rPr>
              <a:t>2016 Arno </a:t>
            </a:r>
            <a:r>
              <a:rPr lang="en-US" sz="1600" dirty="0" err="1" smtClean="0">
                <a:hlinkClick r:id="rId3"/>
              </a:rPr>
              <a:t>Reuser</a:t>
            </a:r>
            <a:r>
              <a:rPr lang="en-US" sz="1600" dirty="0" smtClean="0">
                <a:hlinkClick r:id="rId3"/>
              </a:rPr>
              <a:t> (NL) Open Source Intelligence Resource Discovery Toolkit</a:t>
            </a:r>
          </a:p>
          <a:p>
            <a:r>
              <a:rPr lang="en-US" sz="1600" dirty="0" smtClean="0">
                <a:hlinkClick r:id="rId4"/>
              </a:rPr>
              <a:t>2016 The </a:t>
            </a:r>
            <a:r>
              <a:rPr lang="en-US" sz="1600" dirty="0">
                <a:hlinkClick r:id="rId4"/>
              </a:rPr>
              <a:t>Future: Recent “Core” Work by Robert Steele</a:t>
            </a:r>
            <a:endParaRPr lang="en-US" sz="1600" dirty="0"/>
          </a:p>
          <a:p>
            <a:r>
              <a:rPr lang="en-US" sz="1600" dirty="0" smtClean="0">
                <a:hlinkClick r:id="rId3"/>
              </a:rPr>
              <a:t>2015 Ben Benavides OSINT 2ool Kit On The Go Bag (Bag </a:t>
            </a:r>
            <a:r>
              <a:rPr lang="en-US" sz="1600" dirty="0" err="1" smtClean="0">
                <a:hlinkClick r:id="rId3"/>
              </a:rPr>
              <a:t>O’Tradecraft</a:t>
            </a:r>
            <a:r>
              <a:rPr lang="en-US" sz="1600" dirty="0" smtClean="0">
                <a:hlinkClick r:id="rId3"/>
              </a:rPr>
              <a:t>)</a:t>
            </a:r>
            <a:endParaRPr lang="en-US" sz="1600" dirty="0" smtClean="0"/>
          </a:p>
          <a:p>
            <a:r>
              <a:rPr lang="en-US" sz="1600" dirty="0" smtClean="0">
                <a:hlinkClick r:id="rId5"/>
              </a:rPr>
              <a:t>2014 Handbook Online for Internet Tools and Resources for Creating Open Source Intelligence (OSINT) by Dr. Ran Hock, Chief Training Officer, Online Strategies, Inc.</a:t>
            </a:r>
            <a:endParaRPr lang="en-US" sz="1600" dirty="0" smtClean="0"/>
          </a:p>
          <a:p>
            <a:r>
              <a:rPr lang="en-US" sz="1600" dirty="0" smtClean="0">
                <a:hlinkClick r:id="rId6"/>
              </a:rPr>
              <a:t>2013 OSINT Literature Review, Name Association, Lessons Learned</a:t>
            </a:r>
            <a:endParaRPr lang="en-US" sz="1600" dirty="0" smtClean="0"/>
          </a:p>
          <a:p>
            <a:r>
              <a:rPr lang="en-US" sz="1600" dirty="0" smtClean="0">
                <a:hlinkClick r:id="rId7"/>
              </a:rPr>
              <a:t>2010 Intelligence for Earth: Clarity, Diversity, Integrity, &amp; Sustainability</a:t>
            </a:r>
            <a:endParaRPr lang="en-US" sz="1600" dirty="0" smtClean="0"/>
          </a:p>
          <a:p>
            <a:r>
              <a:rPr lang="en-US" sz="1600" dirty="0" smtClean="0">
                <a:hlinkClick r:id="rId8"/>
              </a:rPr>
              <a:t>2008 Open Source Intelligence (Operational)</a:t>
            </a:r>
            <a:endParaRPr lang="en-US" sz="1600" dirty="0"/>
          </a:p>
          <a:p>
            <a:r>
              <a:rPr lang="en-US" sz="1600" dirty="0" smtClean="0">
                <a:hlinkClick r:id="rId9"/>
              </a:rPr>
              <a:t>2007 Open Source Intelligence (Strategic) 2.0</a:t>
            </a:r>
            <a:endParaRPr lang="en-US" sz="1600" dirty="0" smtClean="0"/>
          </a:p>
          <a:p>
            <a:r>
              <a:rPr lang="en-US" sz="1600" dirty="0" smtClean="0">
                <a:hlinkClick r:id="rId10"/>
              </a:rPr>
              <a:t>2004 Special Operations Forces OSINT Handbook (</a:t>
            </a:r>
            <a:r>
              <a:rPr lang="en-US" sz="1600" dirty="0" err="1" smtClean="0">
                <a:hlinkClick r:id="rId10"/>
              </a:rPr>
              <a:t>Strawman</a:t>
            </a:r>
            <a:r>
              <a:rPr lang="en-US" sz="1600" dirty="0" smtClean="0">
                <a:hlinkClick r:id="rId10"/>
              </a:rPr>
              <a:t>)</a:t>
            </a:r>
            <a:endParaRPr lang="en-US" sz="1600" dirty="0" smtClean="0"/>
          </a:p>
          <a:p>
            <a:r>
              <a:rPr lang="en-US" sz="1600" dirty="0" smtClean="0">
                <a:hlinkClick r:id="rId11"/>
              </a:rPr>
              <a:t>2000-2002 NATO OSINT Handbooks</a:t>
            </a:r>
            <a:endParaRPr lang="en-US" sz="1600" dirty="0" smtClean="0"/>
          </a:p>
          <a:p>
            <a:r>
              <a:rPr lang="en-US" sz="1600" dirty="0">
                <a:hlinkClick r:id="rId12"/>
              </a:rPr>
              <a:t>2000 ONE WORLD, READY OR NOT: From National Capabilities to Global Coverage Through a Virtual Intelligence Community Coordinated by NATO/</a:t>
            </a:r>
            <a:r>
              <a:rPr lang="en-US" sz="1600" dirty="0" err="1">
                <a:hlinkClick r:id="rId12"/>
              </a:rPr>
              <a:t>PfP</a:t>
            </a:r>
            <a:endParaRPr lang="en-US" sz="1600" dirty="0"/>
          </a:p>
          <a:p>
            <a:r>
              <a:rPr lang="en-US" sz="1600" dirty="0" smtClean="0">
                <a:hlinkClick r:id="rId13"/>
              </a:rPr>
              <a:t>1998 </a:t>
            </a:r>
            <a:r>
              <a:rPr lang="en-US" sz="1600" dirty="0">
                <a:hlinkClick r:id="rId13"/>
              </a:rPr>
              <a:t>OSINT Executive Overview (Australia, October 1998</a:t>
            </a:r>
            <a:r>
              <a:rPr lang="en-US" sz="1600" dirty="0" smtClean="0">
                <a:hlinkClick r:id="rId13"/>
              </a:rPr>
              <a:t>)</a:t>
            </a:r>
            <a:endParaRPr lang="en-US" sz="1600" dirty="0" smtClean="0"/>
          </a:p>
          <a:p>
            <a:r>
              <a:rPr lang="en-US" sz="1600" dirty="0">
                <a:hlinkClick r:id="rId14"/>
              </a:rPr>
              <a:t>1990 Expeditionary Environment Analytic Model</a:t>
            </a:r>
            <a:endParaRPr lang="en-US" sz="1600" dirty="0"/>
          </a:p>
          <a:p>
            <a:pPr marL="0" indent="0">
              <a:buNone/>
            </a:pPr>
            <a:endParaRPr lang="en-US" sz="1600" b="1" dirty="0" smtClean="0"/>
          </a:p>
          <a:p>
            <a:r>
              <a:rPr lang="en-US" sz="1600" b="1" dirty="0" smtClean="0"/>
              <a:t>Various other handbooks including United Nations handbooks are online at Phi Beta Iota. </a:t>
            </a:r>
            <a:r>
              <a:rPr lang="en-US" sz="1600" dirty="0" smtClean="0">
                <a:hlinkClick r:id="rId15"/>
              </a:rPr>
              <a:t>Handbooks</a:t>
            </a:r>
            <a:r>
              <a:rPr lang="en-US" sz="1600" dirty="0" smtClean="0"/>
              <a:t> </a:t>
            </a:r>
            <a:r>
              <a:rPr lang="en-US" sz="1600" dirty="0"/>
              <a:t>(70) </a:t>
            </a:r>
            <a:r>
              <a:rPr lang="en-US" sz="1600" dirty="0">
                <a:hlinkClick r:id="rId16"/>
              </a:rPr>
              <a:t>Analysis</a:t>
            </a:r>
            <a:r>
              <a:rPr lang="en-US" sz="1600" dirty="0"/>
              <a:t> (14</a:t>
            </a:r>
            <a:r>
              <a:rPr lang="en-US" sz="1600" dirty="0" smtClean="0"/>
              <a:t>) </a:t>
            </a:r>
            <a:r>
              <a:rPr lang="en-US" sz="1600" dirty="0" smtClean="0">
                <a:hlinkClick r:id="rId17"/>
              </a:rPr>
              <a:t>C4/JOE/Software</a:t>
            </a:r>
            <a:r>
              <a:rPr lang="en-US" sz="1600" dirty="0" smtClean="0"/>
              <a:t> </a:t>
            </a:r>
            <a:r>
              <a:rPr lang="en-US" sz="1600" dirty="0"/>
              <a:t>(4</a:t>
            </a:r>
            <a:r>
              <a:rPr lang="en-US" sz="1600" dirty="0" smtClean="0"/>
              <a:t>) </a:t>
            </a:r>
            <a:r>
              <a:rPr lang="en-US" sz="1600" dirty="0" smtClean="0">
                <a:hlinkClick r:id="rId18"/>
              </a:rPr>
              <a:t>HUMINT</a:t>
            </a:r>
            <a:r>
              <a:rPr lang="en-US" sz="1600" dirty="0" smtClean="0"/>
              <a:t> </a:t>
            </a:r>
            <a:r>
              <a:rPr lang="en-US" sz="1600" dirty="0"/>
              <a:t>(12</a:t>
            </a:r>
            <a:r>
              <a:rPr lang="en-US" sz="1600" dirty="0" smtClean="0"/>
              <a:t>) </a:t>
            </a:r>
            <a:r>
              <a:rPr lang="en-US" sz="1600" dirty="0" smtClean="0">
                <a:hlinkClick r:id="rId19"/>
              </a:rPr>
              <a:t>Law </a:t>
            </a:r>
            <a:r>
              <a:rPr lang="en-US" sz="1600" dirty="0">
                <a:hlinkClick r:id="rId19"/>
              </a:rPr>
              <a:t>Enforcement</a:t>
            </a:r>
            <a:r>
              <a:rPr lang="en-US" sz="1600" dirty="0"/>
              <a:t> (14</a:t>
            </a:r>
            <a:r>
              <a:rPr lang="en-US" sz="1600" dirty="0" smtClean="0"/>
              <a:t>) </a:t>
            </a:r>
            <a:r>
              <a:rPr lang="en-US" sz="1600" dirty="0" smtClean="0">
                <a:hlinkClick r:id="rId20"/>
              </a:rPr>
              <a:t>Military</a:t>
            </a:r>
            <a:r>
              <a:rPr lang="en-US" sz="1600" dirty="0" smtClean="0"/>
              <a:t> </a:t>
            </a:r>
            <a:r>
              <a:rPr lang="en-US" sz="1600" dirty="0"/>
              <a:t>(19</a:t>
            </a:r>
            <a:r>
              <a:rPr lang="en-US" sz="1600" dirty="0" smtClean="0"/>
              <a:t>) </a:t>
            </a:r>
            <a:r>
              <a:rPr lang="en-US" sz="1600" dirty="0" smtClean="0">
                <a:hlinkClick r:id="rId21"/>
              </a:rPr>
              <a:t>OSINT </a:t>
            </a:r>
            <a:r>
              <a:rPr lang="en-US" sz="1600" dirty="0">
                <a:hlinkClick r:id="rId21"/>
              </a:rPr>
              <a:t>Generic</a:t>
            </a:r>
            <a:r>
              <a:rPr lang="en-US" sz="1600" dirty="0"/>
              <a:t> (19</a:t>
            </a:r>
            <a:r>
              <a:rPr lang="en-US" sz="1600" dirty="0" smtClean="0"/>
              <a:t>) </a:t>
            </a:r>
            <a:r>
              <a:rPr lang="en-US" sz="1600" dirty="0" smtClean="0">
                <a:hlinkClick r:id="rId22"/>
              </a:rPr>
              <a:t>Stabilization</a:t>
            </a:r>
            <a:r>
              <a:rPr lang="en-US" sz="1600" dirty="0" smtClean="0"/>
              <a:t> </a:t>
            </a:r>
            <a:r>
              <a:rPr lang="en-US" sz="1600" dirty="0"/>
              <a:t>(22</a:t>
            </a:r>
            <a:r>
              <a:rPr lang="en-US" sz="1600" dirty="0" smtClean="0"/>
              <a:t>) </a:t>
            </a:r>
            <a:r>
              <a:rPr lang="en-US" sz="1600" dirty="0" smtClean="0">
                <a:hlinkClick r:id="rId23"/>
              </a:rPr>
              <a:t>Threats/Topical</a:t>
            </a:r>
            <a:r>
              <a:rPr lang="en-US" sz="1600" dirty="0" smtClean="0"/>
              <a:t> </a:t>
            </a:r>
            <a:r>
              <a:rPr lang="en-US" sz="1600" dirty="0"/>
              <a:t>(14</a:t>
            </a:r>
            <a:r>
              <a:rPr lang="en-US" sz="1600" dirty="0" smtClean="0"/>
              <a:t>) </a:t>
            </a:r>
            <a:r>
              <a:rPr lang="en-US" sz="1600" dirty="0" smtClean="0">
                <a:hlinkClick r:id="rId24"/>
              </a:rPr>
              <a:t>UN/NGO</a:t>
            </a:r>
            <a:r>
              <a:rPr lang="en-US" sz="1600" dirty="0" smtClean="0"/>
              <a:t> </a:t>
            </a:r>
            <a:r>
              <a:rPr lang="en-US" sz="1600" dirty="0"/>
              <a:t>(22</a:t>
            </a:r>
            <a:r>
              <a:rPr lang="en-US" sz="1600" dirty="0" smtClean="0"/>
              <a:t>)</a:t>
            </a:r>
          </a:p>
          <a:p>
            <a:endParaRPr lang="en-US" sz="1600" dirty="0" smtClean="0"/>
          </a:p>
          <a:p>
            <a:pPr>
              <a:buFont typeface="Arial"/>
              <a:buChar char="•"/>
            </a:pPr>
            <a:r>
              <a:rPr lang="en-US" sz="1600" b="1" dirty="0" smtClean="0"/>
              <a:t>See Also:  </a:t>
            </a:r>
            <a:r>
              <a:rPr lang="en-US" sz="1600" dirty="0" smtClean="0">
                <a:hlinkClick r:id="rId25"/>
              </a:rPr>
              <a:t>NATO </a:t>
            </a:r>
            <a:r>
              <a:rPr lang="en-US" sz="1600" dirty="0">
                <a:hlinkClick r:id="rId25"/>
              </a:rPr>
              <a:t>OSINT to OSE/M4IS2 Round-Up 2.0</a:t>
            </a:r>
            <a:endParaRPr lang="en-US" sz="1600" dirty="0"/>
          </a:p>
          <a:p>
            <a:endParaRPr lang="en-US" sz="1600" b="1" dirty="0" smtClean="0"/>
          </a:p>
          <a:p>
            <a:endParaRPr lang="en-US" dirty="0"/>
          </a:p>
        </p:txBody>
      </p:sp>
    </p:spTree>
    <p:extLst>
      <p:ext uri="{BB962C8B-B14F-4D97-AF65-F5344CB8AC3E}">
        <p14:creationId xmlns:p14="http://schemas.microsoft.com/office/powerpoint/2010/main" val="338015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996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037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41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371600"/>
            <a:ext cx="9144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446" y="2223247"/>
            <a:ext cx="9144000" cy="2133600"/>
          </a:xfrm>
          <a:prstGeom prst="rect">
            <a:avLst/>
          </a:prstGeom>
          <a:solidFill>
            <a:srgbClr val="FF66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4356847"/>
            <a:ext cx="9144000" cy="2209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6" y="25115"/>
            <a:ext cx="9130553" cy="461665"/>
          </a:xfrm>
          <a:prstGeom prst="rect">
            <a:avLst/>
          </a:prstGeom>
          <a:noFill/>
        </p:spPr>
        <p:txBody>
          <a:bodyPr wrap="square" rtlCol="0">
            <a:spAutoFit/>
          </a:bodyPr>
          <a:lstStyle/>
          <a:p>
            <a:r>
              <a:rPr lang="en-US" sz="2400" b="1" dirty="0" smtClean="0"/>
              <a:t>Intelligence Challenge 	What Do We Need to Know?</a:t>
            </a:r>
            <a:endParaRPr lang="en-US" sz="2400" b="1" dirty="0"/>
          </a:p>
        </p:txBody>
      </p:sp>
      <p:sp>
        <p:nvSpPr>
          <p:cNvPr id="9" name="TextBox 8"/>
          <p:cNvSpPr txBox="1"/>
          <p:nvPr/>
        </p:nvSpPr>
        <p:spPr>
          <a:xfrm>
            <a:off x="-1" y="486780"/>
            <a:ext cx="9112625" cy="5632311"/>
          </a:xfrm>
          <a:prstGeom prst="rect">
            <a:avLst/>
          </a:prstGeom>
          <a:noFill/>
        </p:spPr>
        <p:txBody>
          <a:bodyPr wrap="square" rtlCol="0">
            <a:spAutoFit/>
          </a:bodyPr>
          <a:lstStyle/>
          <a:p>
            <a:r>
              <a:rPr lang="en-US" sz="2400" b="1" dirty="0" smtClean="0"/>
              <a:t>1</a:t>
            </a:r>
            <a:r>
              <a:rPr lang="en-US" sz="2400" b="1" baseline="30000" dirty="0" smtClean="0"/>
              <a:t>st</a:t>
            </a:r>
            <a:r>
              <a:rPr lang="en-US" sz="2400" b="1" dirty="0" smtClean="0"/>
              <a:t> Generation	 (Attrition)	EASY: Where’s the Army?</a:t>
            </a:r>
          </a:p>
          <a:p>
            <a:r>
              <a:rPr lang="en-US" sz="2400" b="1" dirty="0" smtClean="0"/>
              <a:t>2</a:t>
            </a:r>
            <a:r>
              <a:rPr lang="en-US" sz="2400" b="1" baseline="30000" dirty="0" smtClean="0"/>
              <a:t>nd</a:t>
            </a:r>
            <a:r>
              <a:rPr lang="en-US" sz="2400" b="1" dirty="0" smtClean="0"/>
              <a:t> Generation (Maneuver)	EASY: Where are the trenches?</a:t>
            </a:r>
          </a:p>
          <a:p>
            <a:endParaRPr lang="en-US" sz="2400" b="1" dirty="0" smtClean="0"/>
          </a:p>
          <a:p>
            <a:r>
              <a:rPr lang="en-US" sz="2400" b="1" dirty="0" smtClean="0"/>
              <a:t>3</a:t>
            </a:r>
            <a:r>
              <a:rPr lang="en-US" sz="2400" b="1" baseline="30000" dirty="0" smtClean="0"/>
              <a:t>rd</a:t>
            </a:r>
            <a:r>
              <a:rPr lang="en-US" sz="2400" b="1" dirty="0" smtClean="0"/>
              <a:t> Generation	 (Soft Power)	MODERATE: How many with what?</a:t>
            </a:r>
          </a:p>
          <a:p>
            <a:endParaRPr lang="en-US" sz="2400" b="1" dirty="0"/>
          </a:p>
          <a:p>
            <a:r>
              <a:rPr lang="en-US" sz="2400" b="1" dirty="0" smtClean="0">
                <a:solidFill>
                  <a:schemeClr val="bg1"/>
                </a:solidFill>
              </a:rPr>
              <a:t>4</a:t>
            </a:r>
            <a:r>
              <a:rPr lang="en-US" sz="2400" b="1" baseline="30000" dirty="0" smtClean="0">
                <a:solidFill>
                  <a:schemeClr val="bg1"/>
                </a:solidFill>
              </a:rPr>
              <a:t>th</a:t>
            </a:r>
            <a:r>
              <a:rPr lang="en-US" sz="2400" b="1" dirty="0" smtClean="0">
                <a:solidFill>
                  <a:schemeClr val="bg1"/>
                </a:solidFill>
              </a:rPr>
              <a:t> Generation	 (Non-State)	HARD: Watch every non-state actor</a:t>
            </a:r>
          </a:p>
          <a:p>
            <a:endParaRPr lang="en-US" sz="2400" b="1" dirty="0">
              <a:solidFill>
                <a:schemeClr val="bg1"/>
              </a:solidFill>
            </a:endParaRPr>
          </a:p>
          <a:p>
            <a:r>
              <a:rPr lang="en-US" sz="2400" b="1" dirty="0" smtClean="0">
                <a:solidFill>
                  <a:schemeClr val="bg1"/>
                </a:solidFill>
              </a:rPr>
              <a:t>5</a:t>
            </a:r>
            <a:r>
              <a:rPr lang="en-US" sz="2400" b="1" baseline="30000" dirty="0" smtClean="0">
                <a:solidFill>
                  <a:schemeClr val="bg1"/>
                </a:solidFill>
              </a:rPr>
              <a:t>th</a:t>
            </a:r>
            <a:r>
              <a:rPr lang="en-US" sz="2400" b="1" dirty="0" smtClean="0">
                <a:solidFill>
                  <a:schemeClr val="bg1"/>
                </a:solidFill>
              </a:rPr>
              <a:t> Generation	 (Cyber)	HARD: Watch everything on the fly</a:t>
            </a:r>
          </a:p>
          <a:p>
            <a:endParaRPr lang="en-US" sz="2400" b="1" dirty="0">
              <a:solidFill>
                <a:schemeClr val="bg1"/>
              </a:solidFill>
            </a:endParaRPr>
          </a:p>
          <a:p>
            <a:r>
              <a:rPr lang="en-US" sz="2400" b="1" dirty="0" smtClean="0">
                <a:solidFill>
                  <a:schemeClr val="bg1"/>
                </a:solidFill>
              </a:rPr>
              <a:t>6</a:t>
            </a:r>
            <a:r>
              <a:rPr lang="en-US" sz="2400" b="1" baseline="30000" dirty="0" smtClean="0">
                <a:solidFill>
                  <a:schemeClr val="bg1"/>
                </a:solidFill>
              </a:rPr>
              <a:t>th</a:t>
            </a:r>
            <a:r>
              <a:rPr lang="en-US" sz="2400" b="1" dirty="0" smtClean="0">
                <a:solidFill>
                  <a:schemeClr val="bg1"/>
                </a:solidFill>
              </a:rPr>
              <a:t> Generation	 (Bio/IO)	HARD: Make sense of billions of bits</a:t>
            </a:r>
          </a:p>
          <a:p>
            <a:endParaRPr lang="en-US" sz="2400" dirty="0"/>
          </a:p>
          <a:p>
            <a:r>
              <a:rPr lang="en-US" sz="2400" b="1" dirty="0" smtClean="0">
                <a:solidFill>
                  <a:schemeClr val="bg1"/>
                </a:solidFill>
              </a:rPr>
              <a:t>7</a:t>
            </a:r>
            <a:r>
              <a:rPr lang="en-US" sz="2400" b="1" baseline="30000" dirty="0" smtClean="0">
                <a:solidFill>
                  <a:schemeClr val="bg1"/>
                </a:solidFill>
              </a:rPr>
              <a:t>th</a:t>
            </a:r>
            <a:r>
              <a:rPr lang="en-US" sz="2400" b="1" dirty="0" smtClean="0">
                <a:solidFill>
                  <a:schemeClr val="bg1"/>
                </a:solidFill>
              </a:rPr>
              <a:t> Generation	 (Total War)	VERY HARD: 24/7 33+ languages and get 				your own house in order. As quickly as 				possible, 183 languages going back 200 				years.</a:t>
            </a:r>
            <a:endParaRPr lang="en-US" sz="2400" b="1" dirty="0">
              <a:solidFill>
                <a:schemeClr val="bg1"/>
              </a:solidFill>
            </a:endParaRPr>
          </a:p>
        </p:txBody>
      </p:sp>
    </p:spTree>
    <p:extLst>
      <p:ext uri="{BB962C8B-B14F-4D97-AF65-F5344CB8AC3E}">
        <p14:creationId xmlns:p14="http://schemas.microsoft.com/office/powerpoint/2010/main" val="305567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534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 y="685800"/>
            <a:ext cx="8886825" cy="5334000"/>
          </a:xfrm>
          <a:prstGeom prst="rect">
            <a:avLst/>
          </a:prstGeom>
        </p:spPr>
      </p:pic>
    </p:spTree>
    <p:extLst>
      <p:ext uri="{BB962C8B-B14F-4D97-AF65-F5344CB8AC3E}">
        <p14:creationId xmlns:p14="http://schemas.microsoft.com/office/powerpoint/2010/main" val="69949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564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4277</Words>
  <Application>Microsoft Office PowerPoint</Application>
  <PresentationFormat>On-screen Show (4:3)</PresentationFormat>
  <Paragraphs>417</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Plan for the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Standard OSINT Cell Centralized discovery, decentralized exploitation</vt:lpstr>
      <vt:lpstr>PowerPoint Presentation</vt:lpstr>
      <vt:lpstr>PowerPoint Presentation</vt:lpstr>
      <vt:lpstr>Open Source Marketplace</vt:lpstr>
      <vt:lpstr>PowerPoint Presentation</vt:lpstr>
      <vt:lpstr>PowerPoint Presentation</vt:lpstr>
      <vt:lpstr>PowerPoint Presentation</vt:lpstr>
      <vt:lpstr>PowerPoint Presentation</vt:lpstr>
      <vt:lpstr>Generic OSINT Budget</vt:lpstr>
      <vt:lpstr>Case Study: The Burundi Exercise 1 Man 6 Calls Beat Entire US Intelligence Community</vt:lpstr>
      <vt:lpstr>Case Studies: Maps</vt:lpstr>
      <vt:lpstr>Case Studies: Other</vt:lpstr>
      <vt:lpstr>PowerPoint Presentation</vt:lpstr>
      <vt:lpstr>PowerPoint Presentation</vt:lpstr>
      <vt:lpstr>Closing Thoughts</vt:lpstr>
      <vt:lpstr>Further Reading</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 Intelligence (OSINT)</dc:title>
  <dc:creator>RobertSteele</dc:creator>
  <cp:lastModifiedBy>RobertSteele</cp:lastModifiedBy>
  <cp:revision>77</cp:revision>
  <cp:lastPrinted>2016-02-08T16:42:00Z</cp:lastPrinted>
  <dcterms:created xsi:type="dcterms:W3CDTF">2016-02-05T15:21:27Z</dcterms:created>
  <dcterms:modified xsi:type="dcterms:W3CDTF">2016-03-13T14:54:26Z</dcterms:modified>
</cp:coreProperties>
</file>