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1" r:id="rId5"/>
    <p:sldId id="265" r:id="rId6"/>
    <p:sldId id="262" r:id="rId7"/>
    <p:sldId id="263" r:id="rId8"/>
    <p:sldId id="266" r:id="rId9"/>
    <p:sldId id="267" r:id="rId10"/>
    <p:sldId id="273" r:id="rId11"/>
    <p:sldId id="272"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31" autoAdjust="0"/>
    <p:restoredTop sz="94624" autoAdjust="0"/>
  </p:normalViewPr>
  <p:slideViewPr>
    <p:cSldViewPr>
      <p:cViewPr>
        <p:scale>
          <a:sx n="31" d="100"/>
          <a:sy n="31" d="100"/>
        </p:scale>
        <p:origin x="-2074" y="-7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6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133AD6-B2DC-4863-8A36-DB5C20B56800}" type="datetimeFigureOut">
              <a:rPr lang="en-US" smtClean="0"/>
              <a:pPr/>
              <a:t>2016-04-23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37DF6-7D9E-4820-A279-787448DC9BAD}" type="slidenum">
              <a:rPr lang="en-US" smtClean="0"/>
              <a:pPr/>
              <a:t>‹#›</a:t>
            </a:fld>
            <a:endParaRPr lang="en-US"/>
          </a:p>
        </p:txBody>
      </p:sp>
    </p:spTree>
    <p:extLst>
      <p:ext uri="{BB962C8B-B14F-4D97-AF65-F5344CB8AC3E}">
        <p14:creationId xmlns:p14="http://schemas.microsoft.com/office/powerpoint/2010/main" val="353003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1</a:t>
            </a:fld>
            <a:endParaRPr lang="en-US"/>
          </a:p>
        </p:txBody>
      </p:sp>
    </p:spTree>
    <p:extLst>
      <p:ext uri="{BB962C8B-B14F-4D97-AF65-F5344CB8AC3E}">
        <p14:creationId xmlns:p14="http://schemas.microsoft.com/office/powerpoint/2010/main" val="1114117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10</a:t>
            </a:fld>
            <a:endParaRPr lang="en-US"/>
          </a:p>
        </p:txBody>
      </p:sp>
    </p:spTree>
    <p:extLst>
      <p:ext uri="{BB962C8B-B14F-4D97-AF65-F5344CB8AC3E}">
        <p14:creationId xmlns:p14="http://schemas.microsoft.com/office/powerpoint/2010/main" val="104604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11</a:t>
            </a:fld>
            <a:endParaRPr lang="en-US"/>
          </a:p>
        </p:txBody>
      </p:sp>
    </p:spTree>
    <p:extLst>
      <p:ext uri="{BB962C8B-B14F-4D97-AF65-F5344CB8AC3E}">
        <p14:creationId xmlns:p14="http://schemas.microsoft.com/office/powerpoint/2010/main" val="233575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12</a:t>
            </a:fld>
            <a:endParaRPr lang="en-US"/>
          </a:p>
        </p:txBody>
      </p:sp>
    </p:spTree>
    <p:extLst>
      <p:ext uri="{BB962C8B-B14F-4D97-AF65-F5344CB8AC3E}">
        <p14:creationId xmlns:p14="http://schemas.microsoft.com/office/powerpoint/2010/main" val="234728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2</a:t>
            </a:fld>
            <a:endParaRPr lang="en-US"/>
          </a:p>
        </p:txBody>
      </p:sp>
    </p:spTree>
    <p:extLst>
      <p:ext uri="{BB962C8B-B14F-4D97-AF65-F5344CB8AC3E}">
        <p14:creationId xmlns:p14="http://schemas.microsoft.com/office/powerpoint/2010/main" val="142589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3</a:t>
            </a:fld>
            <a:endParaRPr lang="en-US"/>
          </a:p>
        </p:txBody>
      </p:sp>
    </p:spTree>
    <p:extLst>
      <p:ext uri="{BB962C8B-B14F-4D97-AF65-F5344CB8AC3E}">
        <p14:creationId xmlns:p14="http://schemas.microsoft.com/office/powerpoint/2010/main" val="328702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4</a:t>
            </a:fld>
            <a:endParaRPr lang="en-US"/>
          </a:p>
        </p:txBody>
      </p:sp>
    </p:spTree>
    <p:extLst>
      <p:ext uri="{BB962C8B-B14F-4D97-AF65-F5344CB8AC3E}">
        <p14:creationId xmlns:p14="http://schemas.microsoft.com/office/powerpoint/2010/main" val="171442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5</a:t>
            </a:fld>
            <a:endParaRPr lang="en-US"/>
          </a:p>
        </p:txBody>
      </p:sp>
    </p:spTree>
    <p:extLst>
      <p:ext uri="{BB962C8B-B14F-4D97-AF65-F5344CB8AC3E}">
        <p14:creationId xmlns:p14="http://schemas.microsoft.com/office/powerpoint/2010/main" val="3162233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6</a:t>
            </a:fld>
            <a:endParaRPr lang="en-US"/>
          </a:p>
        </p:txBody>
      </p:sp>
    </p:spTree>
    <p:extLst>
      <p:ext uri="{BB962C8B-B14F-4D97-AF65-F5344CB8AC3E}">
        <p14:creationId xmlns:p14="http://schemas.microsoft.com/office/powerpoint/2010/main" val="3023598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7</a:t>
            </a:fld>
            <a:endParaRPr lang="en-US"/>
          </a:p>
        </p:txBody>
      </p:sp>
    </p:spTree>
    <p:extLst>
      <p:ext uri="{BB962C8B-B14F-4D97-AF65-F5344CB8AC3E}">
        <p14:creationId xmlns:p14="http://schemas.microsoft.com/office/powerpoint/2010/main" val="386975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3937DF6-7D9E-4820-A279-787448DC9BAD}" type="slidenum">
              <a:rPr lang="en-US" smtClean="0"/>
              <a:pPr/>
              <a:t>8</a:t>
            </a:fld>
            <a:endParaRPr lang="en-US"/>
          </a:p>
        </p:txBody>
      </p:sp>
    </p:spTree>
    <p:extLst>
      <p:ext uri="{BB962C8B-B14F-4D97-AF65-F5344CB8AC3E}">
        <p14:creationId xmlns:p14="http://schemas.microsoft.com/office/powerpoint/2010/main" val="152903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937DF6-7D9E-4820-A279-787448DC9BAD}" type="slidenum">
              <a:rPr lang="en-US" smtClean="0"/>
              <a:pPr/>
              <a:t>9</a:t>
            </a:fld>
            <a:endParaRPr lang="en-US"/>
          </a:p>
        </p:txBody>
      </p:sp>
    </p:spTree>
    <p:extLst>
      <p:ext uri="{BB962C8B-B14F-4D97-AF65-F5344CB8AC3E}">
        <p14:creationId xmlns:p14="http://schemas.microsoft.com/office/powerpoint/2010/main" val="2876219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2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7AC7B78-5BB2-482E-802A-584194F341EB}" type="datetime1">
              <a:rPr lang="en-US">
                <a:solidFill>
                  <a:prstClr val="black"/>
                </a:solidFill>
              </a:rPr>
              <a:pPr/>
              <a:t>2016-04-23</a:t>
            </a:fld>
            <a:endParaRPr lang="en-US">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solidFill>
                  <a:prstClr val="black"/>
                </a:solidFill>
              </a:rPr>
              <a:t>S//REL TO USA, FVEY</a:t>
            </a: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B5A5D09D-2766-466B-9AD7-F4E0BD5B08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8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A026180-AC42-4479-8EFB-837DC0D13965}" type="datetimeFigureOut">
              <a:rPr lang="en-US" smtClean="0"/>
              <a:pPr/>
              <a:t>2016-04-23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A818198-6B45-4522-AB1B-0C4BFDD0BD95}" type="slidenum">
              <a:rPr lang="en-US" smtClean="0"/>
              <a:pPr/>
              <a:t>‹#›</a:t>
            </a:fld>
            <a:endParaRPr lang="en-US"/>
          </a:p>
        </p:txBody>
      </p:sp>
    </p:spTree>
    <p:extLst>
      <p:ext uri="{BB962C8B-B14F-4D97-AF65-F5344CB8AC3E}">
        <p14:creationId xmlns:p14="http://schemas.microsoft.com/office/powerpoint/2010/main" val="3377886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000">
                <a:solidFill>
                  <a:schemeClr val="tx1">
                    <a:tint val="75000"/>
                  </a:schemeClr>
                </a:solidFill>
              </a:defRPr>
            </a:lvl1pPr>
          </a:lstStyle>
          <a:p>
            <a:fld id="{CF9C8C76-7551-4847-937A-24809C7DA0F7}" type="slidenum">
              <a:rPr lang="en-US" smtClean="0">
                <a:solidFill>
                  <a:prstClr val="black">
                    <a:tint val="75000"/>
                  </a:prstClr>
                </a:solidFill>
              </a:rPr>
              <a:pPr/>
              <a:t>‹#›</a:t>
            </a:fld>
            <a:endParaRPr lang="en-US" dirty="0">
              <a:solidFill>
                <a:prstClr val="black">
                  <a:tint val="75000"/>
                </a:prstClr>
              </a:solidFill>
            </a:endParaRPr>
          </a:p>
        </p:txBody>
      </p:sp>
      <p:sp>
        <p:nvSpPr>
          <p:cNvPr id="31" name="TextBox 30"/>
          <p:cNvSpPr txBox="1"/>
          <p:nvPr userDrawn="1"/>
        </p:nvSpPr>
        <p:spPr>
          <a:xfrm>
            <a:off x="1219202" y="195208"/>
            <a:ext cx="7924800" cy="461665"/>
          </a:xfrm>
          <a:prstGeom prst="rect">
            <a:avLst/>
          </a:prstGeom>
          <a:noFill/>
        </p:spPr>
        <p:txBody>
          <a:bodyPr wrap="square" rtlCol="0">
            <a:spAutoFit/>
          </a:bodyPr>
          <a:lstStyle/>
          <a:p>
            <a:pPr algn="r"/>
            <a:r>
              <a:rPr lang="en-US" sz="2400" b="1" dirty="0" smtClean="0">
                <a:solidFill>
                  <a:prstClr val="black"/>
                </a:solidFill>
                <a:latin typeface="Arial Black" panose="020B0A04020102020204" pitchFamily="34" charset="0"/>
                <a:cs typeface="Arial" panose="020B0604020202020204" pitchFamily="34" charset="0"/>
              </a:rPr>
              <a:t>Operational OSINT</a:t>
            </a:r>
            <a:endParaRPr lang="en-US" sz="2400" b="1" dirty="0">
              <a:solidFill>
                <a:prstClr val="black"/>
              </a:solidFill>
              <a:latin typeface="Arial Black" panose="020B0A04020102020204" pitchFamily="34" charset="0"/>
              <a:cs typeface="Arial" panose="020B0604020202020204" pitchFamily="34" charset="0"/>
            </a:endParaRPr>
          </a:p>
        </p:txBody>
      </p:sp>
      <p:sp>
        <p:nvSpPr>
          <p:cNvPr id="49" name="Text Box 6"/>
          <p:cNvSpPr txBox="1">
            <a:spLocks noChangeArrowheads="1"/>
          </p:cNvSpPr>
          <p:nvPr userDrawn="1"/>
        </p:nvSpPr>
        <p:spPr bwMode="auto">
          <a:xfrm>
            <a:off x="3581400" y="4763"/>
            <a:ext cx="1981200" cy="152400"/>
          </a:xfrm>
          <a:prstGeom prst="rect">
            <a:avLst/>
          </a:prstGeom>
          <a:solidFill>
            <a:srgbClr val="00B050"/>
          </a:solid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000" b="1" i="1" dirty="0" smtClean="0">
                <a:solidFill>
                  <a:srgbClr val="FFFFFF"/>
                </a:solidFill>
                <a:cs typeface="Arial" pitchFamily="34" charset="0"/>
              </a:rPr>
              <a:t>UNCLASSIFIED</a:t>
            </a:r>
            <a:endParaRPr lang="en-US" sz="1000" b="1" i="1" dirty="0">
              <a:solidFill>
                <a:srgbClr val="FFFFFF"/>
              </a:solidFill>
              <a:cs typeface="Arial" pitchFamily="34" charset="0"/>
            </a:endParaRPr>
          </a:p>
        </p:txBody>
      </p:sp>
      <p:sp>
        <p:nvSpPr>
          <p:cNvPr id="50" name="Text Box 6"/>
          <p:cNvSpPr txBox="1">
            <a:spLocks noChangeArrowheads="1"/>
          </p:cNvSpPr>
          <p:nvPr userDrawn="1"/>
        </p:nvSpPr>
        <p:spPr bwMode="auto">
          <a:xfrm>
            <a:off x="3581400" y="6705600"/>
            <a:ext cx="1981200" cy="152400"/>
          </a:xfrm>
          <a:prstGeom prst="rect">
            <a:avLst/>
          </a:prstGeom>
          <a:solidFill>
            <a:srgbClr val="00B050"/>
          </a:solidFill>
          <a:ln w="9525">
            <a:no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000" b="1" i="1" dirty="0" smtClean="0">
                <a:solidFill>
                  <a:srgbClr val="FFFFFF"/>
                </a:solidFill>
                <a:cs typeface="Arial" pitchFamily="34" charset="0"/>
              </a:rPr>
              <a:t>UNCLASSIFIED</a:t>
            </a:r>
            <a:endParaRPr lang="en-US" sz="1000" b="1" i="1" dirty="0">
              <a:solidFill>
                <a:srgbClr val="FFFFFF"/>
              </a:solidFill>
              <a:cs typeface="Arial" pitchFamily="34" charset="0"/>
            </a:endParaRPr>
          </a:p>
        </p:txBody>
      </p:sp>
    </p:spTree>
    <p:extLst>
      <p:ext uri="{BB962C8B-B14F-4D97-AF65-F5344CB8AC3E}">
        <p14:creationId xmlns:p14="http://schemas.microsoft.com/office/powerpoint/2010/main" val="4137253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r" defTabSz="914400" rtl="0" eaLnBrk="1" latinLnBrk="0" hangingPunct="1">
        <a:spcBef>
          <a:spcPct val="0"/>
        </a:spcBef>
        <a:buNone/>
        <a:defRPr sz="28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adley\Documents\Copenhagen\pics\newspapers.jpg"/>
          <p:cNvPicPr>
            <a:picLocks noChangeAspect="1" noChangeArrowheads="1"/>
          </p:cNvPicPr>
          <p:nvPr/>
        </p:nvPicPr>
        <p:blipFill>
          <a:blip r:embed="rId3" cstate="email"/>
          <a:srcRect/>
          <a:stretch>
            <a:fillRect/>
          </a:stretch>
        </p:blipFill>
        <p:spPr bwMode="auto">
          <a:xfrm>
            <a:off x="0" y="533400"/>
            <a:ext cx="9144000" cy="6096000"/>
          </a:xfrm>
          <a:prstGeom prst="rect">
            <a:avLst/>
          </a:prstGeom>
          <a:noFill/>
        </p:spPr>
      </p:pic>
      <p:sp>
        <p:nvSpPr>
          <p:cNvPr id="3" name="TextBox 2"/>
          <p:cNvSpPr txBox="1"/>
          <p:nvPr/>
        </p:nvSpPr>
        <p:spPr>
          <a:xfrm>
            <a:off x="0" y="0"/>
            <a:ext cx="9144000" cy="1015663"/>
          </a:xfrm>
          <a:prstGeom prst="rect">
            <a:avLst/>
          </a:prstGeom>
          <a:noFill/>
        </p:spPr>
        <p:txBody>
          <a:bodyPr wrap="square" rtlCol="0">
            <a:spAutoFit/>
          </a:bodyPr>
          <a:lstStyle/>
          <a:p>
            <a:pPr algn="ctr"/>
            <a:r>
              <a:rPr lang="en-US" sz="6000" b="1" dirty="0" smtClean="0"/>
              <a:t>OSINT</a:t>
            </a:r>
            <a:endParaRPr lang="en-US" sz="6000" b="1" dirty="0"/>
          </a:p>
        </p:txBody>
      </p:sp>
      <p:sp>
        <p:nvSpPr>
          <p:cNvPr id="4" name="TextBox 3"/>
          <p:cNvSpPr txBox="1"/>
          <p:nvPr/>
        </p:nvSpPr>
        <p:spPr>
          <a:xfrm>
            <a:off x="0" y="5842337"/>
            <a:ext cx="9144000" cy="1015663"/>
          </a:xfrm>
          <a:prstGeom prst="rect">
            <a:avLst/>
          </a:prstGeom>
          <a:noFill/>
        </p:spPr>
        <p:txBody>
          <a:bodyPr wrap="square" rtlCol="0">
            <a:spAutoFit/>
          </a:bodyPr>
          <a:lstStyle/>
          <a:p>
            <a:pPr algn="ctr"/>
            <a:r>
              <a:rPr lang="en-US" sz="6000" b="1" dirty="0" smtClean="0"/>
              <a:t>What it’s </a:t>
            </a:r>
            <a:r>
              <a:rPr lang="en-US" sz="6000" b="1" u="sng" dirty="0" smtClean="0"/>
              <a:t>not</a:t>
            </a:r>
            <a:endParaRPr lang="en-US" sz="6000" b="1" u="sng" dirty="0"/>
          </a:p>
        </p:txBody>
      </p:sp>
      <p:sp>
        <p:nvSpPr>
          <p:cNvPr id="2" name="Rectangle 1"/>
          <p:cNvSpPr/>
          <p:nvPr/>
        </p:nvSpPr>
        <p:spPr>
          <a:xfrm>
            <a:off x="5943600" y="228600"/>
            <a:ext cx="3276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Analysis</a:t>
            </a:r>
            <a:endParaRPr lang="en-US" b="1" i="1" u="sng" dirty="0"/>
          </a:p>
        </p:txBody>
      </p:sp>
      <p:pic>
        <p:nvPicPr>
          <p:cNvPr id="39941" name="Picture 5"/>
          <p:cNvPicPr>
            <a:picLocks noChangeAspect="1" noChangeArrowheads="1"/>
          </p:cNvPicPr>
          <p:nvPr/>
        </p:nvPicPr>
        <p:blipFill>
          <a:blip r:embed="rId3" cstate="email"/>
          <a:srcRect/>
          <a:stretch>
            <a:fillRect/>
          </a:stretch>
        </p:blipFill>
        <p:spPr bwMode="auto">
          <a:xfrm>
            <a:off x="-1" y="1573089"/>
            <a:ext cx="5361709" cy="2743200"/>
          </a:xfrm>
          <a:prstGeom prst="rect">
            <a:avLst/>
          </a:prstGeom>
          <a:noFill/>
          <a:ln w="9525">
            <a:noFill/>
            <a:miter lim="800000"/>
            <a:headEnd/>
            <a:tailEnd/>
          </a:ln>
        </p:spPr>
      </p:pic>
      <p:pic>
        <p:nvPicPr>
          <p:cNvPr id="39942" name="Picture 6"/>
          <p:cNvPicPr>
            <a:picLocks noChangeAspect="1" noChangeArrowheads="1"/>
          </p:cNvPicPr>
          <p:nvPr/>
        </p:nvPicPr>
        <p:blipFill>
          <a:blip r:embed="rId4" cstate="email"/>
          <a:srcRect/>
          <a:stretch>
            <a:fillRect/>
          </a:stretch>
        </p:blipFill>
        <p:spPr bwMode="auto">
          <a:xfrm>
            <a:off x="3810000" y="3554289"/>
            <a:ext cx="5334000" cy="2998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Information Environment Considerations</a:t>
            </a:r>
          </a:p>
        </p:txBody>
      </p:sp>
      <p:pic>
        <p:nvPicPr>
          <p:cNvPr id="36" name="Picture 2"/>
          <p:cNvPicPr>
            <a:picLocks noChangeAspect="1" noChangeArrowheads="1"/>
          </p:cNvPicPr>
          <p:nvPr/>
        </p:nvPicPr>
        <p:blipFill>
          <a:blip r:embed="rId3" cstate="print"/>
          <a:srcRect/>
          <a:stretch>
            <a:fillRect/>
          </a:stretch>
        </p:blipFill>
        <p:spPr bwMode="auto">
          <a:xfrm>
            <a:off x="83344" y="2084387"/>
            <a:ext cx="89773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Information Environment Considerations</a:t>
            </a:r>
          </a:p>
        </p:txBody>
      </p:sp>
      <p:sp>
        <p:nvSpPr>
          <p:cNvPr id="3" name="Rectangle 2"/>
          <p:cNvSpPr/>
          <p:nvPr/>
        </p:nvSpPr>
        <p:spPr>
          <a:xfrm>
            <a:off x="1524000" y="16764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23241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29718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3355173"/>
            <a:ext cx="1143000" cy="369332"/>
          </a:xfrm>
          <a:prstGeom prst="rect">
            <a:avLst/>
          </a:prstGeom>
          <a:noFill/>
        </p:spPr>
        <p:txBody>
          <a:bodyPr wrap="square" rtlCol="0">
            <a:spAutoFit/>
          </a:bodyPr>
          <a:lstStyle/>
          <a:p>
            <a:pPr algn="r"/>
            <a:r>
              <a:rPr lang="en-US" dirty="0" smtClean="0"/>
              <a:t>Physical</a:t>
            </a:r>
            <a:endParaRPr lang="en-US" dirty="0"/>
          </a:p>
        </p:txBody>
      </p:sp>
      <p:sp>
        <p:nvSpPr>
          <p:cNvPr id="9" name="TextBox 8"/>
          <p:cNvSpPr txBox="1"/>
          <p:nvPr/>
        </p:nvSpPr>
        <p:spPr>
          <a:xfrm>
            <a:off x="152400" y="2669373"/>
            <a:ext cx="1143000" cy="369332"/>
          </a:xfrm>
          <a:prstGeom prst="rect">
            <a:avLst/>
          </a:prstGeom>
          <a:noFill/>
        </p:spPr>
        <p:txBody>
          <a:bodyPr wrap="square" rtlCol="0">
            <a:spAutoFit/>
          </a:bodyPr>
          <a:lstStyle/>
          <a:p>
            <a:pPr algn="r"/>
            <a:r>
              <a:rPr lang="en-US" dirty="0" smtClean="0"/>
              <a:t>Virtual</a:t>
            </a:r>
            <a:endParaRPr lang="en-US" dirty="0"/>
          </a:p>
        </p:txBody>
      </p:sp>
      <p:sp>
        <p:nvSpPr>
          <p:cNvPr id="10" name="TextBox 9"/>
          <p:cNvSpPr txBox="1"/>
          <p:nvPr/>
        </p:nvSpPr>
        <p:spPr>
          <a:xfrm>
            <a:off x="0" y="2059773"/>
            <a:ext cx="1143000" cy="369332"/>
          </a:xfrm>
          <a:prstGeom prst="rect">
            <a:avLst/>
          </a:prstGeom>
          <a:noFill/>
        </p:spPr>
        <p:txBody>
          <a:bodyPr wrap="square" rtlCol="0">
            <a:spAutoFit/>
          </a:bodyPr>
          <a:lstStyle/>
          <a:p>
            <a:pPr algn="r"/>
            <a:r>
              <a:rPr lang="en-US" dirty="0" smtClean="0"/>
              <a:t>Cognitive</a:t>
            </a:r>
            <a:endParaRPr lang="en-US" dirty="0"/>
          </a:p>
        </p:txBody>
      </p:sp>
      <p:sp>
        <p:nvSpPr>
          <p:cNvPr id="14" name="Right Arrow 13"/>
          <p:cNvSpPr/>
          <p:nvPr/>
        </p:nvSpPr>
        <p:spPr>
          <a:xfrm rot="16200000">
            <a:off x="1981201" y="3278973"/>
            <a:ext cx="533400" cy="38100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1981201" y="2593173"/>
            <a:ext cx="533400" cy="381000"/>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038600" y="16764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91000" y="2324100"/>
            <a:ext cx="1676400" cy="1330678"/>
          </a:xfrm>
          <a:prstGeom prst="rect">
            <a:avLst/>
          </a:prstGeom>
          <a:solidFill>
            <a:srgbClr val="FF0000"/>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3400" y="29718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05600" y="16764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858000" y="2324100"/>
            <a:ext cx="1676400" cy="1330678"/>
          </a:xfrm>
          <a:prstGeom prst="rect">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010400" y="2971800"/>
            <a:ext cx="1676400" cy="1330678"/>
          </a:xfrm>
          <a:prstGeom prst="rect">
            <a:avLst/>
          </a:prstGeom>
          <a:solidFill>
            <a:srgbClr val="FF0000"/>
          </a:solid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rved Right Arrow 25"/>
          <p:cNvSpPr/>
          <p:nvPr/>
        </p:nvSpPr>
        <p:spPr>
          <a:xfrm rot="10800000">
            <a:off x="3200400" y="2288373"/>
            <a:ext cx="457200" cy="1295400"/>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76400" y="4040973"/>
            <a:ext cx="2057400" cy="369332"/>
          </a:xfrm>
          <a:prstGeom prst="rect">
            <a:avLst/>
          </a:prstGeom>
          <a:noFill/>
        </p:spPr>
        <p:txBody>
          <a:bodyPr wrap="square" rtlCol="0">
            <a:spAutoFit/>
          </a:bodyPr>
          <a:lstStyle/>
          <a:p>
            <a:pPr algn="ctr"/>
            <a:r>
              <a:rPr lang="en-US" dirty="0" smtClean="0"/>
              <a:t>Full Alignment</a:t>
            </a:r>
            <a:endParaRPr lang="en-US" dirty="0"/>
          </a:p>
        </p:txBody>
      </p:sp>
      <p:sp>
        <p:nvSpPr>
          <p:cNvPr id="28" name="TextBox 27"/>
          <p:cNvSpPr txBox="1"/>
          <p:nvPr/>
        </p:nvSpPr>
        <p:spPr>
          <a:xfrm>
            <a:off x="4038600" y="4040973"/>
            <a:ext cx="2057400" cy="369332"/>
          </a:xfrm>
          <a:prstGeom prst="rect">
            <a:avLst/>
          </a:prstGeom>
          <a:noFill/>
        </p:spPr>
        <p:txBody>
          <a:bodyPr wrap="square" rtlCol="0">
            <a:spAutoFit/>
          </a:bodyPr>
          <a:lstStyle/>
          <a:p>
            <a:pPr algn="ctr"/>
            <a:r>
              <a:rPr lang="en-US" dirty="0" smtClean="0"/>
              <a:t>Virtual Mismatch</a:t>
            </a:r>
            <a:endParaRPr lang="en-US" dirty="0"/>
          </a:p>
        </p:txBody>
      </p:sp>
      <p:sp>
        <p:nvSpPr>
          <p:cNvPr id="29" name="TextBox 28"/>
          <p:cNvSpPr txBox="1"/>
          <p:nvPr/>
        </p:nvSpPr>
        <p:spPr>
          <a:xfrm>
            <a:off x="6705600" y="4040973"/>
            <a:ext cx="2209800" cy="369332"/>
          </a:xfrm>
          <a:prstGeom prst="rect">
            <a:avLst/>
          </a:prstGeom>
          <a:noFill/>
        </p:spPr>
        <p:txBody>
          <a:bodyPr wrap="square" rtlCol="0">
            <a:spAutoFit/>
          </a:bodyPr>
          <a:lstStyle/>
          <a:p>
            <a:pPr algn="ctr"/>
            <a:r>
              <a:rPr lang="en-US" dirty="0" smtClean="0"/>
              <a:t>Physical Mismatch</a:t>
            </a:r>
            <a:endParaRPr lang="en-US" dirty="0"/>
          </a:p>
        </p:txBody>
      </p:sp>
      <p:sp>
        <p:nvSpPr>
          <p:cNvPr id="30" name="TextBox 29"/>
          <p:cNvSpPr txBox="1"/>
          <p:nvPr/>
        </p:nvSpPr>
        <p:spPr>
          <a:xfrm>
            <a:off x="1676400" y="4421973"/>
            <a:ext cx="2057400" cy="938719"/>
          </a:xfrm>
          <a:prstGeom prst="rect">
            <a:avLst/>
          </a:prstGeom>
          <a:noFill/>
        </p:spPr>
        <p:txBody>
          <a:bodyPr wrap="square" rtlCol="0">
            <a:spAutoFit/>
          </a:bodyPr>
          <a:lstStyle/>
          <a:p>
            <a:pPr>
              <a:spcAft>
                <a:spcPts val="600"/>
              </a:spcAft>
              <a:buFont typeface="Arial" pitchFamily="34" charset="0"/>
              <a:buChar char="•"/>
            </a:pPr>
            <a:r>
              <a:rPr lang="en-US" sz="1000" dirty="0" smtClean="0"/>
              <a:t> Observed Reality matches messaging received</a:t>
            </a:r>
          </a:p>
          <a:p>
            <a:pPr>
              <a:spcAft>
                <a:spcPts val="600"/>
              </a:spcAft>
              <a:buFont typeface="Arial" pitchFamily="34" charset="0"/>
              <a:buChar char="•"/>
            </a:pPr>
            <a:r>
              <a:rPr lang="en-US" sz="1000" dirty="0" smtClean="0"/>
              <a:t> Physical / Virtual alignment creates / shapes / reinforces Cognitive reality</a:t>
            </a:r>
            <a:endParaRPr lang="en-US" sz="1000" dirty="0"/>
          </a:p>
        </p:txBody>
      </p:sp>
      <p:sp>
        <p:nvSpPr>
          <p:cNvPr id="31" name="TextBox 30"/>
          <p:cNvSpPr txBox="1"/>
          <p:nvPr/>
        </p:nvSpPr>
        <p:spPr>
          <a:xfrm>
            <a:off x="4038600" y="4421973"/>
            <a:ext cx="2057400" cy="1246495"/>
          </a:xfrm>
          <a:prstGeom prst="rect">
            <a:avLst/>
          </a:prstGeom>
          <a:noFill/>
        </p:spPr>
        <p:txBody>
          <a:bodyPr wrap="square" rtlCol="0">
            <a:spAutoFit/>
          </a:bodyPr>
          <a:lstStyle/>
          <a:p>
            <a:pPr>
              <a:spcAft>
                <a:spcPts val="600"/>
              </a:spcAft>
              <a:buFont typeface="Arial" pitchFamily="34" charset="0"/>
              <a:buChar char="•"/>
            </a:pPr>
            <a:r>
              <a:rPr lang="en-US" sz="1000" dirty="0" smtClean="0"/>
              <a:t> Competing or Counter message in Virtual space disrupts Cognitive reinforcement  when “ground truth” is known</a:t>
            </a:r>
          </a:p>
          <a:p>
            <a:pPr>
              <a:spcAft>
                <a:spcPts val="600"/>
              </a:spcAft>
              <a:buFont typeface="Arial" pitchFamily="34" charset="0"/>
              <a:buChar char="•"/>
            </a:pPr>
            <a:r>
              <a:rPr lang="en-US" sz="1000" dirty="0" smtClean="0"/>
              <a:t> Virtual space may be irrelevant for isolated populations without other access (e.g., Mosul)</a:t>
            </a:r>
            <a:endParaRPr lang="en-US" sz="1000" dirty="0"/>
          </a:p>
        </p:txBody>
      </p:sp>
      <p:sp>
        <p:nvSpPr>
          <p:cNvPr id="32" name="TextBox 31"/>
          <p:cNvSpPr txBox="1"/>
          <p:nvPr/>
        </p:nvSpPr>
        <p:spPr>
          <a:xfrm>
            <a:off x="6705600" y="4421973"/>
            <a:ext cx="2209800" cy="1400383"/>
          </a:xfrm>
          <a:prstGeom prst="rect">
            <a:avLst/>
          </a:prstGeom>
          <a:noFill/>
        </p:spPr>
        <p:txBody>
          <a:bodyPr wrap="square" rtlCol="0">
            <a:spAutoFit/>
          </a:bodyPr>
          <a:lstStyle/>
          <a:p>
            <a:pPr>
              <a:spcAft>
                <a:spcPts val="600"/>
              </a:spcAft>
              <a:buFont typeface="Arial" pitchFamily="34" charset="0"/>
              <a:buChar char="•"/>
            </a:pPr>
            <a:r>
              <a:rPr lang="en-US" sz="1000" dirty="0" smtClean="0"/>
              <a:t> Virtual message can be less effective when competing observables are available to the audience</a:t>
            </a:r>
          </a:p>
          <a:p>
            <a:pPr>
              <a:spcAft>
                <a:spcPts val="600"/>
              </a:spcAft>
              <a:buFont typeface="Arial" pitchFamily="34" charset="0"/>
              <a:buChar char="•"/>
            </a:pPr>
            <a:r>
              <a:rPr lang="en-US" sz="1000" dirty="0" smtClean="0"/>
              <a:t> Remote audiences (e.g., Western countries) may not have Physical frame of reference, basing perception only on Virtual message</a:t>
            </a:r>
            <a:endParaRPr lang="en-US" sz="1000" dirty="0"/>
          </a:p>
        </p:txBody>
      </p:sp>
      <p:sp>
        <p:nvSpPr>
          <p:cNvPr id="33" name="TextBox 32"/>
          <p:cNvSpPr txBox="1"/>
          <p:nvPr/>
        </p:nvSpPr>
        <p:spPr>
          <a:xfrm>
            <a:off x="0" y="2317156"/>
            <a:ext cx="1143000" cy="261610"/>
          </a:xfrm>
          <a:prstGeom prst="rect">
            <a:avLst/>
          </a:prstGeom>
          <a:noFill/>
        </p:spPr>
        <p:txBody>
          <a:bodyPr wrap="square" rtlCol="0">
            <a:spAutoFit/>
          </a:bodyPr>
          <a:lstStyle/>
          <a:p>
            <a:pPr algn="r"/>
            <a:r>
              <a:rPr lang="en-US" sz="1100" dirty="0" smtClean="0"/>
              <a:t>Perceptions</a:t>
            </a:r>
            <a:endParaRPr lang="en-US" sz="1100" dirty="0"/>
          </a:p>
        </p:txBody>
      </p:sp>
      <p:sp>
        <p:nvSpPr>
          <p:cNvPr id="34" name="TextBox 33"/>
          <p:cNvSpPr txBox="1"/>
          <p:nvPr/>
        </p:nvSpPr>
        <p:spPr>
          <a:xfrm>
            <a:off x="0" y="2926756"/>
            <a:ext cx="1219200" cy="261610"/>
          </a:xfrm>
          <a:prstGeom prst="rect">
            <a:avLst/>
          </a:prstGeom>
          <a:noFill/>
        </p:spPr>
        <p:txBody>
          <a:bodyPr wrap="square" rtlCol="0">
            <a:spAutoFit/>
          </a:bodyPr>
          <a:lstStyle/>
          <a:p>
            <a:pPr algn="r"/>
            <a:r>
              <a:rPr lang="en-US" sz="1100" dirty="0" smtClean="0"/>
              <a:t>Media message</a:t>
            </a:r>
            <a:endParaRPr lang="en-US" sz="1100" dirty="0"/>
          </a:p>
        </p:txBody>
      </p:sp>
      <p:sp>
        <p:nvSpPr>
          <p:cNvPr id="35" name="TextBox 34"/>
          <p:cNvSpPr txBox="1"/>
          <p:nvPr/>
        </p:nvSpPr>
        <p:spPr>
          <a:xfrm>
            <a:off x="0" y="3612556"/>
            <a:ext cx="1600200" cy="261610"/>
          </a:xfrm>
          <a:prstGeom prst="rect">
            <a:avLst/>
          </a:prstGeom>
          <a:noFill/>
        </p:spPr>
        <p:txBody>
          <a:bodyPr wrap="square" rtlCol="0">
            <a:spAutoFit/>
          </a:bodyPr>
          <a:lstStyle/>
          <a:p>
            <a:pPr algn="r"/>
            <a:r>
              <a:rPr lang="en-US" sz="1100" dirty="0" smtClean="0"/>
              <a:t>Observable events</a:t>
            </a:r>
            <a:endParaRPr lang="en-US" sz="1100" dirty="0"/>
          </a:p>
        </p:txBody>
      </p:sp>
      <p:pic>
        <p:nvPicPr>
          <p:cNvPr id="32772" name="Picture 4" descr="https://www.lancope.com/sites/default/files/OODA-Loop.png"/>
          <p:cNvPicPr>
            <a:picLocks noChangeAspect="1" noChangeArrowheads="1"/>
          </p:cNvPicPr>
          <p:nvPr/>
        </p:nvPicPr>
        <p:blipFill>
          <a:blip r:embed="rId3" cstate="email"/>
          <a:srcRect/>
          <a:stretch>
            <a:fillRect/>
          </a:stretch>
        </p:blipFill>
        <p:spPr bwMode="auto">
          <a:xfrm>
            <a:off x="152400" y="5199208"/>
            <a:ext cx="1676400" cy="165879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Challenges</a:t>
            </a:r>
            <a:endParaRPr lang="en-US" b="1" i="1" u="sng" dirty="0"/>
          </a:p>
        </p:txBody>
      </p:sp>
      <p:sp>
        <p:nvSpPr>
          <p:cNvPr id="3" name="Rectangle 2"/>
          <p:cNvSpPr/>
          <p:nvPr/>
        </p:nvSpPr>
        <p:spPr>
          <a:xfrm>
            <a:off x="304800" y="1981200"/>
            <a:ext cx="8458200" cy="1477328"/>
          </a:xfrm>
          <a:prstGeom prst="rect">
            <a:avLst/>
          </a:prstGeom>
        </p:spPr>
        <p:txBody>
          <a:bodyPr wrap="square">
            <a:spAutoFit/>
          </a:bodyPr>
          <a:lstStyle/>
          <a:p>
            <a:r>
              <a:rPr lang="fr-FR" b="1" dirty="0" smtClean="0"/>
              <a:t>Non-attribution -  </a:t>
            </a:r>
            <a:r>
              <a:rPr lang="en-US" dirty="0" smtClean="0"/>
              <a:t>webmaster tracking, domains, cookies, cache</a:t>
            </a:r>
          </a:p>
          <a:p>
            <a:endParaRPr lang="en-US" dirty="0" smtClean="0"/>
          </a:p>
          <a:p>
            <a:r>
              <a:rPr lang="en-US" dirty="0" smtClean="0"/>
              <a:t> </a:t>
            </a:r>
            <a:r>
              <a:rPr lang="fr-FR" b="1" dirty="0" err="1" smtClean="0"/>
              <a:t>Denial</a:t>
            </a:r>
            <a:r>
              <a:rPr lang="fr-FR" b="1" dirty="0" smtClean="0"/>
              <a:t> / </a:t>
            </a:r>
            <a:r>
              <a:rPr lang="fr-FR" b="1" dirty="0" err="1" smtClean="0"/>
              <a:t>Deception</a:t>
            </a:r>
            <a:r>
              <a:rPr lang="fr-FR" b="1" dirty="0" smtClean="0"/>
              <a:t> -  </a:t>
            </a:r>
            <a:r>
              <a:rPr lang="en-US" dirty="0" smtClean="0"/>
              <a:t>false positives, bias confirmation, dual  stream</a:t>
            </a:r>
          </a:p>
          <a:p>
            <a:endParaRPr lang="en-US" dirty="0" smtClean="0"/>
          </a:p>
          <a:p>
            <a:r>
              <a:rPr lang="fr-FR" b="1" dirty="0" err="1" smtClean="0"/>
              <a:t>Counter</a:t>
            </a:r>
            <a:r>
              <a:rPr lang="fr-FR" b="1" dirty="0" smtClean="0"/>
              <a:t>-Intelligence -  </a:t>
            </a:r>
            <a:r>
              <a:rPr lang="en-US" dirty="0" smtClean="0"/>
              <a:t>focused CI operations, tipping/cueing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OPSEC / Red Team</a:t>
            </a:r>
            <a:endParaRPr lang="en-US" b="1" i="1" u="sng" dirty="0"/>
          </a:p>
        </p:txBody>
      </p:sp>
      <p:pic>
        <p:nvPicPr>
          <p:cNvPr id="43009" name="Picture 1"/>
          <p:cNvPicPr>
            <a:picLocks noChangeAspect="1" noChangeArrowheads="1"/>
          </p:cNvPicPr>
          <p:nvPr/>
        </p:nvPicPr>
        <p:blipFill>
          <a:blip r:embed="rId2" cstate="print"/>
          <a:srcRect/>
          <a:stretch>
            <a:fillRect/>
          </a:stretch>
        </p:blipFill>
        <p:spPr bwMode="auto">
          <a:xfrm>
            <a:off x="0" y="1601788"/>
            <a:ext cx="6111875" cy="474027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3" cstate="print"/>
          <a:srcRect l="7097"/>
          <a:stretch>
            <a:fillRect/>
          </a:stretch>
        </p:blipFill>
        <p:spPr bwMode="auto">
          <a:xfrm>
            <a:off x="5943600" y="4175125"/>
            <a:ext cx="3200400" cy="268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9534"/>
            <a:ext cx="7848600" cy="369332"/>
          </a:xfrm>
          <a:prstGeom prst="rect">
            <a:avLst/>
          </a:prstGeom>
        </p:spPr>
        <p:txBody>
          <a:bodyPr wrap="square">
            <a:spAutoFit/>
          </a:bodyPr>
          <a:lstStyle/>
          <a:p>
            <a:r>
              <a:rPr lang="en-US" b="1" dirty="0"/>
              <a:t>Open Source Data (OSD</a:t>
            </a:r>
            <a:r>
              <a:rPr lang="en-US" b="1" dirty="0" smtClean="0"/>
              <a:t>): </a:t>
            </a:r>
            <a:r>
              <a:rPr lang="en-US" dirty="0" smtClean="0"/>
              <a:t>raw, from a primary source.  (Unexploited)</a:t>
            </a:r>
            <a:endParaRPr lang="en-US" dirty="0"/>
          </a:p>
        </p:txBody>
      </p:sp>
      <p:sp>
        <p:nvSpPr>
          <p:cNvPr id="3" name="Rectangle 2"/>
          <p:cNvSpPr/>
          <p:nvPr/>
        </p:nvSpPr>
        <p:spPr>
          <a:xfrm>
            <a:off x="647700" y="2424668"/>
            <a:ext cx="7848600" cy="923330"/>
          </a:xfrm>
          <a:prstGeom prst="rect">
            <a:avLst/>
          </a:prstGeom>
        </p:spPr>
        <p:txBody>
          <a:bodyPr wrap="square">
            <a:spAutoFit/>
          </a:bodyPr>
          <a:lstStyle/>
          <a:p>
            <a:r>
              <a:rPr lang="fr-FR" b="1" dirty="0"/>
              <a:t>Open Source Information (OSIF</a:t>
            </a:r>
            <a:r>
              <a:rPr lang="fr-FR" b="1" dirty="0" smtClean="0"/>
              <a:t>): </a:t>
            </a:r>
            <a:r>
              <a:rPr lang="en-US" dirty="0" smtClean="0"/>
              <a:t>data </a:t>
            </a:r>
            <a:r>
              <a:rPr lang="en-US" dirty="0"/>
              <a:t>that can be put </a:t>
            </a:r>
            <a:r>
              <a:rPr lang="en-US" dirty="0" smtClean="0"/>
              <a:t>together…by </a:t>
            </a:r>
            <a:r>
              <a:rPr lang="en-US" dirty="0"/>
              <a:t>an editorial </a:t>
            </a:r>
            <a:r>
              <a:rPr lang="en-US" dirty="0" smtClean="0"/>
              <a:t>process, some </a:t>
            </a:r>
            <a:r>
              <a:rPr lang="en-US" dirty="0"/>
              <a:t>filtering and </a:t>
            </a:r>
            <a:r>
              <a:rPr lang="en-US" dirty="0" smtClean="0"/>
              <a:t>validation.  OSIF is </a:t>
            </a:r>
            <a:r>
              <a:rPr lang="en-US" i="1" dirty="0" smtClean="0"/>
              <a:t>generic </a:t>
            </a:r>
            <a:r>
              <a:rPr lang="en-US" i="1" dirty="0"/>
              <a:t>information that is usually </a:t>
            </a:r>
            <a:r>
              <a:rPr lang="en-US" i="1" dirty="0" smtClean="0"/>
              <a:t>widely disseminated</a:t>
            </a:r>
            <a:r>
              <a:rPr lang="en-US" i="1" dirty="0"/>
              <a:t>. </a:t>
            </a:r>
            <a:endParaRPr lang="en-US" dirty="0"/>
          </a:p>
        </p:txBody>
      </p:sp>
      <p:sp>
        <p:nvSpPr>
          <p:cNvPr id="4" name="Rectangle 3"/>
          <p:cNvSpPr/>
          <p:nvPr/>
        </p:nvSpPr>
        <p:spPr>
          <a:xfrm>
            <a:off x="1981200" y="3733800"/>
            <a:ext cx="7162800" cy="923330"/>
          </a:xfrm>
          <a:prstGeom prst="rect">
            <a:avLst/>
          </a:prstGeom>
        </p:spPr>
        <p:txBody>
          <a:bodyPr wrap="square">
            <a:spAutoFit/>
          </a:bodyPr>
          <a:lstStyle/>
          <a:p>
            <a:r>
              <a:rPr lang="en-US" b="1" dirty="0"/>
              <a:t>Open Source Intelligence (OSINT</a:t>
            </a:r>
            <a:r>
              <a:rPr lang="en-US" b="1" dirty="0" smtClean="0"/>
              <a:t>): </a:t>
            </a:r>
            <a:r>
              <a:rPr lang="en-US" dirty="0" smtClean="0"/>
              <a:t>information deliberately </a:t>
            </a:r>
            <a:r>
              <a:rPr lang="en-US" dirty="0"/>
              <a:t>discovered</a:t>
            </a:r>
            <a:r>
              <a:rPr lang="en-US" dirty="0" smtClean="0"/>
              <a:t>, discriminated, distilled</a:t>
            </a:r>
            <a:r>
              <a:rPr lang="en-US" dirty="0"/>
              <a:t>, and disseminated to a </a:t>
            </a:r>
            <a:r>
              <a:rPr lang="en-US" i="1" dirty="0" smtClean="0"/>
              <a:t>select </a:t>
            </a:r>
            <a:r>
              <a:rPr lang="en-US" dirty="0" smtClean="0"/>
              <a:t>audience, to </a:t>
            </a:r>
            <a:r>
              <a:rPr lang="en-US" dirty="0"/>
              <a:t>address </a:t>
            </a:r>
            <a:r>
              <a:rPr lang="en-US" dirty="0" smtClean="0"/>
              <a:t>a </a:t>
            </a:r>
            <a:r>
              <a:rPr lang="en-US" i="1" dirty="0" smtClean="0"/>
              <a:t>specific </a:t>
            </a:r>
            <a:r>
              <a:rPr lang="en-US" i="1" dirty="0"/>
              <a:t>question.</a:t>
            </a:r>
            <a:endParaRPr lang="en-US" dirty="0"/>
          </a:p>
        </p:txBody>
      </p:sp>
      <p:pic>
        <p:nvPicPr>
          <p:cNvPr id="7172" name="Picture 4" descr="https://condosuperstore.files.wordpress.com/2013/08/twitter.png"/>
          <p:cNvPicPr>
            <a:picLocks noChangeAspect="1" noChangeArrowheads="1"/>
          </p:cNvPicPr>
          <p:nvPr/>
        </p:nvPicPr>
        <p:blipFill>
          <a:blip r:embed="rId3" cstate="email"/>
          <a:srcRect/>
          <a:stretch>
            <a:fillRect/>
          </a:stretch>
        </p:blipFill>
        <p:spPr bwMode="auto">
          <a:xfrm>
            <a:off x="2880360" y="5080488"/>
            <a:ext cx="1371600" cy="1371600"/>
          </a:xfrm>
          <a:prstGeom prst="rect">
            <a:avLst/>
          </a:prstGeom>
          <a:noFill/>
        </p:spPr>
      </p:pic>
      <p:pic>
        <p:nvPicPr>
          <p:cNvPr id="7" name="Picture 2" descr="C:\Users\Bradley\Documents\Copenhagen\pics\newspapers.jpg"/>
          <p:cNvPicPr>
            <a:picLocks noChangeAspect="1" noChangeArrowheads="1"/>
          </p:cNvPicPr>
          <p:nvPr/>
        </p:nvPicPr>
        <p:blipFill>
          <a:blip r:embed="rId4" cstate="email"/>
          <a:srcRect/>
          <a:stretch>
            <a:fillRect/>
          </a:stretch>
        </p:blipFill>
        <p:spPr bwMode="auto">
          <a:xfrm>
            <a:off x="411480" y="5080488"/>
            <a:ext cx="2057400" cy="1371600"/>
          </a:xfrm>
          <a:prstGeom prst="rect">
            <a:avLst/>
          </a:prstGeom>
          <a:noFill/>
        </p:spPr>
      </p:pic>
      <p:pic>
        <p:nvPicPr>
          <p:cNvPr id="7173" name="Picture 5"/>
          <p:cNvPicPr>
            <a:picLocks noChangeAspect="1" noChangeArrowheads="1"/>
          </p:cNvPicPr>
          <p:nvPr/>
        </p:nvPicPr>
        <p:blipFill>
          <a:blip r:embed="rId5" cstate="email"/>
          <a:srcRect/>
          <a:stretch>
            <a:fillRect/>
          </a:stretch>
        </p:blipFill>
        <p:spPr bwMode="auto">
          <a:xfrm>
            <a:off x="4663440" y="4953000"/>
            <a:ext cx="2286000" cy="1626577"/>
          </a:xfrm>
          <a:prstGeom prst="rect">
            <a:avLst/>
          </a:prstGeom>
          <a:noFill/>
          <a:ln w="9525">
            <a:noFill/>
            <a:miter lim="800000"/>
            <a:headEnd/>
            <a:tailEnd/>
          </a:ln>
        </p:spPr>
      </p:pic>
      <p:pic>
        <p:nvPicPr>
          <p:cNvPr id="7175" name="Picture 7" descr="http://imgix.scout.com/142/1424573.jpg"/>
          <p:cNvPicPr>
            <a:picLocks noChangeAspect="1" noChangeArrowheads="1"/>
          </p:cNvPicPr>
          <p:nvPr/>
        </p:nvPicPr>
        <p:blipFill>
          <a:blip r:embed="rId6" cstate="email"/>
          <a:srcRect/>
          <a:stretch>
            <a:fillRect/>
          </a:stretch>
        </p:blipFill>
        <p:spPr bwMode="auto">
          <a:xfrm>
            <a:off x="7360920" y="5080488"/>
            <a:ext cx="1371600" cy="1371600"/>
          </a:xfrm>
          <a:prstGeom prst="rect">
            <a:avLst/>
          </a:prstGeom>
          <a:noFill/>
        </p:spPr>
      </p:pic>
      <p:sp>
        <p:nvSpPr>
          <p:cNvPr id="11" name="Rectangle 10"/>
          <p:cNvSpPr/>
          <p:nvPr/>
        </p:nvSpPr>
        <p:spPr>
          <a:xfrm>
            <a:off x="0" y="1154668"/>
            <a:ext cx="9144000" cy="369332"/>
          </a:xfrm>
          <a:prstGeom prst="rect">
            <a:avLst/>
          </a:prstGeom>
        </p:spPr>
        <p:txBody>
          <a:bodyPr wrap="square">
            <a:spAutoFit/>
          </a:bodyPr>
          <a:lstStyle/>
          <a:p>
            <a:pPr algn="ctr"/>
            <a:r>
              <a:rPr lang="en-US" b="1" i="1" u="sng" dirty="0" smtClean="0"/>
              <a:t>NATO OSINT HANDBOOK, 2002</a:t>
            </a:r>
            <a:endParaRPr lang="en-US"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fade">
                                      <p:cBhvr>
                                        <p:cTn id="13" dur="1000"/>
                                        <p:tgtEl>
                                          <p:spTgt spid="7173"/>
                                        </p:tgtEl>
                                      </p:cBhvr>
                                    </p:animEffect>
                                  </p:childTnLst>
                                </p:cTn>
                              </p:par>
                              <p:par>
                                <p:cTn id="14" presetID="10" presetClass="entr" presetSubtype="0" fill="hold" nodeType="withEffect">
                                  <p:stCondLst>
                                    <p:cond delay="0"/>
                                  </p:stCondLst>
                                  <p:childTnLst>
                                    <p:set>
                                      <p:cBhvr>
                                        <p:cTn id="15" dur="1" fill="hold">
                                          <p:stCondLst>
                                            <p:cond delay="0"/>
                                          </p:stCondLst>
                                        </p:cTn>
                                        <p:tgtEl>
                                          <p:spTgt spid="7175"/>
                                        </p:tgtEl>
                                        <p:attrNameLst>
                                          <p:attrName>style.visibility</p:attrName>
                                        </p:attrNameLst>
                                      </p:cBhvr>
                                      <p:to>
                                        <p:strVal val="visible"/>
                                      </p:to>
                                    </p:set>
                                    <p:animEffect transition="in" filter="fade">
                                      <p:cBhvr>
                                        <p:cTn id="16"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0" y="3407420"/>
            <a:ext cx="2971800" cy="2231380"/>
          </a:xfrm>
          <a:prstGeom prst="rect">
            <a:avLst/>
          </a:prstGeom>
        </p:spPr>
        <p:txBody>
          <a:bodyPr wrap="square">
            <a:spAutoFit/>
          </a:bodyPr>
          <a:lstStyle/>
          <a:p>
            <a:pPr algn="ctr"/>
            <a:r>
              <a:rPr lang="en-US" sz="2400" b="1" u="sng" dirty="0" smtClean="0"/>
              <a:t>2016</a:t>
            </a:r>
            <a:endParaRPr lang="en-US" b="1" u="sng" dirty="0" smtClean="0"/>
          </a:p>
          <a:p>
            <a:pPr>
              <a:spcBef>
                <a:spcPts val="600"/>
              </a:spcBef>
              <a:spcAft>
                <a:spcPts val="600"/>
              </a:spcAft>
              <a:buFont typeface="Arial" pitchFamily="34" charset="0"/>
              <a:buChar char="•"/>
            </a:pPr>
            <a:r>
              <a:rPr lang="en-US" b="1" dirty="0" smtClean="0"/>
              <a:t>  Voluminous Data Available</a:t>
            </a:r>
          </a:p>
          <a:p>
            <a:pPr>
              <a:spcBef>
                <a:spcPts val="600"/>
              </a:spcBef>
              <a:spcAft>
                <a:spcPts val="600"/>
              </a:spcAft>
              <a:buFont typeface="Arial" pitchFamily="34" charset="0"/>
              <a:buChar char="•"/>
            </a:pPr>
            <a:r>
              <a:rPr lang="en-US" b="1" dirty="0" smtClean="0"/>
              <a:t>  Accessibility </a:t>
            </a:r>
            <a:r>
              <a:rPr lang="en-US" b="1" dirty="0" err="1" smtClean="0"/>
              <a:t>vs</a:t>
            </a:r>
            <a:r>
              <a:rPr lang="en-US" b="1" dirty="0" smtClean="0"/>
              <a:t> Time/Travel</a:t>
            </a:r>
          </a:p>
          <a:p>
            <a:pPr>
              <a:spcBef>
                <a:spcPts val="600"/>
              </a:spcBef>
              <a:spcAft>
                <a:spcPts val="600"/>
              </a:spcAft>
              <a:buFont typeface="Arial" pitchFamily="34" charset="0"/>
              <a:buChar char="•"/>
            </a:pPr>
            <a:r>
              <a:rPr lang="en-US" b="1" dirty="0" smtClean="0"/>
              <a:t>  Virtual Replication</a:t>
            </a:r>
            <a:endParaRPr lang="en-US" dirty="0"/>
          </a:p>
        </p:txBody>
      </p:sp>
      <p:sp>
        <p:nvSpPr>
          <p:cNvPr id="5" name="Rectangle 4"/>
          <p:cNvSpPr/>
          <p:nvPr/>
        </p:nvSpPr>
        <p:spPr>
          <a:xfrm>
            <a:off x="0" y="1154668"/>
            <a:ext cx="9144000" cy="369332"/>
          </a:xfrm>
          <a:prstGeom prst="rect">
            <a:avLst/>
          </a:prstGeom>
        </p:spPr>
        <p:txBody>
          <a:bodyPr wrap="square">
            <a:spAutoFit/>
          </a:bodyPr>
          <a:lstStyle/>
          <a:p>
            <a:pPr algn="ctr"/>
            <a:r>
              <a:rPr lang="en-US" b="1" i="1" u="sng" dirty="0" smtClean="0"/>
              <a:t>Why Online?</a:t>
            </a:r>
            <a:endParaRPr lang="en-US" b="1" i="1" u="sng" dirty="0"/>
          </a:p>
        </p:txBody>
      </p:sp>
      <p:sp>
        <p:nvSpPr>
          <p:cNvPr id="6" name="Rectangle 5"/>
          <p:cNvSpPr/>
          <p:nvPr/>
        </p:nvSpPr>
        <p:spPr>
          <a:xfrm>
            <a:off x="914400" y="1743670"/>
            <a:ext cx="7315200" cy="923330"/>
          </a:xfrm>
          <a:prstGeom prst="rect">
            <a:avLst/>
          </a:prstGeom>
        </p:spPr>
        <p:txBody>
          <a:bodyPr wrap="square">
            <a:spAutoFit/>
          </a:bodyPr>
          <a:lstStyle/>
          <a:p>
            <a:r>
              <a:rPr lang="en-US" i="1" dirty="0" smtClean="0"/>
              <a:t>“…80% of what [is] needed in order to produce policy, acquisition, and operations intelligence was not secret, </a:t>
            </a:r>
            <a:r>
              <a:rPr lang="en-US" b="1" i="1" dirty="0" smtClean="0">
                <a:solidFill>
                  <a:srgbClr val="FF0000"/>
                </a:solidFill>
              </a:rPr>
              <a:t>not online</a:t>
            </a:r>
            <a:r>
              <a:rPr lang="en-US" i="1" dirty="0" smtClean="0"/>
              <a:t>, not in English, and not available from anyone in the National Capital Area (NCA).” - </a:t>
            </a:r>
            <a:r>
              <a:rPr lang="en-US" dirty="0" smtClean="0"/>
              <a:t>USMCIC, 1992</a:t>
            </a:r>
            <a:endParaRPr lang="en-US" dirty="0"/>
          </a:p>
        </p:txBody>
      </p:sp>
      <p:sp>
        <p:nvSpPr>
          <p:cNvPr id="1028" name="AutoShape 4" descr="https://birds4free.files.wordpress.com/2014/06/rijksmuseum_research_library_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Bradley\Documents\Copenhagen\pics\rijksmuseum_research_library_1.jpg"/>
          <p:cNvPicPr>
            <a:picLocks noChangeAspect="1" noChangeArrowheads="1"/>
          </p:cNvPicPr>
          <p:nvPr/>
        </p:nvPicPr>
        <p:blipFill>
          <a:blip r:embed="rId3" cstate="email"/>
          <a:srcRect/>
          <a:stretch>
            <a:fillRect/>
          </a:stretch>
        </p:blipFill>
        <p:spPr bwMode="auto">
          <a:xfrm>
            <a:off x="457200" y="3048000"/>
            <a:ext cx="3149185" cy="2362200"/>
          </a:xfrm>
          <a:prstGeom prst="rect">
            <a:avLst/>
          </a:prstGeom>
          <a:noFill/>
          <a:ln w="28575">
            <a:solidFill>
              <a:schemeClr val="tx1"/>
            </a:solidFill>
          </a:ln>
        </p:spPr>
      </p:pic>
      <p:pic>
        <p:nvPicPr>
          <p:cNvPr id="1026" name="Picture 2" descr="C:\Users\Bradley\Documents\Copenhagen\pics\Computer Research.jpg"/>
          <p:cNvPicPr>
            <a:picLocks noChangeAspect="1" noChangeArrowheads="1"/>
          </p:cNvPicPr>
          <p:nvPr/>
        </p:nvPicPr>
        <p:blipFill>
          <a:blip r:embed="rId4" cstate="email"/>
          <a:srcRect/>
          <a:stretch>
            <a:fillRect/>
          </a:stretch>
        </p:blipFill>
        <p:spPr bwMode="auto">
          <a:xfrm>
            <a:off x="2590800" y="4495800"/>
            <a:ext cx="2641600" cy="1981200"/>
          </a:xfrm>
          <a:prstGeom prst="rect">
            <a:avLst/>
          </a:prstGeom>
          <a:noFill/>
          <a:ln w="285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Commonly Used Open-Source Tools</a:t>
            </a:r>
            <a:endParaRPr lang="en-US" b="1" i="1" u="sng" dirty="0"/>
          </a:p>
        </p:txBody>
      </p:sp>
      <p:graphicFrame>
        <p:nvGraphicFramePr>
          <p:cNvPr id="3" name="Object 2"/>
          <p:cNvGraphicFramePr>
            <a:graphicFrameLocks noChangeAspect="1"/>
          </p:cNvGraphicFramePr>
          <p:nvPr/>
        </p:nvGraphicFramePr>
        <p:xfrm>
          <a:off x="228600" y="1143000"/>
          <a:ext cx="2237387" cy="2895600"/>
        </p:xfrm>
        <a:graphic>
          <a:graphicData uri="http://schemas.openxmlformats.org/presentationml/2006/ole">
            <mc:AlternateContent xmlns:mc="http://schemas.openxmlformats.org/markup-compatibility/2006">
              <mc:Choice xmlns:v="urn:schemas-microsoft-com:vml" Requires="v">
                <p:oleObj spid="_x0000_s9222" name="Acrobat Document" r:id="rId4" imgW="5829298" imgH="7543706" progId="Acrobat.Document.11">
                  <p:embed/>
                </p:oleObj>
              </mc:Choice>
              <mc:Fallback>
                <p:oleObj name="Acrobat Document" r:id="rId4" imgW="5829298" imgH="7543706" progId="Acrobat.Document.11">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43000"/>
                        <a:ext cx="2237387"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218" name="Picture 2"/>
          <p:cNvPicPr>
            <a:picLocks noChangeAspect="1" noChangeArrowheads="1"/>
          </p:cNvPicPr>
          <p:nvPr/>
        </p:nvPicPr>
        <p:blipFill>
          <a:blip r:embed="rId6" cstate="email"/>
          <a:srcRect l="31625" t="16304" r="29722" b="2174"/>
          <a:stretch>
            <a:fillRect/>
          </a:stretch>
        </p:blipFill>
        <p:spPr bwMode="auto">
          <a:xfrm>
            <a:off x="4572000" y="1676399"/>
            <a:ext cx="4343400" cy="4935681"/>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7" cstate="email"/>
          <a:srcRect/>
          <a:stretch>
            <a:fillRect/>
          </a:stretch>
        </p:blipFill>
        <p:spPr bwMode="auto">
          <a:xfrm>
            <a:off x="457200" y="4267200"/>
            <a:ext cx="3429000" cy="2237873"/>
          </a:xfrm>
          <a:prstGeom prst="rect">
            <a:avLst/>
          </a:prstGeom>
          <a:noFill/>
          <a:ln w="9525">
            <a:solidFill>
              <a:schemeClr val="tx1"/>
            </a:solidFill>
            <a:miter lim="800000"/>
            <a:headEnd/>
            <a:tailEnd/>
          </a:ln>
        </p:spPr>
      </p:pic>
      <p:sp>
        <p:nvSpPr>
          <p:cNvPr id="6" name="Rectangle 5"/>
          <p:cNvSpPr/>
          <p:nvPr/>
        </p:nvSpPr>
        <p:spPr>
          <a:xfrm>
            <a:off x="2580146" y="2667000"/>
            <a:ext cx="1915654" cy="307777"/>
          </a:xfrm>
          <a:prstGeom prst="rect">
            <a:avLst/>
          </a:prstGeom>
          <a:ln>
            <a:noFill/>
          </a:ln>
          <a:effectLst/>
          <a:scene3d>
            <a:camera prst="orthographicFront">
              <a:rot lat="0" lon="0" rev="0"/>
            </a:camera>
            <a:lightRig rig="chilly" dir="t">
              <a:rot lat="0" lon="0" rev="18480000"/>
            </a:lightRig>
          </a:scene3d>
          <a:sp3d prstMaterial="clear">
            <a:bevelT h="63500"/>
          </a:sp3d>
        </p:spPr>
        <p:txBody>
          <a:bodyPr wrap="none">
            <a:spAutoFit/>
          </a:bodyPr>
          <a:lstStyle/>
          <a:p>
            <a:pPr algn="ctr"/>
            <a:r>
              <a:rPr lang="en-US" sz="1400" b="1" dirty="0" smtClean="0"/>
              <a:t>www.phibetaiota.net</a:t>
            </a:r>
            <a:endParaRPr lang="en-US"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cstate="email"/>
          <a:srcRect/>
          <a:stretch>
            <a:fillRect/>
          </a:stretch>
        </p:blipFill>
        <p:spPr bwMode="auto">
          <a:xfrm>
            <a:off x="-1" y="2362200"/>
            <a:ext cx="5599735" cy="2590800"/>
          </a:xfrm>
          <a:prstGeom prst="rect">
            <a:avLst/>
          </a:prstGeom>
          <a:noFill/>
          <a:ln w="9525">
            <a:solidFill>
              <a:schemeClr val="tx1"/>
            </a:solidFill>
            <a:miter lim="800000"/>
            <a:headEnd/>
            <a:tailEnd/>
          </a:ln>
        </p:spPr>
      </p:pic>
      <p:pic>
        <p:nvPicPr>
          <p:cNvPr id="2051" name="Picture 3"/>
          <p:cNvPicPr>
            <a:picLocks noChangeAspect="1" noChangeArrowheads="1"/>
          </p:cNvPicPr>
          <p:nvPr/>
        </p:nvPicPr>
        <p:blipFill>
          <a:blip r:embed="rId4" cstate="email"/>
          <a:srcRect/>
          <a:stretch>
            <a:fillRect/>
          </a:stretch>
        </p:blipFill>
        <p:spPr bwMode="auto">
          <a:xfrm>
            <a:off x="4327525" y="3810000"/>
            <a:ext cx="4816475" cy="2835275"/>
          </a:xfrm>
          <a:prstGeom prst="rect">
            <a:avLst/>
          </a:prstGeom>
          <a:noFill/>
          <a:ln w="9525">
            <a:solidFill>
              <a:schemeClr val="tx1"/>
            </a:solidFill>
            <a:miter lim="800000"/>
            <a:headEnd/>
            <a:tailEnd/>
          </a:ln>
          <a:effectLst/>
        </p:spPr>
      </p:pic>
      <p:sp>
        <p:nvSpPr>
          <p:cNvPr id="13" name="TextBox 12"/>
          <p:cNvSpPr txBox="1"/>
          <p:nvPr/>
        </p:nvSpPr>
        <p:spPr>
          <a:xfrm>
            <a:off x="5638800" y="2362200"/>
            <a:ext cx="3505200" cy="923330"/>
          </a:xfrm>
          <a:prstGeom prst="rect">
            <a:avLst/>
          </a:prstGeom>
          <a:noFill/>
        </p:spPr>
        <p:txBody>
          <a:bodyPr wrap="square" rtlCol="0">
            <a:spAutoFit/>
          </a:bodyPr>
          <a:lstStyle/>
          <a:p>
            <a:r>
              <a:rPr lang="en-US" dirty="0" smtClean="0"/>
              <a:t>Content provider (e.g., Google)</a:t>
            </a:r>
          </a:p>
          <a:p>
            <a:pPr>
              <a:buFont typeface="Arial" pitchFamily="34" charset="0"/>
              <a:buChar char="•"/>
            </a:pPr>
            <a:r>
              <a:rPr lang="en-US" dirty="0" smtClean="0"/>
              <a:t>  Data aggregation</a:t>
            </a:r>
          </a:p>
          <a:p>
            <a:pPr>
              <a:buFont typeface="Arial" pitchFamily="34" charset="0"/>
              <a:buChar char="•"/>
            </a:pPr>
            <a:r>
              <a:rPr lang="en-US" dirty="0" smtClean="0"/>
              <a:t>  “Authoritative”</a:t>
            </a:r>
          </a:p>
        </p:txBody>
      </p:sp>
      <p:sp>
        <p:nvSpPr>
          <p:cNvPr id="14" name="TextBox 13"/>
          <p:cNvSpPr txBox="1"/>
          <p:nvPr/>
        </p:nvSpPr>
        <p:spPr>
          <a:xfrm>
            <a:off x="1219200" y="5706070"/>
            <a:ext cx="3124200" cy="923330"/>
          </a:xfrm>
          <a:prstGeom prst="rect">
            <a:avLst/>
          </a:prstGeom>
          <a:noFill/>
        </p:spPr>
        <p:txBody>
          <a:bodyPr wrap="square" rtlCol="0">
            <a:spAutoFit/>
          </a:bodyPr>
          <a:lstStyle/>
          <a:p>
            <a:r>
              <a:rPr lang="en-US" dirty="0" smtClean="0"/>
              <a:t>Wiki-based</a:t>
            </a:r>
          </a:p>
          <a:p>
            <a:pPr>
              <a:buFont typeface="Arial" pitchFamily="34" charset="0"/>
              <a:buChar char="•"/>
            </a:pPr>
            <a:r>
              <a:rPr lang="en-US" dirty="0" smtClean="0"/>
              <a:t>  Crowd-sourced</a:t>
            </a:r>
          </a:p>
          <a:p>
            <a:pPr>
              <a:buFont typeface="Arial" pitchFamily="34" charset="0"/>
              <a:buChar char="•"/>
            </a:pPr>
            <a:r>
              <a:rPr lang="en-US" dirty="0" smtClean="0"/>
              <a:t>  Ground-truth / perception</a:t>
            </a:r>
          </a:p>
        </p:txBody>
      </p:sp>
      <p:sp>
        <p:nvSpPr>
          <p:cNvPr id="15" name="Rectangle 14"/>
          <p:cNvSpPr/>
          <p:nvPr/>
        </p:nvSpPr>
        <p:spPr>
          <a:xfrm>
            <a:off x="0" y="1154668"/>
            <a:ext cx="9144000" cy="369332"/>
          </a:xfrm>
          <a:prstGeom prst="rect">
            <a:avLst/>
          </a:prstGeom>
        </p:spPr>
        <p:txBody>
          <a:bodyPr wrap="square">
            <a:spAutoFit/>
          </a:bodyPr>
          <a:lstStyle/>
          <a:p>
            <a:pPr algn="ctr"/>
            <a:r>
              <a:rPr lang="en-US" b="1" i="1" u="sng" dirty="0" smtClean="0"/>
              <a:t>Commonly Used Open-Source Tools</a:t>
            </a:r>
            <a:endParaRPr lang="en-US" b="1" i="1" u="sng" dirty="0"/>
          </a:p>
        </p:txBody>
      </p:sp>
      <p:sp>
        <p:nvSpPr>
          <p:cNvPr id="7" name="Rectangle 6"/>
          <p:cNvSpPr/>
          <p:nvPr/>
        </p:nvSpPr>
        <p:spPr>
          <a:xfrm>
            <a:off x="0" y="1524000"/>
            <a:ext cx="9144000" cy="369332"/>
          </a:xfrm>
          <a:prstGeom prst="rect">
            <a:avLst/>
          </a:prstGeom>
        </p:spPr>
        <p:txBody>
          <a:bodyPr wrap="square">
            <a:spAutoFit/>
          </a:bodyPr>
          <a:lstStyle/>
          <a:p>
            <a:pPr algn="ctr"/>
            <a:r>
              <a:rPr lang="en-US" b="1" dirty="0" smtClean="0"/>
              <a:t>Mapping / </a:t>
            </a:r>
            <a:r>
              <a:rPr lang="en-US" b="1" dirty="0" err="1" smtClean="0"/>
              <a:t>GeoINT</a:t>
            </a:r>
            <a:r>
              <a:rPr lang="en-US" b="1" dirty="0" smtClean="0"/>
              <a:t> Tools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Commonly Used Open-Source Tools</a:t>
            </a:r>
            <a:endParaRPr lang="en-US" b="1" i="1" u="sng" dirty="0"/>
          </a:p>
        </p:txBody>
      </p:sp>
      <p:sp>
        <p:nvSpPr>
          <p:cNvPr id="3" name="Rectangle 2"/>
          <p:cNvSpPr/>
          <p:nvPr/>
        </p:nvSpPr>
        <p:spPr>
          <a:xfrm>
            <a:off x="0" y="1524000"/>
            <a:ext cx="9144000" cy="369332"/>
          </a:xfrm>
          <a:prstGeom prst="rect">
            <a:avLst/>
          </a:prstGeom>
        </p:spPr>
        <p:txBody>
          <a:bodyPr wrap="square">
            <a:spAutoFit/>
          </a:bodyPr>
          <a:lstStyle/>
          <a:p>
            <a:pPr algn="ctr"/>
            <a:r>
              <a:rPr lang="en-US" b="1" dirty="0" smtClean="0"/>
              <a:t>Online How-To</a:t>
            </a:r>
            <a:endParaRPr lang="en-US" b="1" dirty="0"/>
          </a:p>
        </p:txBody>
      </p:sp>
      <p:pic>
        <p:nvPicPr>
          <p:cNvPr id="8197" name="Picture 5" descr="https://hak5.org/wp-content/uploads/2016/03/maxresdefault-9-640x360.jpg"/>
          <p:cNvPicPr>
            <a:picLocks noChangeAspect="1" noChangeArrowheads="1"/>
          </p:cNvPicPr>
          <p:nvPr/>
        </p:nvPicPr>
        <p:blipFill>
          <a:blip r:embed="rId3" cstate="email"/>
          <a:srcRect/>
          <a:stretch>
            <a:fillRect/>
          </a:stretch>
        </p:blipFill>
        <p:spPr bwMode="auto">
          <a:xfrm>
            <a:off x="381000" y="1981200"/>
            <a:ext cx="3787646" cy="2130552"/>
          </a:xfrm>
          <a:prstGeom prst="rect">
            <a:avLst/>
          </a:prstGeom>
          <a:noFill/>
          <a:ln w="9525">
            <a:solidFill>
              <a:schemeClr val="tx1"/>
            </a:solidFill>
            <a:miter lim="800000"/>
            <a:headEnd/>
            <a:tailEnd/>
          </a:ln>
        </p:spPr>
      </p:pic>
      <p:pic>
        <p:nvPicPr>
          <p:cNvPr id="8199" name="Picture 7" descr="https://i.ytimg.com/vi/b7qr0laM8kA/maxresdefault.jpg"/>
          <p:cNvPicPr>
            <a:picLocks noChangeAspect="1" noChangeArrowheads="1"/>
          </p:cNvPicPr>
          <p:nvPr/>
        </p:nvPicPr>
        <p:blipFill>
          <a:blip r:embed="rId4" cstate="email"/>
          <a:srcRect/>
          <a:stretch>
            <a:fillRect/>
          </a:stretch>
        </p:blipFill>
        <p:spPr bwMode="auto">
          <a:xfrm>
            <a:off x="4724400" y="1981200"/>
            <a:ext cx="3787648" cy="2130552"/>
          </a:xfrm>
          <a:prstGeom prst="rect">
            <a:avLst/>
          </a:prstGeom>
          <a:noFill/>
          <a:ln w="9525">
            <a:solidFill>
              <a:schemeClr val="tx1"/>
            </a:solidFill>
            <a:miter lim="800000"/>
            <a:headEnd/>
            <a:tailEnd/>
          </a:ln>
        </p:spPr>
      </p:pic>
      <p:pic>
        <p:nvPicPr>
          <p:cNvPr id="8201" name="Picture 9" descr="https://i.ytimg.com/vi/5s32GOoym2s/maxresdefault.jpg"/>
          <p:cNvPicPr>
            <a:picLocks noChangeAspect="1" noChangeArrowheads="1"/>
          </p:cNvPicPr>
          <p:nvPr/>
        </p:nvPicPr>
        <p:blipFill>
          <a:blip r:embed="rId5" cstate="email"/>
          <a:srcRect/>
          <a:stretch>
            <a:fillRect/>
          </a:stretch>
        </p:blipFill>
        <p:spPr bwMode="auto">
          <a:xfrm>
            <a:off x="381000" y="4419600"/>
            <a:ext cx="3787648" cy="2130552"/>
          </a:xfrm>
          <a:prstGeom prst="rect">
            <a:avLst/>
          </a:prstGeom>
          <a:noFill/>
          <a:ln w="9525">
            <a:solidFill>
              <a:schemeClr val="tx1"/>
            </a:solidFill>
            <a:miter lim="800000"/>
            <a:headEnd/>
            <a:tailEnd/>
          </a:ln>
        </p:spPr>
      </p:pic>
      <p:pic>
        <p:nvPicPr>
          <p:cNvPr id="8203" name="Picture 11" descr="https://i.ytimg.com/vi/7QkvznxbmI0/maxresdefault.jpg"/>
          <p:cNvPicPr>
            <a:picLocks noChangeAspect="1" noChangeArrowheads="1"/>
          </p:cNvPicPr>
          <p:nvPr/>
        </p:nvPicPr>
        <p:blipFill>
          <a:blip r:embed="rId6" cstate="email"/>
          <a:srcRect/>
          <a:stretch>
            <a:fillRect/>
          </a:stretch>
        </p:blipFill>
        <p:spPr bwMode="auto">
          <a:xfrm>
            <a:off x="4724400" y="4419600"/>
            <a:ext cx="3787648" cy="213055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Commonly Used Open-Source Tools</a:t>
            </a:r>
            <a:endParaRPr lang="en-US" b="1" i="1" u="sng" dirty="0"/>
          </a:p>
        </p:txBody>
      </p:sp>
      <p:sp>
        <p:nvSpPr>
          <p:cNvPr id="3" name="Rectangle 2"/>
          <p:cNvSpPr/>
          <p:nvPr/>
        </p:nvSpPr>
        <p:spPr>
          <a:xfrm>
            <a:off x="0" y="1524000"/>
            <a:ext cx="9144000" cy="369332"/>
          </a:xfrm>
          <a:prstGeom prst="rect">
            <a:avLst/>
          </a:prstGeom>
        </p:spPr>
        <p:txBody>
          <a:bodyPr wrap="square">
            <a:spAutoFit/>
          </a:bodyPr>
          <a:lstStyle/>
          <a:p>
            <a:pPr algn="ctr"/>
            <a:r>
              <a:rPr lang="en-US" b="1" dirty="0" smtClean="0"/>
              <a:t>Reach-back Resources</a:t>
            </a:r>
            <a:endParaRPr lang="en-US" b="1" dirty="0"/>
          </a:p>
        </p:txBody>
      </p:sp>
      <p:pic>
        <p:nvPicPr>
          <p:cNvPr id="4" name="Picture 1" descr="C:\Users\Bradley\Documents\Copenhagen\pics\PentagonLib2.png"/>
          <p:cNvPicPr>
            <a:picLocks noChangeAspect="1" noChangeArrowheads="1"/>
          </p:cNvPicPr>
          <p:nvPr/>
        </p:nvPicPr>
        <p:blipFill>
          <a:blip r:embed="rId3" cstate="email"/>
          <a:srcRect/>
          <a:stretch>
            <a:fillRect/>
          </a:stretch>
        </p:blipFill>
        <p:spPr bwMode="auto">
          <a:xfrm>
            <a:off x="609600" y="4115031"/>
            <a:ext cx="1371600" cy="1214582"/>
          </a:xfrm>
          <a:prstGeom prst="rect">
            <a:avLst/>
          </a:prstGeom>
          <a:noFill/>
        </p:spPr>
      </p:pic>
      <p:pic>
        <p:nvPicPr>
          <p:cNvPr id="5" name="Picture 2" descr="C:\Users\Bradley\Documents\Copenhagen\pics\OpenSourceCenter-7-2.jpg"/>
          <p:cNvPicPr>
            <a:picLocks noChangeAspect="1" noChangeArrowheads="1"/>
          </p:cNvPicPr>
          <p:nvPr/>
        </p:nvPicPr>
        <p:blipFill>
          <a:blip r:embed="rId4" cstate="email"/>
          <a:srcRect/>
          <a:stretch>
            <a:fillRect/>
          </a:stretch>
        </p:blipFill>
        <p:spPr bwMode="auto">
          <a:xfrm>
            <a:off x="457200" y="5659582"/>
            <a:ext cx="3429000" cy="665018"/>
          </a:xfrm>
          <a:prstGeom prst="rect">
            <a:avLst/>
          </a:prstGeom>
          <a:noFill/>
        </p:spPr>
      </p:pic>
      <p:pic>
        <p:nvPicPr>
          <p:cNvPr id="6" name="Picture 3" descr="C:\Users\Bradley\Documents\Copenhagen\pics\PentagonLib1.jpg"/>
          <p:cNvPicPr>
            <a:picLocks noChangeAspect="1" noChangeArrowheads="1"/>
          </p:cNvPicPr>
          <p:nvPr/>
        </p:nvPicPr>
        <p:blipFill>
          <a:blip r:embed="rId5" cstate="email"/>
          <a:srcRect/>
          <a:stretch>
            <a:fillRect/>
          </a:stretch>
        </p:blipFill>
        <p:spPr bwMode="auto">
          <a:xfrm>
            <a:off x="457200" y="1956262"/>
            <a:ext cx="1556426" cy="1828800"/>
          </a:xfrm>
          <a:prstGeom prst="rect">
            <a:avLst/>
          </a:prstGeom>
          <a:noFill/>
        </p:spPr>
      </p:pic>
      <p:pic>
        <p:nvPicPr>
          <p:cNvPr id="7169" name="Picture 1"/>
          <p:cNvPicPr>
            <a:picLocks noChangeAspect="1" noChangeArrowheads="1"/>
          </p:cNvPicPr>
          <p:nvPr/>
        </p:nvPicPr>
        <p:blipFill>
          <a:blip r:embed="rId6" cstate="email"/>
          <a:srcRect/>
          <a:stretch>
            <a:fillRect/>
          </a:stretch>
        </p:blipFill>
        <p:spPr bwMode="auto">
          <a:xfrm>
            <a:off x="2209800" y="1981200"/>
            <a:ext cx="3373395" cy="1981200"/>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7" cstate="email"/>
          <a:srcRect/>
          <a:stretch>
            <a:fillRect/>
          </a:stretch>
        </p:blipFill>
        <p:spPr bwMode="auto">
          <a:xfrm>
            <a:off x="3420248" y="2438400"/>
            <a:ext cx="3771900" cy="3352800"/>
          </a:xfrm>
          <a:prstGeom prst="rect">
            <a:avLst/>
          </a:prstGeom>
          <a:noFill/>
          <a:ln w="9525">
            <a:solidFill>
              <a:schemeClr val="tx1"/>
            </a:solidFill>
            <a:miter lim="800000"/>
            <a:headEnd/>
            <a:tailEnd/>
          </a:ln>
        </p:spPr>
      </p:pic>
      <p:pic>
        <p:nvPicPr>
          <p:cNvPr id="7170" name="Picture 2"/>
          <p:cNvPicPr>
            <a:picLocks noChangeAspect="1" noChangeArrowheads="1"/>
          </p:cNvPicPr>
          <p:nvPr/>
        </p:nvPicPr>
        <p:blipFill>
          <a:blip r:embed="rId8" cstate="email"/>
          <a:srcRect/>
          <a:stretch>
            <a:fillRect/>
          </a:stretch>
        </p:blipFill>
        <p:spPr bwMode="auto">
          <a:xfrm>
            <a:off x="5029201" y="3485777"/>
            <a:ext cx="3962399" cy="299122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alternet.org/files/story_images/activebrain.jpg"/>
          <p:cNvPicPr>
            <a:picLocks noChangeAspect="1" noChangeArrowheads="1"/>
          </p:cNvPicPr>
          <p:nvPr/>
        </p:nvPicPr>
        <p:blipFill>
          <a:blip r:embed="rId3" cstate="email"/>
          <a:srcRect/>
          <a:stretch>
            <a:fillRect/>
          </a:stretch>
        </p:blipFill>
        <p:spPr bwMode="auto">
          <a:xfrm>
            <a:off x="216768" y="1066800"/>
            <a:ext cx="2209800" cy="1657350"/>
          </a:xfrm>
          <a:prstGeom prst="rect">
            <a:avLst/>
          </a:prstGeom>
          <a:noFill/>
          <a:ln w="9525">
            <a:solidFill>
              <a:schemeClr val="tx1"/>
            </a:solidFill>
            <a:miter lim="800000"/>
            <a:headEnd/>
            <a:tailEnd/>
          </a:ln>
        </p:spPr>
      </p:pic>
      <p:sp>
        <p:nvSpPr>
          <p:cNvPr id="3" name="Rectangle 2"/>
          <p:cNvSpPr/>
          <p:nvPr/>
        </p:nvSpPr>
        <p:spPr>
          <a:xfrm>
            <a:off x="0" y="1154668"/>
            <a:ext cx="9144000" cy="369332"/>
          </a:xfrm>
          <a:prstGeom prst="rect">
            <a:avLst/>
          </a:prstGeom>
        </p:spPr>
        <p:txBody>
          <a:bodyPr wrap="square">
            <a:spAutoFit/>
          </a:bodyPr>
          <a:lstStyle/>
          <a:p>
            <a:pPr algn="ctr"/>
            <a:r>
              <a:rPr lang="en-US" b="1" i="1" u="sng" dirty="0" smtClean="0"/>
              <a:t>Commonly Used Open-Source Tools</a:t>
            </a:r>
            <a:endParaRPr lang="en-US" b="1" i="1" u="sng" dirty="0"/>
          </a:p>
        </p:txBody>
      </p:sp>
      <p:sp>
        <p:nvSpPr>
          <p:cNvPr id="5" name="Rectangle 4"/>
          <p:cNvSpPr/>
          <p:nvPr/>
        </p:nvSpPr>
        <p:spPr>
          <a:xfrm>
            <a:off x="2895600" y="2004616"/>
            <a:ext cx="6248400" cy="307777"/>
          </a:xfrm>
          <a:prstGeom prst="rect">
            <a:avLst/>
          </a:prstGeom>
        </p:spPr>
        <p:txBody>
          <a:bodyPr wrap="square">
            <a:spAutoFit/>
          </a:bodyPr>
          <a:lstStyle/>
          <a:p>
            <a:pPr algn="ctr"/>
            <a:r>
              <a:rPr lang="en-US" sz="1400" b="1" dirty="0" smtClean="0"/>
              <a:t>How many jelly beans fill a one-liter bottle?</a:t>
            </a:r>
            <a:endParaRPr lang="en-US" sz="1400" b="1" dirty="0"/>
          </a:p>
        </p:txBody>
      </p:sp>
      <p:sp>
        <p:nvSpPr>
          <p:cNvPr id="6" name="Rectangle 5"/>
          <p:cNvSpPr/>
          <p:nvPr/>
        </p:nvSpPr>
        <p:spPr>
          <a:xfrm>
            <a:off x="2895600" y="1623616"/>
            <a:ext cx="6248400" cy="369332"/>
          </a:xfrm>
          <a:prstGeom prst="rect">
            <a:avLst/>
          </a:prstGeom>
        </p:spPr>
        <p:txBody>
          <a:bodyPr wrap="square">
            <a:spAutoFit/>
          </a:bodyPr>
          <a:lstStyle/>
          <a:p>
            <a:pPr algn="ctr"/>
            <a:r>
              <a:rPr lang="en-US" b="1" u="sng" dirty="0" smtClean="0"/>
              <a:t>Fermi Problems</a:t>
            </a:r>
            <a:endParaRPr lang="en-US" b="1" u="sng" dirty="0"/>
          </a:p>
        </p:txBody>
      </p:sp>
      <p:sp>
        <p:nvSpPr>
          <p:cNvPr id="25603" name="Rectangle 3"/>
          <p:cNvSpPr>
            <a:spLocks noChangeArrowheads="1"/>
          </p:cNvSpPr>
          <p:nvPr/>
        </p:nvSpPr>
        <p:spPr bwMode="auto">
          <a:xfrm>
            <a:off x="2971800" y="2309416"/>
            <a:ext cx="4038600" cy="1384995"/>
          </a:xfrm>
          <a:prstGeom prst="rect">
            <a:avLst/>
          </a:prstGeom>
        </p:spPr>
        <p:txBody>
          <a:bodyPr wrap="square">
            <a:spAutoFit/>
          </a:bodyPr>
          <a:lstStyle/>
          <a:p>
            <a:pPr marR="0" lvl="0" indent="0" fontAlgn="base">
              <a:lnSpc>
                <a:spcPct val="100000"/>
              </a:lnSpc>
              <a:spcBef>
                <a:spcPct val="0"/>
              </a:spcBef>
              <a:spcAft>
                <a:spcPct val="0"/>
              </a:spcAft>
              <a:buClrTx/>
              <a:buSzTx/>
              <a:buFont typeface="Arial" pitchFamily="34" charset="0"/>
              <a:buChar char="•"/>
              <a:tabLst/>
            </a:pPr>
            <a:r>
              <a:rPr lang="en-US" sz="1200" b="1" dirty="0" smtClean="0"/>
              <a:t>  What is the approximate size a jelly bean?</a:t>
            </a:r>
            <a:br>
              <a:rPr lang="en-US" sz="1200" b="1" dirty="0" smtClean="0"/>
            </a:br>
            <a:endParaRPr lang="en-US" sz="1200" b="1" dirty="0" smtClean="0"/>
          </a:p>
          <a:p>
            <a:pPr marR="0" lvl="0" indent="0" fontAlgn="base">
              <a:lnSpc>
                <a:spcPct val="100000"/>
              </a:lnSpc>
              <a:spcBef>
                <a:spcPct val="0"/>
              </a:spcBef>
              <a:spcAft>
                <a:spcPct val="0"/>
              </a:spcAft>
              <a:buClrTx/>
              <a:buSzTx/>
              <a:buFont typeface="Arial" pitchFamily="34" charset="0"/>
              <a:buChar char="•"/>
              <a:tabLst/>
            </a:pPr>
            <a:r>
              <a:rPr lang="en-US" sz="1200" b="1" dirty="0" smtClean="0"/>
              <a:t>  Do jelly beans "completely fill the liter bottle“? </a:t>
            </a:r>
            <a:br>
              <a:rPr lang="en-US" sz="1200" b="1" dirty="0" smtClean="0"/>
            </a:br>
            <a:endParaRPr lang="en-US" sz="1200" b="1" dirty="0" smtClean="0"/>
          </a:p>
          <a:p>
            <a:pPr marR="0" lvl="0" indent="0" fontAlgn="base">
              <a:lnSpc>
                <a:spcPct val="100000"/>
              </a:lnSpc>
              <a:spcBef>
                <a:spcPct val="0"/>
              </a:spcBef>
              <a:spcAft>
                <a:spcPct val="0"/>
              </a:spcAft>
              <a:buClrTx/>
              <a:buSzTx/>
              <a:buFont typeface="Arial" pitchFamily="34" charset="0"/>
              <a:buChar char="•"/>
              <a:tabLst/>
            </a:pPr>
            <a:r>
              <a:rPr lang="en-US" sz="1200" b="1" dirty="0" smtClean="0"/>
              <a:t>  The number of jelly beans is the occupied volume of the jar divided by the volume of a single jelly bean</a:t>
            </a:r>
            <a:br>
              <a:rPr lang="en-US" sz="1200" b="1" dirty="0" smtClean="0"/>
            </a:br>
            <a:endParaRPr lang="en-US" sz="1200" b="1" dirty="0" smtClean="0"/>
          </a:p>
        </p:txBody>
      </p:sp>
      <p:sp>
        <p:nvSpPr>
          <p:cNvPr id="9" name="Rectangle 3"/>
          <p:cNvSpPr>
            <a:spLocks noChangeArrowheads="1"/>
          </p:cNvSpPr>
          <p:nvPr/>
        </p:nvSpPr>
        <p:spPr bwMode="auto">
          <a:xfrm>
            <a:off x="7010400" y="2286000"/>
            <a:ext cx="2133600" cy="646331"/>
          </a:xfrm>
          <a:prstGeom prst="rect">
            <a:avLst/>
          </a:prstGeom>
        </p:spPr>
        <p:txBody>
          <a:bodyPr wrap="square">
            <a:spAutoFit/>
          </a:bodyPr>
          <a:lstStyle/>
          <a:p>
            <a:pPr marR="0" lvl="0" indent="0" fontAlgn="base">
              <a:lnSpc>
                <a:spcPct val="100000"/>
              </a:lnSpc>
              <a:spcBef>
                <a:spcPct val="0"/>
              </a:spcBef>
              <a:spcAft>
                <a:spcPct val="0"/>
              </a:spcAft>
              <a:buClrTx/>
              <a:buSzTx/>
              <a:buFont typeface="Arial" pitchFamily="34" charset="0"/>
              <a:buChar char="•"/>
              <a:tabLst/>
            </a:pPr>
            <a:r>
              <a:rPr lang="en-US" sz="1200" b="1" dirty="0" smtClean="0"/>
              <a:t>  2cm length x 1.5cm dia.</a:t>
            </a:r>
            <a:br>
              <a:rPr lang="en-US" sz="1200" b="1" dirty="0" smtClean="0"/>
            </a:br>
            <a:endParaRPr lang="en-US" sz="1200" b="1" dirty="0" smtClean="0"/>
          </a:p>
          <a:p>
            <a:pPr marR="0" lvl="0" indent="0" fontAlgn="base">
              <a:lnSpc>
                <a:spcPct val="100000"/>
              </a:lnSpc>
              <a:spcBef>
                <a:spcPct val="0"/>
              </a:spcBef>
              <a:spcAft>
                <a:spcPct val="0"/>
              </a:spcAft>
              <a:buClrTx/>
              <a:buSzTx/>
              <a:buFont typeface="Arial" pitchFamily="34" charset="0"/>
              <a:buChar char="•"/>
              <a:tabLst/>
            </a:pPr>
            <a:r>
              <a:rPr lang="en-US" sz="1200" b="1" dirty="0" smtClean="0"/>
              <a:t>  ~80%</a:t>
            </a:r>
          </a:p>
        </p:txBody>
      </p:sp>
      <p:sp>
        <p:nvSpPr>
          <p:cNvPr id="10" name="Rectangle 3"/>
          <p:cNvSpPr>
            <a:spLocks noChangeArrowheads="1"/>
          </p:cNvSpPr>
          <p:nvPr/>
        </p:nvSpPr>
        <p:spPr bwMode="auto">
          <a:xfrm>
            <a:off x="7010400" y="3048000"/>
            <a:ext cx="2133600" cy="851515"/>
          </a:xfrm>
          <a:prstGeom prst="rect">
            <a:avLst/>
          </a:prstGeom>
        </p:spPr>
        <p:txBody>
          <a:bodyPr wrap="square">
            <a:spAutoFit/>
          </a:bodyPr>
          <a:lstStyle/>
          <a:p>
            <a:pPr marR="0" lvl="0" indent="0" fontAlgn="base">
              <a:lnSpc>
                <a:spcPct val="100000"/>
              </a:lnSpc>
              <a:spcBef>
                <a:spcPct val="0"/>
              </a:spcBef>
              <a:spcAft>
                <a:spcPts val="800"/>
              </a:spcAft>
              <a:buClrTx/>
              <a:buSzTx/>
              <a:buFont typeface="Arial" pitchFamily="34" charset="0"/>
              <a:buChar char="•"/>
              <a:tabLst/>
            </a:pPr>
            <a:r>
              <a:rPr lang="en-US" sz="1200" b="1" dirty="0" smtClean="0"/>
              <a:t>  Jellybean = ~3.75cc</a:t>
            </a:r>
          </a:p>
          <a:p>
            <a:pPr marR="0" lvl="0" indent="0" fontAlgn="base">
              <a:lnSpc>
                <a:spcPct val="100000"/>
              </a:lnSpc>
              <a:spcBef>
                <a:spcPct val="0"/>
              </a:spcBef>
              <a:spcAft>
                <a:spcPts val="800"/>
              </a:spcAft>
              <a:buClrTx/>
              <a:buSzTx/>
              <a:tabLst/>
            </a:pPr>
            <a:r>
              <a:rPr lang="en-US" sz="1200" b="1" dirty="0" smtClean="0"/>
              <a:t>   1L x 80% / 3.75cc (</a:t>
            </a:r>
            <a:r>
              <a:rPr lang="en-US" sz="1200" b="1" dirty="0" err="1" smtClean="0"/>
              <a:t>mL</a:t>
            </a:r>
            <a:r>
              <a:rPr lang="en-US" sz="1200" b="1" dirty="0" smtClean="0"/>
              <a:t>)</a:t>
            </a:r>
          </a:p>
          <a:p>
            <a:pPr marR="0" lvl="0" indent="0" algn="ctr" fontAlgn="base">
              <a:lnSpc>
                <a:spcPct val="100000"/>
              </a:lnSpc>
              <a:spcBef>
                <a:spcPct val="0"/>
              </a:spcBef>
              <a:spcAft>
                <a:spcPts val="800"/>
              </a:spcAft>
              <a:buClrTx/>
              <a:buSzTx/>
              <a:tabLst/>
            </a:pPr>
            <a:r>
              <a:rPr lang="en-US" sz="1200" b="1" dirty="0" smtClean="0"/>
              <a:t>213 jellybeans</a:t>
            </a:r>
          </a:p>
        </p:txBody>
      </p:sp>
      <p:sp>
        <p:nvSpPr>
          <p:cNvPr id="11" name="Rectangle 10"/>
          <p:cNvSpPr/>
          <p:nvPr/>
        </p:nvSpPr>
        <p:spPr>
          <a:xfrm>
            <a:off x="0" y="3810000"/>
            <a:ext cx="9144000" cy="307777"/>
          </a:xfrm>
          <a:prstGeom prst="rect">
            <a:avLst/>
          </a:prstGeom>
        </p:spPr>
        <p:txBody>
          <a:bodyPr wrap="square">
            <a:spAutoFit/>
          </a:bodyPr>
          <a:lstStyle/>
          <a:p>
            <a:pPr algn="ctr"/>
            <a:r>
              <a:rPr lang="en-US" sz="1400" b="1" u="sng" dirty="0" smtClean="0"/>
              <a:t>How many Foreign Fighters are in the CJOA?</a:t>
            </a:r>
            <a:endParaRPr lang="en-US" sz="1400" b="1" u="sng" dirty="0"/>
          </a:p>
        </p:txBody>
      </p:sp>
      <p:sp>
        <p:nvSpPr>
          <p:cNvPr id="12" name="Rectangle 11"/>
          <p:cNvSpPr/>
          <p:nvPr/>
        </p:nvSpPr>
        <p:spPr>
          <a:xfrm>
            <a:off x="0" y="6096000"/>
            <a:ext cx="9144000" cy="646331"/>
          </a:xfrm>
          <a:prstGeom prst="rect">
            <a:avLst/>
          </a:prstGeom>
        </p:spPr>
        <p:txBody>
          <a:bodyPr wrap="square">
            <a:spAutoFit/>
          </a:bodyPr>
          <a:lstStyle/>
          <a:p>
            <a:r>
              <a:rPr lang="en-US" sz="1200" dirty="0" smtClean="0"/>
              <a:t>Mar 29, 2016 - It is estimated that over </a:t>
            </a:r>
            <a:r>
              <a:rPr lang="en-US" sz="1200" b="1" dirty="0" smtClean="0"/>
              <a:t>27,000 foreign fighters</a:t>
            </a:r>
            <a:r>
              <a:rPr lang="en-US" sz="1200" dirty="0" smtClean="0"/>
              <a:t> have travelled to Iraq and Syria since fighting broke out in 2011. While there are no confirmed figures for the official tally, experts predict that many are still fighting in the conflict zone - while an </a:t>
            </a:r>
            <a:r>
              <a:rPr lang="en-US" sz="1200" dirty="0" err="1" smtClean="0"/>
              <a:t>estiated</a:t>
            </a:r>
            <a:r>
              <a:rPr lang="en-US" sz="1200" dirty="0" smtClean="0"/>
              <a:t> 20 to 30 per cent have travelled home. - </a:t>
            </a:r>
            <a:r>
              <a:rPr lang="en-US" sz="1200" b="1" i="1" dirty="0" smtClean="0"/>
              <a:t>www.telegraph.co.uk</a:t>
            </a:r>
            <a:endParaRPr lang="en-US" sz="1200" b="1" i="1" dirty="0"/>
          </a:p>
        </p:txBody>
      </p:sp>
      <p:sp>
        <p:nvSpPr>
          <p:cNvPr id="13" name="Rectangle 3"/>
          <p:cNvSpPr>
            <a:spLocks noChangeArrowheads="1"/>
          </p:cNvSpPr>
          <p:nvPr/>
        </p:nvSpPr>
        <p:spPr bwMode="auto">
          <a:xfrm>
            <a:off x="0" y="4114800"/>
            <a:ext cx="3581400" cy="1849224"/>
          </a:xfrm>
          <a:prstGeom prst="rect">
            <a:avLst/>
          </a:prstGeom>
        </p:spPr>
        <p:txBody>
          <a:bodyPr wrap="square">
            <a:spAutoFit/>
          </a:bodyPr>
          <a:lstStyle/>
          <a:p>
            <a:pPr marR="0" lvl="0" indent="0" fontAlgn="base">
              <a:lnSpc>
                <a:spcPct val="100000"/>
              </a:lnSpc>
              <a:spcBef>
                <a:spcPct val="0"/>
              </a:spcBef>
              <a:spcAft>
                <a:spcPts val="1500"/>
              </a:spcAft>
              <a:buClrTx/>
              <a:buSzTx/>
              <a:buFont typeface="Arial" pitchFamily="34" charset="0"/>
              <a:buChar char="•"/>
              <a:tabLst/>
            </a:pPr>
            <a:r>
              <a:rPr lang="en-US" sz="1200" b="1" dirty="0" smtClean="0"/>
              <a:t>  What is the population of Iraq +Syria?</a:t>
            </a:r>
          </a:p>
          <a:p>
            <a:pPr marR="0" lvl="0" indent="0" fontAlgn="base">
              <a:lnSpc>
                <a:spcPct val="100000"/>
              </a:lnSpc>
              <a:spcBef>
                <a:spcPct val="0"/>
              </a:spcBef>
              <a:spcAft>
                <a:spcPts val="1500"/>
              </a:spcAft>
              <a:buClrTx/>
              <a:buSzTx/>
              <a:buFont typeface="Arial" pitchFamily="34" charset="0"/>
              <a:buChar char="•"/>
              <a:tabLst/>
            </a:pPr>
            <a:r>
              <a:rPr lang="en-US" sz="1200" b="1" dirty="0" smtClean="0"/>
              <a:t>  How much of the population is ISIS?</a:t>
            </a:r>
          </a:p>
          <a:p>
            <a:pPr marR="0" lvl="0" indent="0" fontAlgn="base">
              <a:lnSpc>
                <a:spcPct val="100000"/>
              </a:lnSpc>
              <a:spcBef>
                <a:spcPct val="0"/>
              </a:spcBef>
              <a:spcAft>
                <a:spcPts val="1500"/>
              </a:spcAft>
              <a:buClrTx/>
              <a:buSzTx/>
              <a:tabLst/>
            </a:pPr>
            <a:endParaRPr lang="en-US" sz="1200" b="1" dirty="0" smtClean="0"/>
          </a:p>
          <a:p>
            <a:pPr marR="0" lvl="0" indent="0" fontAlgn="base">
              <a:lnSpc>
                <a:spcPct val="100000"/>
              </a:lnSpc>
              <a:spcBef>
                <a:spcPct val="0"/>
              </a:spcBef>
              <a:spcAft>
                <a:spcPts val="2000"/>
              </a:spcAft>
              <a:buClrTx/>
              <a:buSzTx/>
              <a:buFont typeface="Arial" pitchFamily="34" charset="0"/>
              <a:buChar char="•"/>
              <a:tabLst/>
            </a:pPr>
            <a:r>
              <a:rPr lang="en-US" sz="1200" b="1" dirty="0" smtClean="0"/>
              <a:t>  How much of ISIS is foreign fighters? </a:t>
            </a:r>
          </a:p>
          <a:p>
            <a:pPr marR="0" lvl="0" indent="0" fontAlgn="base">
              <a:lnSpc>
                <a:spcPct val="100000"/>
              </a:lnSpc>
              <a:spcBef>
                <a:spcPct val="0"/>
              </a:spcBef>
              <a:spcAft>
                <a:spcPts val="600"/>
              </a:spcAft>
              <a:buClrTx/>
              <a:buSzTx/>
              <a:buFont typeface="Arial" pitchFamily="34" charset="0"/>
              <a:buChar char="•"/>
              <a:tabLst/>
            </a:pPr>
            <a:r>
              <a:rPr lang="en-US" sz="1200" b="1" dirty="0" smtClean="0"/>
              <a:t>  Other sources of information</a:t>
            </a:r>
          </a:p>
        </p:txBody>
      </p:sp>
      <p:sp>
        <p:nvSpPr>
          <p:cNvPr id="14" name="Rectangle 3"/>
          <p:cNvSpPr>
            <a:spLocks noChangeArrowheads="1"/>
          </p:cNvSpPr>
          <p:nvPr/>
        </p:nvSpPr>
        <p:spPr bwMode="auto">
          <a:xfrm>
            <a:off x="3581400" y="4114800"/>
            <a:ext cx="5562600" cy="1877437"/>
          </a:xfrm>
          <a:prstGeom prst="rect">
            <a:avLst/>
          </a:prstGeom>
        </p:spPr>
        <p:txBody>
          <a:bodyPr wrap="square">
            <a:spAutoFit/>
          </a:bodyPr>
          <a:lstStyle/>
          <a:p>
            <a:pPr marR="0" lvl="0" indent="0" fontAlgn="base">
              <a:lnSpc>
                <a:spcPct val="100000"/>
              </a:lnSpc>
              <a:spcBef>
                <a:spcPct val="0"/>
              </a:spcBef>
              <a:spcAft>
                <a:spcPct val="0"/>
              </a:spcAft>
              <a:buClrTx/>
              <a:buSzTx/>
              <a:tabLst/>
            </a:pPr>
            <a:r>
              <a:rPr lang="en-US" sz="1200" b="1" dirty="0" smtClean="0"/>
              <a:t>  Iraq  37M  + Syria  16M (down from 22.85M)		</a:t>
            </a:r>
            <a:r>
              <a:rPr lang="en-US" sz="1200" b="1" dirty="0" smtClean="0">
                <a:solidFill>
                  <a:schemeClr val="bg1">
                    <a:lumMod val="50000"/>
                  </a:schemeClr>
                </a:solidFill>
              </a:rPr>
              <a:t>53M</a:t>
            </a:r>
          </a:p>
          <a:p>
            <a:pPr marR="0" lvl="0" indent="0" fontAlgn="base">
              <a:lnSpc>
                <a:spcPct val="100000"/>
              </a:lnSpc>
              <a:spcBef>
                <a:spcPct val="0"/>
              </a:spcBef>
              <a:spcAft>
                <a:spcPct val="0"/>
              </a:spcAft>
              <a:buClrTx/>
              <a:buSzTx/>
              <a:tabLst/>
            </a:pPr>
            <a:endParaRPr lang="en-US" sz="1200" b="1" dirty="0" smtClean="0"/>
          </a:p>
          <a:p>
            <a:pPr marR="0" lvl="0" indent="0" fontAlgn="base">
              <a:lnSpc>
                <a:spcPct val="100000"/>
              </a:lnSpc>
              <a:spcBef>
                <a:spcPct val="0"/>
              </a:spcBef>
              <a:spcAft>
                <a:spcPts val="600"/>
              </a:spcAft>
              <a:buClrTx/>
              <a:buSzTx/>
              <a:tabLst/>
            </a:pPr>
            <a:r>
              <a:rPr lang="en-US" sz="1200" b="1" dirty="0" smtClean="0"/>
              <a:t>&gt;1, but &lt; 53M</a:t>
            </a:r>
          </a:p>
          <a:p>
            <a:pPr marR="0" lvl="0" indent="0" fontAlgn="base">
              <a:lnSpc>
                <a:spcPct val="100000"/>
              </a:lnSpc>
              <a:spcBef>
                <a:spcPct val="0"/>
              </a:spcBef>
              <a:spcAft>
                <a:spcPts val="600"/>
              </a:spcAft>
              <a:buClrTx/>
              <a:buSzTx/>
              <a:tabLst/>
            </a:pPr>
            <a:r>
              <a:rPr lang="en-US" sz="1200" b="1" dirty="0" smtClean="0"/>
              <a:t>Estimates between 70K and 200K	Shooters vs. All ISIS (judges, 			governors, police, etc.)</a:t>
            </a:r>
          </a:p>
          <a:p>
            <a:pPr marR="0" lvl="0" indent="0" fontAlgn="base">
              <a:lnSpc>
                <a:spcPct val="100000"/>
              </a:lnSpc>
              <a:spcBef>
                <a:spcPct val="0"/>
              </a:spcBef>
              <a:spcAft>
                <a:spcPts val="600"/>
              </a:spcAft>
              <a:buClrTx/>
              <a:buSzTx/>
              <a:tabLst/>
            </a:pPr>
            <a:r>
              <a:rPr lang="en-US" sz="1200" b="1" dirty="0" smtClean="0"/>
              <a:t>Count from OSINT and other reporting = ~ 1/3		</a:t>
            </a:r>
            <a:r>
              <a:rPr lang="en-US" sz="1200" b="1" dirty="0" smtClean="0">
                <a:solidFill>
                  <a:schemeClr val="bg1">
                    <a:lumMod val="50000"/>
                  </a:schemeClr>
                </a:solidFill>
              </a:rPr>
              <a:t>23K-66K</a:t>
            </a:r>
          </a:p>
          <a:p>
            <a:pPr marR="0" lvl="0" indent="0" fontAlgn="base">
              <a:lnSpc>
                <a:spcPct val="100000"/>
              </a:lnSpc>
              <a:spcBef>
                <a:spcPct val="0"/>
              </a:spcBef>
              <a:spcAft>
                <a:spcPts val="600"/>
              </a:spcAft>
              <a:buClrTx/>
              <a:buSzTx/>
              <a:tabLst/>
            </a:pPr>
            <a:endParaRPr lang="en-US" sz="1200" b="1" dirty="0" smtClean="0"/>
          </a:p>
          <a:p>
            <a:pPr marR="0" lvl="0" indent="0" fontAlgn="base">
              <a:lnSpc>
                <a:spcPct val="100000"/>
              </a:lnSpc>
              <a:spcBef>
                <a:spcPct val="0"/>
              </a:spcBef>
              <a:spcAft>
                <a:spcPts val="600"/>
              </a:spcAft>
              <a:buClrTx/>
              <a:buSzTx/>
              <a:tabLst/>
            </a:pPr>
            <a:r>
              <a:rPr lang="en-US" sz="1200" b="1" dirty="0" smtClean="0"/>
              <a:t>Foreign Fighter border forms  = 22K*			</a:t>
            </a:r>
            <a:r>
              <a:rPr lang="en-US" sz="1200" b="1" dirty="0" smtClean="0">
                <a:solidFill>
                  <a:schemeClr val="bg1">
                    <a:lumMod val="50000"/>
                  </a:schemeClr>
                </a:solidFill>
              </a:rPr>
              <a:t>&gt;16K</a:t>
            </a:r>
          </a:p>
        </p:txBody>
      </p:sp>
      <p:pic>
        <p:nvPicPr>
          <p:cNvPr id="15" name="Billede 1"/>
          <p:cNvPicPr>
            <a:picLocks noChangeAspect="1"/>
          </p:cNvPicPr>
          <p:nvPr/>
        </p:nvPicPr>
        <p:blipFill>
          <a:blip r:embed="rId4" cstate="print"/>
          <a:srcRect b="32338"/>
          <a:stretch>
            <a:fillRect/>
          </a:stretch>
        </p:blipFill>
        <p:spPr>
          <a:xfrm>
            <a:off x="506927" y="2895600"/>
            <a:ext cx="1629482" cy="1162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fade">
                                      <p:cBhvr>
                                        <p:cTn id="17" dur="1000"/>
                                        <p:tgtEl>
                                          <p:spTgt spid="25603">
                                            <p:txEl>
                                              <p:pRg st="0" end="0"/>
                                            </p:txEl>
                                          </p:spTgt>
                                        </p:tgtEl>
                                      </p:cBhvr>
                                    </p:animEffect>
                                  </p:childTnLst>
                                </p:cTn>
                              </p:par>
                            </p:childTnLst>
                          </p:cTn>
                        </p:par>
                        <p:par>
                          <p:cTn id="18" fill="hold">
                            <p:stCondLst>
                              <p:cond delay="19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25603">
                                            <p:txEl>
                                              <p:pRg st="1" end="1"/>
                                            </p:txEl>
                                          </p:spTgt>
                                        </p:tgtEl>
                                        <p:attrNameLst>
                                          <p:attrName>style.visibility</p:attrName>
                                        </p:attrNameLst>
                                      </p:cBhvr>
                                      <p:to>
                                        <p:strVal val="visible"/>
                                      </p:to>
                                    </p:set>
                                    <p:animEffect transition="in" filter="fade">
                                      <p:cBhvr>
                                        <p:cTn id="21" dur="1000"/>
                                        <p:tgtEl>
                                          <p:spTgt spid="25603">
                                            <p:txEl>
                                              <p:pRg st="1" end="1"/>
                                            </p:txEl>
                                          </p:spTgt>
                                        </p:tgtEl>
                                      </p:cBhvr>
                                    </p:animEffect>
                                  </p:childTnLst>
                                </p:cTn>
                              </p:par>
                            </p:childTnLst>
                          </p:cTn>
                        </p:par>
                        <p:par>
                          <p:cTn id="22" fill="hold">
                            <p:stCondLst>
                              <p:cond delay="3900"/>
                            </p:stCondLst>
                            <p:childTnLst>
                              <p:par>
                                <p:cTn id="23" presetID="10" presetClass="entr" presetSubtype="0" fill="hold" grpId="0" nodeType="afterEffect">
                                  <p:stCondLst>
                                    <p:cond delay="0"/>
                                  </p:stCondLst>
                                  <p:iterate type="wd">
                                    <p:tmPct val="10000"/>
                                  </p:iterate>
                                  <p:childTnLst>
                                    <p:set>
                                      <p:cBhvr>
                                        <p:cTn id="24" dur="1" fill="hold">
                                          <p:stCondLst>
                                            <p:cond delay="0"/>
                                          </p:stCondLst>
                                        </p:cTn>
                                        <p:tgtEl>
                                          <p:spTgt spid="25603">
                                            <p:txEl>
                                              <p:pRg st="2" end="2"/>
                                            </p:txEl>
                                          </p:spTgt>
                                        </p:tgtEl>
                                        <p:attrNameLst>
                                          <p:attrName>style.visibility</p:attrName>
                                        </p:attrNameLst>
                                      </p:cBhvr>
                                      <p:to>
                                        <p:strVal val="visible"/>
                                      </p:to>
                                    </p:set>
                                    <p:animEffect transition="in" filter="fade">
                                      <p:cBhvr>
                                        <p:cTn id="25" dur="1000"/>
                                        <p:tgtEl>
                                          <p:spTgt spid="2560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iterate type="wd">
                                    <p:tmPct val="10000"/>
                                  </p:iterate>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childTnLst>
                          </p:cTn>
                        </p:par>
                        <p:par>
                          <p:cTn id="31" fill="hold">
                            <p:stCondLst>
                              <p:cond delay="1600"/>
                            </p:stCondLst>
                            <p:childTnLst>
                              <p:par>
                                <p:cTn id="32" presetID="10" presetClass="entr" presetSubtype="0" fill="hold" grpId="0" nodeType="after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10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iterate type="wd">
                                    <p:tmPct val="10000"/>
                                  </p:iterate>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1000"/>
                                        <p:tgtEl>
                                          <p:spTgt spid="10">
                                            <p:txEl>
                                              <p:pRg st="0" end="0"/>
                                            </p:txEl>
                                          </p:spTgt>
                                        </p:tgtEl>
                                      </p:cBhvr>
                                    </p:animEffect>
                                  </p:childTnLst>
                                </p:cTn>
                              </p:par>
                              <p:par>
                                <p:cTn id="40" presetID="10" presetClass="entr" presetSubtype="0" fill="hold" grpId="0" nodeType="withEffect">
                                  <p:stCondLst>
                                    <p:cond delay="0"/>
                                  </p:stCondLst>
                                  <p:iterate type="wd">
                                    <p:tmPct val="10000"/>
                                  </p:iterate>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childTnLst>
                                </p:cTn>
                              </p:par>
                              <p:par>
                                <p:cTn id="43" presetID="10" presetClass="entr" presetSubtype="0" fill="hold" grpId="0" nodeType="withEffect">
                                  <p:stCondLst>
                                    <p:cond delay="0"/>
                                  </p:stCondLst>
                                  <p:iterate type="wd">
                                    <p:tmPct val="10000"/>
                                  </p:iterate>
                                  <p:childTnLst>
                                    <p:set>
                                      <p:cBhvr>
                                        <p:cTn id="44" dur="1" fill="hold">
                                          <p:stCondLst>
                                            <p:cond delay="0"/>
                                          </p:stCondLst>
                                        </p:cTn>
                                        <p:tgtEl>
                                          <p:spTgt spid="10">
                                            <p:txEl>
                                              <p:pRg st="2" end="2"/>
                                            </p:txEl>
                                          </p:spTgt>
                                        </p:tgtEl>
                                        <p:attrNameLst>
                                          <p:attrName>style.visibility</p:attrName>
                                        </p:attrNameLst>
                                      </p:cBhvr>
                                      <p:to>
                                        <p:strVal val="visible"/>
                                      </p:to>
                                    </p:set>
                                    <p:animEffect transition="in" filter="fade">
                                      <p:cBhvr>
                                        <p:cTn id="45" dur="1000"/>
                                        <p:tgtEl>
                                          <p:spTgt spid="10">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10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iterate type="wd">
                                    <p:tmPct val="10000"/>
                                  </p:iterate>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1000"/>
                                        <p:tgtEl>
                                          <p:spTgt spid="13">
                                            <p:txEl>
                                              <p:pRg st="0" end="0"/>
                                            </p:txEl>
                                          </p:spTgt>
                                        </p:tgtEl>
                                      </p:cBhvr>
                                    </p:animEffect>
                                  </p:childTnLst>
                                </p:cTn>
                              </p:par>
                            </p:childTnLst>
                          </p:cTn>
                        </p:par>
                        <p:par>
                          <p:cTn id="56" fill="hold">
                            <p:stCondLst>
                              <p:cond delay="1900"/>
                            </p:stCondLst>
                            <p:childTnLst>
                              <p:par>
                                <p:cTn id="57" presetID="10" presetClass="entr" presetSubtype="0" fill="hold" grpId="0" nodeType="afterEffect">
                                  <p:stCondLst>
                                    <p:cond delay="0"/>
                                  </p:stCondLst>
                                  <p:iterate type="wd">
                                    <p:tmPct val="10000"/>
                                  </p:iterate>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fade">
                                      <p:cBhvr>
                                        <p:cTn id="59" dur="1000"/>
                                        <p:tgtEl>
                                          <p:spTgt spid="13">
                                            <p:txEl>
                                              <p:pRg st="1" end="1"/>
                                            </p:txEl>
                                          </p:spTgt>
                                        </p:tgtEl>
                                      </p:cBhvr>
                                    </p:animEffect>
                                  </p:childTnLst>
                                </p:cTn>
                              </p:par>
                            </p:childTnLst>
                          </p:cTn>
                        </p:par>
                        <p:par>
                          <p:cTn id="60" fill="hold">
                            <p:stCondLst>
                              <p:cond delay="3700"/>
                            </p:stCondLst>
                            <p:childTnLst>
                              <p:par>
                                <p:cTn id="61" presetID="10" presetClass="entr" presetSubtype="0" fill="hold" grpId="0" nodeType="afterEffect">
                                  <p:stCondLst>
                                    <p:cond delay="0"/>
                                  </p:stCondLst>
                                  <p:iterate type="wd">
                                    <p:tmPct val="10000"/>
                                  </p:iterate>
                                  <p:childTnLst>
                                    <p:set>
                                      <p:cBhvr>
                                        <p:cTn id="62" dur="1" fill="hold">
                                          <p:stCondLst>
                                            <p:cond delay="0"/>
                                          </p:stCondLst>
                                        </p:cTn>
                                        <p:tgtEl>
                                          <p:spTgt spid="13">
                                            <p:txEl>
                                              <p:pRg st="3" end="3"/>
                                            </p:txEl>
                                          </p:spTgt>
                                        </p:tgtEl>
                                        <p:attrNameLst>
                                          <p:attrName>style.visibility</p:attrName>
                                        </p:attrNameLst>
                                      </p:cBhvr>
                                      <p:to>
                                        <p:strVal val="visible"/>
                                      </p:to>
                                    </p:set>
                                    <p:animEffect transition="in" filter="fade">
                                      <p:cBhvr>
                                        <p:cTn id="63" dur="1000"/>
                                        <p:tgtEl>
                                          <p:spTgt spid="13">
                                            <p:txEl>
                                              <p:pRg st="3" end="3"/>
                                            </p:txEl>
                                          </p:spTgt>
                                        </p:tgtEl>
                                      </p:cBhvr>
                                    </p:animEffect>
                                  </p:childTnLst>
                                </p:cTn>
                              </p:par>
                            </p:childTnLst>
                          </p:cTn>
                        </p:par>
                        <p:par>
                          <p:cTn id="64" fill="hold">
                            <p:stCondLst>
                              <p:cond delay="5500"/>
                            </p:stCondLst>
                            <p:childTnLst>
                              <p:par>
                                <p:cTn id="65" presetID="10" presetClass="entr" presetSubtype="0" fill="hold" grpId="0" nodeType="afterEffect">
                                  <p:stCondLst>
                                    <p:cond delay="0"/>
                                  </p:stCondLst>
                                  <p:iterate type="wd">
                                    <p:tmPct val="10000"/>
                                  </p:iterate>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10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iterate type="wd">
                                    <p:tmPct val="10000"/>
                                  </p:iterate>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1000"/>
                                        <p:tgtEl>
                                          <p:spTgt spid="14">
                                            <p:txEl>
                                              <p:pRg st="0" end="0"/>
                                            </p:txEl>
                                          </p:spTgt>
                                        </p:tgtEl>
                                      </p:cBhvr>
                                    </p:animEffect>
                                  </p:childTnLst>
                                </p:cTn>
                              </p:par>
                            </p:childTnLst>
                          </p:cTn>
                        </p:par>
                        <p:par>
                          <p:cTn id="73" fill="hold">
                            <p:stCondLst>
                              <p:cond delay="2100"/>
                            </p:stCondLst>
                            <p:childTnLst>
                              <p:par>
                                <p:cTn id="74" presetID="10" presetClass="entr" presetSubtype="0" fill="hold" grpId="0" nodeType="afterEffect">
                                  <p:stCondLst>
                                    <p:cond delay="0"/>
                                  </p:stCondLst>
                                  <p:iterate type="wd">
                                    <p:tmPct val="10000"/>
                                  </p:iterate>
                                  <p:childTnLst>
                                    <p:set>
                                      <p:cBhvr>
                                        <p:cTn id="75" dur="1" fill="hold">
                                          <p:stCondLst>
                                            <p:cond delay="0"/>
                                          </p:stCondLst>
                                        </p:cTn>
                                        <p:tgtEl>
                                          <p:spTgt spid="14">
                                            <p:txEl>
                                              <p:pRg st="2" end="2"/>
                                            </p:txEl>
                                          </p:spTgt>
                                        </p:tgtEl>
                                        <p:attrNameLst>
                                          <p:attrName>style.visibility</p:attrName>
                                        </p:attrNameLst>
                                      </p:cBhvr>
                                      <p:to>
                                        <p:strVal val="visible"/>
                                      </p:to>
                                    </p:set>
                                    <p:animEffect transition="in" filter="fade">
                                      <p:cBhvr>
                                        <p:cTn id="76" dur="1000"/>
                                        <p:tgtEl>
                                          <p:spTgt spid="14">
                                            <p:txEl>
                                              <p:pRg st="2" end="2"/>
                                            </p:txEl>
                                          </p:spTgt>
                                        </p:tgtEl>
                                      </p:cBhvr>
                                    </p:animEffect>
                                  </p:childTnLst>
                                </p:cTn>
                              </p:par>
                            </p:childTnLst>
                          </p:cTn>
                        </p:par>
                        <p:par>
                          <p:cTn id="77" fill="hold">
                            <p:stCondLst>
                              <p:cond delay="3600"/>
                            </p:stCondLst>
                            <p:childTnLst>
                              <p:par>
                                <p:cTn id="78" presetID="10" presetClass="entr" presetSubtype="0" fill="hold" grpId="0" nodeType="afterEffect">
                                  <p:stCondLst>
                                    <p:cond delay="0"/>
                                  </p:stCondLst>
                                  <p:iterate type="wd">
                                    <p:tmPct val="10000"/>
                                  </p:iterate>
                                  <p:childTnLst>
                                    <p:set>
                                      <p:cBhvr>
                                        <p:cTn id="79" dur="1" fill="hold">
                                          <p:stCondLst>
                                            <p:cond delay="0"/>
                                          </p:stCondLst>
                                        </p:cTn>
                                        <p:tgtEl>
                                          <p:spTgt spid="14">
                                            <p:txEl>
                                              <p:pRg st="3" end="3"/>
                                            </p:txEl>
                                          </p:spTgt>
                                        </p:tgtEl>
                                        <p:attrNameLst>
                                          <p:attrName>style.visibility</p:attrName>
                                        </p:attrNameLst>
                                      </p:cBhvr>
                                      <p:to>
                                        <p:strVal val="visible"/>
                                      </p:to>
                                    </p:set>
                                    <p:animEffect transition="in" filter="fade">
                                      <p:cBhvr>
                                        <p:cTn id="80" dur="1000"/>
                                        <p:tgtEl>
                                          <p:spTgt spid="14">
                                            <p:txEl>
                                              <p:pRg st="3" end="3"/>
                                            </p:txEl>
                                          </p:spTgt>
                                        </p:tgtEl>
                                      </p:cBhvr>
                                    </p:animEffect>
                                  </p:childTnLst>
                                </p:cTn>
                              </p:par>
                            </p:childTnLst>
                          </p:cTn>
                        </p:par>
                        <p:par>
                          <p:cTn id="81" fill="hold">
                            <p:stCondLst>
                              <p:cond delay="6400"/>
                            </p:stCondLst>
                            <p:childTnLst>
                              <p:par>
                                <p:cTn id="82" presetID="10" presetClass="entr" presetSubtype="0" fill="hold" grpId="0" nodeType="afterEffect">
                                  <p:stCondLst>
                                    <p:cond delay="0"/>
                                  </p:stCondLst>
                                  <p:iterate type="wd">
                                    <p:tmPct val="10000"/>
                                  </p:iterate>
                                  <p:childTnLst>
                                    <p:set>
                                      <p:cBhvr>
                                        <p:cTn id="83" dur="1" fill="hold">
                                          <p:stCondLst>
                                            <p:cond delay="0"/>
                                          </p:stCondLst>
                                        </p:cTn>
                                        <p:tgtEl>
                                          <p:spTgt spid="14">
                                            <p:txEl>
                                              <p:pRg st="4" end="4"/>
                                            </p:txEl>
                                          </p:spTgt>
                                        </p:tgtEl>
                                        <p:attrNameLst>
                                          <p:attrName>style.visibility</p:attrName>
                                        </p:attrNameLst>
                                      </p:cBhvr>
                                      <p:to>
                                        <p:strVal val="visible"/>
                                      </p:to>
                                    </p:set>
                                    <p:animEffect transition="in" filter="fade">
                                      <p:cBhvr>
                                        <p:cTn id="84" dur="1000"/>
                                        <p:tgtEl>
                                          <p:spTgt spid="14">
                                            <p:txEl>
                                              <p:pRg st="4" end="4"/>
                                            </p:txEl>
                                          </p:spTgt>
                                        </p:tgtEl>
                                      </p:cBhvr>
                                    </p:animEffect>
                                  </p:childTnLst>
                                </p:cTn>
                              </p:par>
                            </p:childTnLst>
                          </p:cTn>
                        </p:par>
                        <p:par>
                          <p:cTn id="85" fill="hold">
                            <p:stCondLst>
                              <p:cond delay="8300"/>
                            </p:stCondLst>
                            <p:childTnLst>
                              <p:par>
                                <p:cTn id="86" presetID="10" presetClass="entr" presetSubtype="0" fill="hold" grpId="0" nodeType="afterEffect">
                                  <p:stCondLst>
                                    <p:cond delay="0"/>
                                  </p:stCondLst>
                                  <p:iterate type="wd">
                                    <p:tmPct val="10000"/>
                                  </p:iterate>
                                  <p:childTnLst>
                                    <p:set>
                                      <p:cBhvr>
                                        <p:cTn id="87" dur="1" fill="hold">
                                          <p:stCondLst>
                                            <p:cond delay="0"/>
                                          </p:stCondLst>
                                        </p:cTn>
                                        <p:tgtEl>
                                          <p:spTgt spid="14">
                                            <p:txEl>
                                              <p:pRg st="6" end="6"/>
                                            </p:txEl>
                                          </p:spTgt>
                                        </p:tgtEl>
                                        <p:attrNameLst>
                                          <p:attrName>style.visibility</p:attrName>
                                        </p:attrNameLst>
                                      </p:cBhvr>
                                      <p:to>
                                        <p:strVal val="visible"/>
                                      </p:to>
                                    </p:set>
                                    <p:animEffect transition="in" filter="fade">
                                      <p:cBhvr>
                                        <p:cTn id="88" dur="1000"/>
                                        <p:tgtEl>
                                          <p:spTgt spid="14">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iterate type="wd">
                                    <p:tmPct val="10000"/>
                                  </p:iterate>
                                  <p:childTnLst>
                                    <p:set>
                                      <p:cBhvr>
                                        <p:cTn id="92" dur="1" fill="hold">
                                          <p:stCondLst>
                                            <p:cond delay="0"/>
                                          </p:stCondLst>
                                        </p:cTn>
                                        <p:tgtEl>
                                          <p:spTgt spid="12">
                                            <p:txEl>
                                              <p:pRg st="0" end="0"/>
                                            </p:txEl>
                                          </p:spTgt>
                                        </p:tgtEl>
                                        <p:attrNameLst>
                                          <p:attrName>style.visibility</p:attrName>
                                        </p:attrNameLst>
                                      </p:cBhvr>
                                      <p:to>
                                        <p:strVal val="visible"/>
                                      </p:to>
                                    </p:set>
                                    <p:animEffect transition="in" filter="fade">
                                      <p:cBhvr>
                                        <p:cTn id="9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25603" grpId="0" build="p"/>
      <p:bldP spid="9" grpId="0" build="p"/>
      <p:bldP spid="10" grpId="0" build="allAtOnce"/>
      <p:bldP spid="11" grpId="0" build="allAtOnce"/>
      <p:bldP spid="12" grpId="0" build="p"/>
      <p:bldP spid="13" grpId="0" build="p"/>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email"/>
          <a:srcRect/>
          <a:stretch>
            <a:fillRect/>
          </a:stretch>
        </p:blipFill>
        <p:spPr bwMode="auto">
          <a:xfrm>
            <a:off x="5562600" y="3699393"/>
            <a:ext cx="3124200" cy="3158607"/>
          </a:xfrm>
          <a:prstGeom prst="rect">
            <a:avLst/>
          </a:prstGeom>
          <a:noFill/>
          <a:ln w="9525">
            <a:noFill/>
            <a:miter lim="800000"/>
            <a:headEnd/>
            <a:tailEnd/>
          </a:ln>
        </p:spPr>
      </p:pic>
      <p:pic>
        <p:nvPicPr>
          <p:cNvPr id="24578" name="Picture 2"/>
          <p:cNvPicPr>
            <a:picLocks noChangeAspect="1" noChangeArrowheads="1"/>
          </p:cNvPicPr>
          <p:nvPr/>
        </p:nvPicPr>
        <p:blipFill>
          <a:blip r:embed="rId4" cstate="email"/>
          <a:srcRect/>
          <a:stretch>
            <a:fillRect/>
          </a:stretch>
        </p:blipFill>
        <p:spPr bwMode="auto">
          <a:xfrm>
            <a:off x="838200" y="3858591"/>
            <a:ext cx="2743199" cy="2999409"/>
          </a:xfrm>
          <a:prstGeom prst="rect">
            <a:avLst/>
          </a:prstGeom>
          <a:noFill/>
          <a:ln w="9525">
            <a:noFill/>
            <a:miter lim="800000"/>
            <a:headEnd/>
            <a:tailEnd/>
          </a:ln>
        </p:spPr>
      </p:pic>
      <p:sp>
        <p:nvSpPr>
          <p:cNvPr id="2" name="Rectangle 1"/>
          <p:cNvSpPr/>
          <p:nvPr/>
        </p:nvSpPr>
        <p:spPr>
          <a:xfrm>
            <a:off x="0" y="1154668"/>
            <a:ext cx="9144000" cy="369332"/>
          </a:xfrm>
          <a:prstGeom prst="rect">
            <a:avLst/>
          </a:prstGeom>
        </p:spPr>
        <p:txBody>
          <a:bodyPr wrap="square">
            <a:spAutoFit/>
          </a:bodyPr>
          <a:lstStyle/>
          <a:p>
            <a:pPr algn="ctr"/>
            <a:r>
              <a:rPr lang="en-US" b="1" i="1" u="sng" dirty="0" smtClean="0"/>
              <a:t>Using OSINT like all other -INTs</a:t>
            </a:r>
            <a:endParaRPr lang="en-US" b="1" i="1" u="sng" dirty="0"/>
          </a:p>
        </p:txBody>
      </p:sp>
      <p:sp>
        <p:nvSpPr>
          <p:cNvPr id="3" name="TextBox 2"/>
          <p:cNvSpPr txBox="1"/>
          <p:nvPr/>
        </p:nvSpPr>
        <p:spPr>
          <a:xfrm>
            <a:off x="1508760" y="1981843"/>
            <a:ext cx="1600200" cy="264688"/>
          </a:xfrm>
          <a:prstGeom prst="rect">
            <a:avLst/>
          </a:prstGeom>
          <a:noFill/>
        </p:spPr>
        <p:txBody>
          <a:bodyPr wrap="square" lIns="9144" tIns="9144" rIns="9144" bIns="9144" rtlCol="0" anchor="b">
            <a:spAutoFit/>
          </a:bodyPr>
          <a:lstStyle/>
          <a:p>
            <a:pPr algn="ctr"/>
            <a:r>
              <a:rPr lang="en-US" sz="1600" b="1" dirty="0" smtClean="0"/>
              <a:t>Vetting</a:t>
            </a:r>
            <a:endParaRPr lang="en-US" sz="1600" b="1" dirty="0"/>
          </a:p>
        </p:txBody>
      </p:sp>
      <p:sp>
        <p:nvSpPr>
          <p:cNvPr id="4" name="TextBox 3"/>
          <p:cNvSpPr txBox="1"/>
          <p:nvPr/>
        </p:nvSpPr>
        <p:spPr>
          <a:xfrm>
            <a:off x="3017520" y="1981843"/>
            <a:ext cx="1600200" cy="264688"/>
          </a:xfrm>
          <a:prstGeom prst="rect">
            <a:avLst/>
          </a:prstGeom>
          <a:noFill/>
        </p:spPr>
        <p:txBody>
          <a:bodyPr wrap="square" lIns="9144" tIns="9144" rIns="9144" bIns="9144" rtlCol="0" anchor="b">
            <a:spAutoFit/>
          </a:bodyPr>
          <a:lstStyle/>
          <a:p>
            <a:pPr algn="ctr"/>
            <a:r>
              <a:rPr lang="en-US" sz="1600" b="1" dirty="0" smtClean="0"/>
              <a:t>Validation</a:t>
            </a:r>
            <a:endParaRPr lang="en-US" sz="1600" b="1" dirty="0"/>
          </a:p>
        </p:txBody>
      </p:sp>
      <p:sp>
        <p:nvSpPr>
          <p:cNvPr id="5" name="TextBox 4"/>
          <p:cNvSpPr txBox="1"/>
          <p:nvPr/>
        </p:nvSpPr>
        <p:spPr>
          <a:xfrm>
            <a:off x="0" y="1735622"/>
            <a:ext cx="1600200" cy="510909"/>
          </a:xfrm>
          <a:prstGeom prst="rect">
            <a:avLst/>
          </a:prstGeom>
          <a:noFill/>
        </p:spPr>
        <p:txBody>
          <a:bodyPr wrap="square" lIns="9144" tIns="9144" rIns="9144" bIns="9144" rtlCol="0" anchor="b">
            <a:spAutoFit/>
          </a:bodyPr>
          <a:lstStyle/>
          <a:p>
            <a:pPr algn="ctr"/>
            <a:r>
              <a:rPr lang="en-US" sz="1600" b="1" dirty="0" smtClean="0"/>
              <a:t>Collection Requirements</a:t>
            </a:r>
            <a:endParaRPr lang="en-US" sz="1600" b="1" dirty="0"/>
          </a:p>
        </p:txBody>
      </p:sp>
      <p:sp>
        <p:nvSpPr>
          <p:cNvPr id="6" name="TextBox 5"/>
          <p:cNvSpPr txBox="1"/>
          <p:nvPr/>
        </p:nvSpPr>
        <p:spPr>
          <a:xfrm>
            <a:off x="4526280" y="1735622"/>
            <a:ext cx="1600200" cy="510909"/>
          </a:xfrm>
          <a:prstGeom prst="rect">
            <a:avLst/>
          </a:prstGeom>
          <a:noFill/>
        </p:spPr>
        <p:txBody>
          <a:bodyPr wrap="square" lIns="9144" tIns="9144" rIns="9144" bIns="9144" rtlCol="0" anchor="b">
            <a:spAutoFit/>
          </a:bodyPr>
          <a:lstStyle/>
          <a:p>
            <a:pPr algn="ctr"/>
            <a:r>
              <a:rPr lang="en-US" sz="1600" b="1" dirty="0" smtClean="0"/>
              <a:t>Translation / Culture</a:t>
            </a:r>
            <a:endParaRPr lang="en-US" sz="1600" b="1" dirty="0"/>
          </a:p>
        </p:txBody>
      </p:sp>
      <p:sp>
        <p:nvSpPr>
          <p:cNvPr id="7" name="TextBox 6"/>
          <p:cNvSpPr txBox="1"/>
          <p:nvPr/>
        </p:nvSpPr>
        <p:spPr>
          <a:xfrm>
            <a:off x="6035040" y="1735622"/>
            <a:ext cx="1600200" cy="510909"/>
          </a:xfrm>
          <a:prstGeom prst="rect">
            <a:avLst/>
          </a:prstGeom>
          <a:noFill/>
        </p:spPr>
        <p:txBody>
          <a:bodyPr wrap="square" lIns="9144" tIns="9144" rIns="9144" bIns="9144" rtlCol="0" anchor="b">
            <a:spAutoFit/>
          </a:bodyPr>
          <a:lstStyle/>
          <a:p>
            <a:pPr algn="ctr"/>
            <a:r>
              <a:rPr lang="en-US" sz="1600" b="1" dirty="0" smtClean="0"/>
              <a:t>Processing / Fusion</a:t>
            </a:r>
            <a:endParaRPr lang="en-US" sz="1600" b="1" dirty="0"/>
          </a:p>
        </p:txBody>
      </p:sp>
      <p:sp>
        <p:nvSpPr>
          <p:cNvPr id="8" name="TextBox 7"/>
          <p:cNvSpPr txBox="1"/>
          <p:nvPr/>
        </p:nvSpPr>
        <p:spPr>
          <a:xfrm>
            <a:off x="7543800" y="1735622"/>
            <a:ext cx="1600200" cy="510909"/>
          </a:xfrm>
          <a:prstGeom prst="rect">
            <a:avLst/>
          </a:prstGeom>
          <a:noFill/>
        </p:spPr>
        <p:txBody>
          <a:bodyPr wrap="square" lIns="9144" tIns="9144" rIns="9144" bIns="9144" rtlCol="0" anchor="b">
            <a:spAutoFit/>
          </a:bodyPr>
          <a:lstStyle/>
          <a:p>
            <a:pPr algn="ctr"/>
            <a:r>
              <a:rPr lang="en-US" sz="1600" b="1" dirty="0" smtClean="0"/>
              <a:t>Cueing / Collection</a:t>
            </a:r>
            <a:endParaRPr lang="en-US" sz="1600" b="1" dirty="0"/>
          </a:p>
        </p:txBody>
      </p:sp>
      <p:sp>
        <p:nvSpPr>
          <p:cNvPr id="15" name="TextBox 14"/>
          <p:cNvSpPr txBox="1"/>
          <p:nvPr/>
        </p:nvSpPr>
        <p:spPr>
          <a:xfrm>
            <a:off x="1737360" y="2286000"/>
            <a:ext cx="1447800" cy="1465016"/>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Ownership</a:t>
            </a:r>
          </a:p>
          <a:p>
            <a:pPr indent="-91440">
              <a:spcAft>
                <a:spcPts val="1200"/>
              </a:spcAft>
              <a:buFont typeface="Arial" pitchFamily="34" charset="0"/>
              <a:buChar char="•"/>
            </a:pPr>
            <a:r>
              <a:rPr lang="en-US" sz="1600" dirty="0" smtClean="0"/>
              <a:t> Allegiance</a:t>
            </a:r>
          </a:p>
          <a:p>
            <a:pPr indent="-91440">
              <a:spcAft>
                <a:spcPts val="1200"/>
              </a:spcAft>
              <a:buFont typeface="Arial" pitchFamily="34" charset="0"/>
              <a:buChar char="•"/>
            </a:pPr>
            <a:r>
              <a:rPr lang="en-US" sz="1600" dirty="0" smtClean="0"/>
              <a:t> Support</a:t>
            </a:r>
          </a:p>
          <a:p>
            <a:pPr indent="-91440">
              <a:spcAft>
                <a:spcPts val="1200"/>
              </a:spcAft>
              <a:buFont typeface="Arial" pitchFamily="34" charset="0"/>
              <a:buChar char="•"/>
            </a:pPr>
            <a:r>
              <a:rPr lang="en-US" sz="1600" dirty="0" smtClean="0"/>
              <a:t> History</a:t>
            </a:r>
            <a:endParaRPr lang="en-US" sz="1600" dirty="0"/>
          </a:p>
        </p:txBody>
      </p:sp>
      <p:sp>
        <p:nvSpPr>
          <p:cNvPr id="16" name="TextBox 15"/>
          <p:cNvSpPr txBox="1"/>
          <p:nvPr/>
        </p:nvSpPr>
        <p:spPr>
          <a:xfrm>
            <a:off x="3246120" y="2286000"/>
            <a:ext cx="1447800" cy="1311128"/>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Track Record</a:t>
            </a:r>
          </a:p>
          <a:p>
            <a:pPr indent="-91440">
              <a:spcAft>
                <a:spcPts val="1200"/>
              </a:spcAft>
              <a:buFont typeface="Arial" pitchFamily="34" charset="0"/>
              <a:buChar char="•"/>
            </a:pPr>
            <a:r>
              <a:rPr lang="en-US" sz="1600" dirty="0" smtClean="0"/>
              <a:t> Cognitive dissonance</a:t>
            </a:r>
          </a:p>
          <a:p>
            <a:pPr indent="-91440">
              <a:spcAft>
                <a:spcPts val="1200"/>
              </a:spcAft>
              <a:buFont typeface="Arial" pitchFamily="34" charset="0"/>
              <a:buChar char="•"/>
            </a:pPr>
            <a:r>
              <a:rPr lang="en-US" sz="1600" dirty="0" smtClean="0"/>
              <a:t> Trigger topics</a:t>
            </a:r>
            <a:endParaRPr lang="en-US" sz="1600" dirty="0"/>
          </a:p>
        </p:txBody>
      </p:sp>
      <p:sp>
        <p:nvSpPr>
          <p:cNvPr id="17" name="TextBox 16"/>
          <p:cNvSpPr txBox="1"/>
          <p:nvPr/>
        </p:nvSpPr>
        <p:spPr>
          <a:xfrm>
            <a:off x="228600" y="2286000"/>
            <a:ext cx="1447800" cy="2265236"/>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5Ws</a:t>
            </a:r>
          </a:p>
          <a:p>
            <a:pPr indent="-91440">
              <a:spcAft>
                <a:spcPts val="1200"/>
              </a:spcAft>
              <a:buFont typeface="Arial" pitchFamily="34" charset="0"/>
              <a:buChar char="•"/>
            </a:pPr>
            <a:r>
              <a:rPr lang="en-US" sz="1600" dirty="0" smtClean="0"/>
              <a:t>  Audience</a:t>
            </a:r>
          </a:p>
          <a:p>
            <a:pPr indent="-91440">
              <a:spcAft>
                <a:spcPts val="1200"/>
              </a:spcAft>
              <a:buFont typeface="Arial" pitchFamily="34" charset="0"/>
              <a:buChar char="•"/>
            </a:pPr>
            <a:r>
              <a:rPr lang="en-US" sz="1600" dirty="0" smtClean="0"/>
              <a:t> </a:t>
            </a:r>
            <a:r>
              <a:rPr lang="en-US" sz="1600" dirty="0" err="1" smtClean="0"/>
              <a:t>Tgt</a:t>
            </a:r>
            <a:r>
              <a:rPr lang="en-US" sz="1600" dirty="0" smtClean="0"/>
              <a:t> Audience</a:t>
            </a:r>
          </a:p>
          <a:p>
            <a:pPr indent="-91440">
              <a:spcAft>
                <a:spcPts val="1200"/>
              </a:spcAft>
              <a:buFont typeface="Arial" pitchFamily="34" charset="0"/>
              <a:buChar char="•"/>
            </a:pPr>
            <a:r>
              <a:rPr lang="en-US" sz="1600" dirty="0" smtClean="0"/>
              <a:t> Platform</a:t>
            </a:r>
          </a:p>
          <a:p>
            <a:pPr indent="-91440">
              <a:spcAft>
                <a:spcPts val="1200"/>
              </a:spcAft>
              <a:buFont typeface="Arial" pitchFamily="34" charset="0"/>
              <a:buChar char="•"/>
            </a:pPr>
            <a:r>
              <a:rPr lang="en-US" sz="1600" dirty="0" smtClean="0"/>
              <a:t>  Attribution</a:t>
            </a:r>
          </a:p>
          <a:p>
            <a:pPr indent="-91440">
              <a:spcAft>
                <a:spcPts val="1200"/>
              </a:spcAft>
              <a:buFont typeface="Arial" pitchFamily="34" charset="0"/>
              <a:buChar char="•"/>
            </a:pPr>
            <a:endParaRPr lang="en-US" sz="1600" dirty="0"/>
          </a:p>
        </p:txBody>
      </p:sp>
      <p:sp>
        <p:nvSpPr>
          <p:cNvPr id="18" name="TextBox 17"/>
          <p:cNvSpPr txBox="1"/>
          <p:nvPr/>
        </p:nvSpPr>
        <p:spPr>
          <a:xfrm>
            <a:off x="4754880" y="2286000"/>
            <a:ext cx="1447800" cy="1064907"/>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Language</a:t>
            </a:r>
          </a:p>
          <a:p>
            <a:pPr indent="-91440">
              <a:spcAft>
                <a:spcPts val="1200"/>
              </a:spcAft>
              <a:buFont typeface="Arial" pitchFamily="34" charset="0"/>
              <a:buChar char="•"/>
            </a:pPr>
            <a:r>
              <a:rPr lang="en-US" sz="1600" dirty="0" smtClean="0"/>
              <a:t> Dialect/slang</a:t>
            </a:r>
          </a:p>
          <a:p>
            <a:pPr indent="-91440">
              <a:spcAft>
                <a:spcPts val="1200"/>
              </a:spcAft>
              <a:buFont typeface="Arial" pitchFamily="34" charset="0"/>
              <a:buChar char="•"/>
            </a:pPr>
            <a:r>
              <a:rPr lang="en-US" sz="1600" dirty="0" smtClean="0"/>
              <a:t> Social mores</a:t>
            </a:r>
            <a:endParaRPr lang="en-US" sz="1600" dirty="0"/>
          </a:p>
        </p:txBody>
      </p:sp>
      <p:sp>
        <p:nvSpPr>
          <p:cNvPr id="19" name="TextBox 18"/>
          <p:cNvSpPr txBox="1"/>
          <p:nvPr/>
        </p:nvSpPr>
        <p:spPr>
          <a:xfrm>
            <a:off x="6263640" y="2286000"/>
            <a:ext cx="1447800" cy="1311128"/>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Customer</a:t>
            </a:r>
          </a:p>
          <a:p>
            <a:pPr indent="-91440">
              <a:spcAft>
                <a:spcPts val="1200"/>
              </a:spcAft>
              <a:buFont typeface="Arial" pitchFamily="34" charset="0"/>
              <a:buChar char="•"/>
            </a:pPr>
            <a:r>
              <a:rPr lang="en-US" sz="1600" dirty="0" smtClean="0"/>
              <a:t> Deliverables</a:t>
            </a:r>
          </a:p>
          <a:p>
            <a:pPr indent="-91440">
              <a:spcAft>
                <a:spcPts val="1200"/>
              </a:spcAft>
              <a:buFont typeface="Arial" pitchFamily="34" charset="0"/>
              <a:buChar char="•"/>
            </a:pPr>
            <a:r>
              <a:rPr lang="en-US" sz="1600" dirty="0" smtClean="0"/>
              <a:t> INT Confirmation</a:t>
            </a:r>
            <a:endParaRPr lang="en-US" sz="1600" dirty="0"/>
          </a:p>
        </p:txBody>
      </p:sp>
      <p:sp>
        <p:nvSpPr>
          <p:cNvPr id="20" name="TextBox 19"/>
          <p:cNvSpPr txBox="1"/>
          <p:nvPr/>
        </p:nvSpPr>
        <p:spPr>
          <a:xfrm>
            <a:off x="7772400" y="2286000"/>
            <a:ext cx="1447800" cy="1311128"/>
          </a:xfrm>
          <a:prstGeom prst="rect">
            <a:avLst/>
          </a:prstGeom>
          <a:noFill/>
        </p:spPr>
        <p:txBody>
          <a:bodyPr wrap="square" lIns="9144" tIns="9144" rIns="9144" bIns="9144" rtlCol="0" anchor="t">
            <a:spAutoFit/>
          </a:bodyPr>
          <a:lstStyle/>
          <a:p>
            <a:pPr indent="-91440">
              <a:spcAft>
                <a:spcPts val="1200"/>
              </a:spcAft>
              <a:buFont typeface="Arial" pitchFamily="34" charset="0"/>
              <a:buChar char="•"/>
            </a:pPr>
            <a:r>
              <a:rPr lang="en-US" sz="1600" dirty="0" smtClean="0"/>
              <a:t> Tip other INT</a:t>
            </a:r>
          </a:p>
          <a:p>
            <a:pPr indent="-91440">
              <a:spcAft>
                <a:spcPts val="1200"/>
              </a:spcAft>
              <a:buFont typeface="Arial" pitchFamily="34" charset="0"/>
              <a:buChar char="•"/>
            </a:pPr>
            <a:r>
              <a:rPr lang="en-US" sz="1600" dirty="0" smtClean="0"/>
              <a:t> Define gaps</a:t>
            </a:r>
          </a:p>
          <a:p>
            <a:pPr indent="-91440">
              <a:spcAft>
                <a:spcPts val="1200"/>
              </a:spcAft>
              <a:buFont typeface="Arial" pitchFamily="34" charset="0"/>
              <a:buChar char="•"/>
            </a:pPr>
            <a:r>
              <a:rPr lang="en-US" sz="1600" dirty="0" smtClean="0"/>
              <a:t> Expand 	 reach</a:t>
            </a:r>
            <a:endParaRPr lang="en-US" sz="1600" dirty="0"/>
          </a:p>
        </p:txBody>
      </p:sp>
      <p:cxnSp>
        <p:nvCxnSpPr>
          <p:cNvPr id="22" name="Straight Connector 21"/>
          <p:cNvCxnSpPr/>
          <p:nvPr/>
        </p:nvCxnSpPr>
        <p:spPr>
          <a:xfrm>
            <a:off x="1600200" y="1905000"/>
            <a:ext cx="0" cy="1981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1905000"/>
            <a:ext cx="0" cy="1981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90872" y="1905000"/>
            <a:ext cx="0" cy="1981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63056" y="1905000"/>
            <a:ext cx="0" cy="1981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35240" y="1905000"/>
            <a:ext cx="0" cy="19812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2_F3 W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542</TotalTime>
  <Words>529</Words>
  <Application>Microsoft Office PowerPoint</Application>
  <PresentationFormat>On-screen Show (4:3)</PresentationFormat>
  <Paragraphs>116</Paragraphs>
  <Slides>14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2_F3 WG</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Bradley</dc:creator>
  <cp:lastModifiedBy>RobertSteele</cp:lastModifiedBy>
  <cp:revision>41</cp:revision>
  <dcterms:created xsi:type="dcterms:W3CDTF">2016-04-12T22:34:00Z</dcterms:created>
  <dcterms:modified xsi:type="dcterms:W3CDTF">2016-04-23T19:02:20Z</dcterms:modified>
</cp:coreProperties>
</file>