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661" r:id="rId2"/>
  </p:sldMasterIdLst>
  <p:notesMasterIdLst>
    <p:notesMasterId r:id="rId25"/>
  </p:notesMasterIdLst>
  <p:sldIdLst>
    <p:sldId id="256" r:id="rId3"/>
    <p:sldId id="288" r:id="rId4"/>
    <p:sldId id="278" r:id="rId5"/>
    <p:sldId id="285" r:id="rId6"/>
    <p:sldId id="277" r:id="rId7"/>
    <p:sldId id="258" r:id="rId8"/>
    <p:sldId id="270" r:id="rId9"/>
    <p:sldId id="287" r:id="rId10"/>
    <p:sldId id="261" r:id="rId11"/>
    <p:sldId id="264" r:id="rId12"/>
    <p:sldId id="266" r:id="rId13"/>
    <p:sldId id="283" r:id="rId14"/>
    <p:sldId id="265" r:id="rId15"/>
    <p:sldId id="284" r:id="rId16"/>
    <p:sldId id="268" r:id="rId17"/>
    <p:sldId id="269" r:id="rId18"/>
    <p:sldId id="271" r:id="rId19"/>
    <p:sldId id="286" r:id="rId20"/>
    <p:sldId id="272" r:id="rId21"/>
    <p:sldId id="280" r:id="rId22"/>
    <p:sldId id="274" r:id="rId23"/>
    <p:sldId id="275"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2" d="100"/>
          <a:sy n="92" d="100"/>
        </p:scale>
        <p:origin x="-1109" y="-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Arial" charset="0"/>
              </a:defRPr>
            </a:lvl1pPr>
          </a:lstStyle>
          <a:p>
            <a:pPr>
              <a:defRPr/>
            </a:pPr>
            <a:endParaRPr lang="en-US"/>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291FCDC-1C9C-4044-B493-AD90000BA920}" type="slidenum">
              <a:rPr lang="en-US"/>
              <a:pPr/>
              <a:t>‹#›</a:t>
            </a:fld>
            <a:endParaRPr lang="en-US"/>
          </a:p>
        </p:txBody>
      </p:sp>
    </p:spTree>
    <p:extLst>
      <p:ext uri="{BB962C8B-B14F-4D97-AF65-F5344CB8AC3E}">
        <p14:creationId xmlns:p14="http://schemas.microsoft.com/office/powerpoint/2010/main" val="41524315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6" charset="0"/>
        <a:ea typeface="Arial" pitchFamily="-106" charset="0"/>
        <a:cs typeface="Arial" pitchFamily="-106" charset="0"/>
      </a:defRPr>
    </a:lvl1pPr>
    <a:lvl2pPr marL="457200" algn="l" rtl="0" eaLnBrk="0" fontAlgn="base" hangingPunct="0">
      <a:spcBef>
        <a:spcPct val="30000"/>
      </a:spcBef>
      <a:spcAft>
        <a:spcPct val="0"/>
      </a:spcAft>
      <a:defRPr sz="1200" kern="1200">
        <a:solidFill>
          <a:schemeClr val="tx1"/>
        </a:solidFill>
        <a:latin typeface="Arial" pitchFamily="-106" charset="0"/>
        <a:ea typeface="Arial" pitchFamily="-106" charset="0"/>
        <a:cs typeface="Arial" pitchFamily="-106" charset="0"/>
      </a:defRPr>
    </a:lvl2pPr>
    <a:lvl3pPr marL="914400" algn="l" rtl="0" eaLnBrk="0" fontAlgn="base" hangingPunct="0">
      <a:spcBef>
        <a:spcPct val="30000"/>
      </a:spcBef>
      <a:spcAft>
        <a:spcPct val="0"/>
      </a:spcAft>
      <a:defRPr sz="1200" kern="1200">
        <a:solidFill>
          <a:schemeClr val="tx1"/>
        </a:solidFill>
        <a:latin typeface="Arial" pitchFamily="-106" charset="0"/>
        <a:ea typeface="Arial" pitchFamily="-106" charset="0"/>
        <a:cs typeface="Arial" pitchFamily="-106" charset="0"/>
      </a:defRPr>
    </a:lvl3pPr>
    <a:lvl4pPr marL="1371600" algn="l" rtl="0" eaLnBrk="0" fontAlgn="base" hangingPunct="0">
      <a:spcBef>
        <a:spcPct val="30000"/>
      </a:spcBef>
      <a:spcAft>
        <a:spcPct val="0"/>
      </a:spcAft>
      <a:defRPr sz="1200" kern="1200">
        <a:solidFill>
          <a:schemeClr val="tx1"/>
        </a:solidFill>
        <a:latin typeface="Arial" pitchFamily="-106" charset="0"/>
        <a:ea typeface="Arial" pitchFamily="-106" charset="0"/>
        <a:cs typeface="Arial" pitchFamily="-106" charset="0"/>
      </a:defRPr>
    </a:lvl4pPr>
    <a:lvl5pPr marL="1828800" algn="l" rtl="0" eaLnBrk="0" fontAlgn="base" hangingPunct="0">
      <a:spcBef>
        <a:spcPct val="30000"/>
      </a:spcBef>
      <a:spcAft>
        <a:spcPct val="0"/>
      </a:spcAft>
      <a:defRPr sz="1200" kern="1200">
        <a:solidFill>
          <a:schemeClr val="tx1"/>
        </a:solidFill>
        <a:latin typeface="Arial" pitchFamily="-106" charset="0"/>
        <a:ea typeface="Arial" pitchFamily="-106" charset="0"/>
        <a:cs typeface="Arial" pitchFamily="-106"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0FECB16-AE04-4825-A2E9-4B4140978A21}" type="slidenum">
              <a:rPr lang="en-US"/>
              <a:pPr/>
              <a:t>1</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2387137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85791E8C-9970-4FCB-A26C-343E4FBB5963}" type="slidenum">
              <a:rPr lang="en-US"/>
              <a:pPr/>
              <a:t>11</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3410400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35AAFA5-AD6B-402C-8FEA-2F5240DDBD49}" type="slidenum">
              <a:rPr lang="en-US"/>
              <a:pPr/>
              <a:t>12</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1453066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D727E5FF-45F9-4401-8014-A895A30D2422}" type="slidenum">
              <a:rPr lang="en-US"/>
              <a:pPr/>
              <a:t>13</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1769919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62CACCD9-0ACE-4ACE-B5F2-36C8FCD57B8E}" type="slidenum">
              <a:rPr lang="en-US"/>
              <a:pPr/>
              <a:t>14</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200861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6755A929-9AD4-4937-B7C8-7EC50B85F415}" type="slidenum">
              <a:rPr lang="en-US"/>
              <a:pPr/>
              <a:t>15</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4025634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057A1D1E-9EA2-416C-AF39-742998E04FEE}" type="slidenum">
              <a:rPr lang="en-US"/>
              <a:pPr/>
              <a:t>16</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959592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99198081-6BB0-4D40-BBCE-605DBC302ADA}" type="slidenum">
              <a:rPr lang="en-US"/>
              <a:pPr/>
              <a:t>17</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2014609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B037C957-9D44-41C2-B94A-2878EAD9393A}" type="slidenum">
              <a:rPr lang="en-US"/>
              <a:pPr/>
              <a:t>18</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2588359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00DB04E2-ED58-4F61-B1AD-7EC8E935E854}" type="slidenum">
              <a:rPr lang="en-US"/>
              <a:pPr/>
              <a:t>19</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802117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D9F8F0D5-7BA5-486E-8C96-317AAAD4EFAB}" type="slidenum">
              <a:rPr lang="en-US"/>
              <a:pPr/>
              <a:t>20</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2768668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00E6A9FC-A03E-463B-A0E6-90F4F43240EA}" type="slidenum">
              <a:rPr lang="en-US"/>
              <a:pPr/>
              <a:t>2</a:t>
            </a:fld>
            <a:endParaRPr lang="en-US"/>
          </a:p>
        </p:txBody>
      </p:sp>
      <p:sp>
        <p:nvSpPr>
          <p:cNvPr id="34819" name="Rectangle 2"/>
          <p:cNvSpPr>
            <a:spLocks noGrp="1" noRot="1" noChangeAspect="1" noChangeArrowheads="1" noTextEdit="1"/>
          </p:cNvSpPr>
          <p:nvPr>
            <p:ph type="sldImg"/>
          </p:nvPr>
        </p:nvSpPr>
        <p:spPr>
          <a:xfrm>
            <a:off x="1150938" y="692150"/>
            <a:ext cx="4556125" cy="3416300"/>
          </a:xfrm>
          <a:ln/>
        </p:spPr>
      </p:sp>
      <p:sp>
        <p:nvSpPr>
          <p:cNvPr id="3482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1143297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D51E2A8F-6496-4602-BADA-7E129C524458}" type="slidenum">
              <a:rPr lang="en-US"/>
              <a:pPr/>
              <a:t>21</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1150335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A1C8000D-4D8F-43DA-8B12-9D1768C29E60}" type="slidenum">
              <a:rPr lang="en-US"/>
              <a:pPr/>
              <a:t>22</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1662414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73F8A4E0-F2F4-4269-A9FC-28CF243E5B9A}" type="slidenum">
              <a:rPr lang="en-US"/>
              <a:pPr/>
              <a:t>3</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4192949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7D95294-5D96-436D-B4A1-9409474372A6}" type="slidenum">
              <a:rPr lang="en-US"/>
              <a:pPr/>
              <a:t>4</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1664240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94AD92A1-5622-4838-A4F4-990A5622A7BC}" type="slidenum">
              <a:rPr lang="en-US"/>
              <a:pPr/>
              <a:t>5</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2676677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C0388B68-649F-4519-8DD8-38EA6AF674EF}" type="slidenum">
              <a:rPr lang="en-US"/>
              <a:pPr/>
              <a:t>6</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2340361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80A3AC77-3A6A-4C38-ABBA-CF57B90A9B03}" type="slidenum">
              <a:rPr lang="en-US"/>
              <a:pPr/>
              <a:t>7</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3110933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E9A71D1B-FD07-4835-9009-1BF38492471B}" type="slidenum">
              <a:rPr lang="en-US"/>
              <a:pPr/>
              <a:t>9</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3835270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2B38895E-894B-484E-81CE-E467624C52CD}" type="slidenum">
              <a:rPr lang="en-US"/>
              <a:pPr/>
              <a:t>10</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1946649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70C07B76-1F48-4686-9EE4-5080A11F728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AA143C5B-3A73-45ED-987C-2F2C04AD0E9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05650" y="76200"/>
            <a:ext cx="21145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
            <a:ext cx="61912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E25029B9-B4D5-40D1-8C0B-A97D4B34F442}"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p:nvPr/>
        </p:nvSpPr>
        <p:spPr>
          <a:xfrm>
            <a:off x="8293100" y="5803900"/>
            <a:ext cx="366713" cy="677863"/>
          </a:xfrm>
          <a:prstGeom prst="rect">
            <a:avLst/>
          </a:prstGeom>
          <a:noFill/>
        </p:spPr>
        <p:txBody>
          <a:bodyPr wrap="none" lIns="0" tIns="0" rIns="0" bIns="0">
            <a:spAutoFit/>
          </a:bodyPr>
          <a:lstStyle/>
          <a:p>
            <a:pPr>
              <a:defRPr/>
            </a:pPr>
            <a:r>
              <a:rPr lang="en-US" sz="4400" dirty="0">
                <a:solidFill>
                  <a:schemeClr val="accent1"/>
                </a:solidFill>
                <a:latin typeface="Wingdings" charset="2"/>
                <a:ea typeface="Arial" charset="0"/>
              </a:rPr>
              <a:t>S</a:t>
            </a:r>
          </a:p>
        </p:txBody>
      </p:sp>
      <p:sp>
        <p:nvSpPr>
          <p:cNvPr id="2" name="Title 1"/>
          <p:cNvSpPr>
            <a:spLocks noGrp="1"/>
          </p:cNvSpPr>
          <p:nvPr>
            <p:ph type="ctrTitle"/>
          </p:nvPr>
        </p:nvSpPr>
        <p:spPr>
          <a:xfrm>
            <a:off x="457199" y="1295400"/>
            <a:ext cx="8228013" cy="1927225"/>
          </a:xfrm>
        </p:spPr>
        <p:txBody>
          <a:bodyPr tIns="0" bIns="0" anchor="b"/>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B3624AA-9F8D-47BC-BC70-133C3D76F03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F712962-30FA-43AD-A36B-9008B3EE4695}"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3"/>
          <p:cNvSpPr txBox="1"/>
          <p:nvPr/>
        </p:nvSpPr>
        <p:spPr>
          <a:xfrm>
            <a:off x="8293100" y="5803900"/>
            <a:ext cx="366713" cy="677863"/>
          </a:xfrm>
          <a:prstGeom prst="rect">
            <a:avLst/>
          </a:prstGeom>
          <a:noFill/>
        </p:spPr>
        <p:txBody>
          <a:bodyPr wrap="none" lIns="0" tIns="0" rIns="0" bIns="0">
            <a:spAutoFit/>
          </a:bodyPr>
          <a:lstStyle/>
          <a:p>
            <a:pPr>
              <a:defRPr/>
            </a:pPr>
            <a:r>
              <a:rPr lang="en-US" sz="4400" dirty="0">
                <a:solidFill>
                  <a:schemeClr val="accent1"/>
                </a:solidFill>
                <a:latin typeface="Wingdings" charset="2"/>
                <a:ea typeface="Arial" charset="0"/>
              </a:rPr>
              <a:t>S</a:t>
            </a:r>
          </a:p>
        </p:txBody>
      </p:sp>
      <p:sp>
        <p:nvSpPr>
          <p:cNvPr id="2" name="Title 1"/>
          <p:cNvSpPr>
            <a:spLocks noGrp="1"/>
          </p:cNvSpPr>
          <p:nvPr>
            <p:ph type="title"/>
          </p:nvPr>
        </p:nvSpPr>
        <p:spPr>
          <a:xfrm>
            <a:off x="457200" y="2236694"/>
            <a:ext cx="6400800" cy="1362075"/>
          </a:xfrm>
        </p:spPr>
        <p:txBody>
          <a:bodyPr anchor="b"/>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solidFill>
                  <a:schemeClr val="bg1"/>
                </a:solidFill>
              </a:defRPr>
            </a:lvl1pPr>
          </a:lstStyle>
          <a:p>
            <a:pPr>
              <a:defRPr/>
            </a:pPr>
            <a:endParaRPr lang="en-US"/>
          </a:p>
        </p:txBody>
      </p:sp>
      <p:sp>
        <p:nvSpPr>
          <p:cNvPr id="6" name="Footer Placeholder 4"/>
          <p:cNvSpPr>
            <a:spLocks noGrp="1"/>
          </p:cNvSpPr>
          <p:nvPr>
            <p:ph type="ftr" sz="quarter" idx="11"/>
          </p:nvPr>
        </p:nvSpPr>
        <p:spPr>
          <a:xfrm>
            <a:off x="7239000" y="6356350"/>
            <a:ext cx="1446213"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solidFill>
                  <a:schemeClr val="bg1"/>
                </a:solidFill>
              </a:defRPr>
            </a:lvl1pPr>
          </a:lstStyle>
          <a:p>
            <a:fld id="{F623FF3E-8B50-40A0-AD7A-1F5FD561A9A2}"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BEDE95D-0191-42B6-B6E8-D22959FC87D3}"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2C4BEB54-5DCA-4889-8C48-8956E8DF64EC}"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fld id="{F1613E32-5E6C-4A8A-B2DA-556A02ED503A}"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3"/>
          <p:cNvSpPr>
            <a:spLocks noGrp="1"/>
          </p:cNvSpPr>
          <p:nvPr>
            <p:ph type="dt" sz="half" idx="15"/>
          </p:nvPr>
        </p:nvSpPr>
        <p:spPr/>
        <p:txBody>
          <a:bodyPr/>
          <a:lstStyle>
            <a:lvl1pPr>
              <a:defRPr/>
            </a:lvl1pPr>
          </a:lstStyle>
          <a:p>
            <a:pPr>
              <a:defRPr/>
            </a:pPr>
            <a:endParaRPr lang="en-US"/>
          </a:p>
        </p:txBody>
      </p:sp>
      <p:sp>
        <p:nvSpPr>
          <p:cNvPr id="7" name="Footer Placeholder 4"/>
          <p:cNvSpPr>
            <a:spLocks noGrp="1"/>
          </p:cNvSpPr>
          <p:nvPr>
            <p:ph type="ftr" sz="quarter" idx="16"/>
          </p:nvPr>
        </p:nvSpPr>
        <p:spPr/>
        <p:txBody>
          <a:bodyPr/>
          <a:lstStyle>
            <a:lvl1pPr>
              <a:defRPr/>
            </a:lvl1pPr>
          </a:lstStyle>
          <a:p>
            <a:pPr>
              <a:defRPr/>
            </a:pPr>
            <a:endParaRPr lang="en-US"/>
          </a:p>
        </p:txBody>
      </p:sp>
      <p:sp>
        <p:nvSpPr>
          <p:cNvPr id="10" name="Slide Number Placeholder 5"/>
          <p:cNvSpPr>
            <a:spLocks noGrp="1"/>
          </p:cNvSpPr>
          <p:nvPr>
            <p:ph type="sldNum" sz="quarter" idx="17"/>
          </p:nvPr>
        </p:nvSpPr>
        <p:spPr/>
        <p:txBody>
          <a:bodyPr/>
          <a:lstStyle>
            <a:lvl1pPr>
              <a:defRPr/>
            </a:lvl1pPr>
          </a:lstStyle>
          <a:p>
            <a:fld id="{EDEA8269-8BD9-49FF-B41D-67C09D8F620D}"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6"/>
          </p:nvPr>
        </p:nvSpPr>
        <p:spPr/>
        <p:txBody>
          <a:bodyPr/>
          <a:lstStyle>
            <a:lvl1pPr>
              <a:defRPr/>
            </a:lvl1pPr>
          </a:lstStyle>
          <a:p>
            <a:pPr>
              <a:defRPr/>
            </a:pPr>
            <a:endParaRPr lang="en-US"/>
          </a:p>
        </p:txBody>
      </p:sp>
      <p:sp>
        <p:nvSpPr>
          <p:cNvPr id="9" name="Footer Placeholder 4"/>
          <p:cNvSpPr>
            <a:spLocks noGrp="1"/>
          </p:cNvSpPr>
          <p:nvPr>
            <p:ph type="ftr" sz="quarter" idx="17"/>
          </p:nvPr>
        </p:nvSpPr>
        <p:spPr/>
        <p:txBody>
          <a:bodyPr/>
          <a:lstStyle>
            <a:lvl1pPr>
              <a:defRPr/>
            </a:lvl1pPr>
          </a:lstStyle>
          <a:p>
            <a:pPr>
              <a:defRPr/>
            </a:pPr>
            <a:endParaRPr lang="en-US"/>
          </a:p>
        </p:txBody>
      </p:sp>
      <p:sp>
        <p:nvSpPr>
          <p:cNvPr id="12" name="Slide Number Placeholder 5"/>
          <p:cNvSpPr>
            <a:spLocks noGrp="1"/>
          </p:cNvSpPr>
          <p:nvPr>
            <p:ph type="sldNum" sz="quarter" idx="18"/>
          </p:nvPr>
        </p:nvSpPr>
        <p:spPr/>
        <p:txBody>
          <a:bodyPr/>
          <a:lstStyle>
            <a:lvl1pPr>
              <a:defRPr/>
            </a:lvl1pPr>
          </a:lstStyle>
          <a:p>
            <a:fld id="{F4C83BEF-9529-4B56-AF43-1D4D4A7D77F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47CBFF90-5C10-49B2-9B38-9DE7CDF6C0D4}"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D23C36D9-2338-49C9-B24C-C6FAE100500C}"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9EA6820-4D12-4A44-9774-4C174DAC9F95}"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79BE515E-BF2C-453B-8C58-EC25E9AD028C}"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rtlCol="0">
            <a:normAutofit/>
          </a:bodyPr>
          <a:lstStyle>
            <a:lvl1pPr marL="0" indent="0">
              <a:buNone/>
              <a:defRPr>
                <a:solidFill>
                  <a:schemeClr val="bg1"/>
                </a:solidFill>
              </a:defRPr>
            </a:lvl1pPr>
          </a:lstStyle>
          <a:p>
            <a:pPr lvl="0"/>
            <a:r>
              <a:rPr lang="en-US" noProof="0" dirty="0" smtClean="0"/>
              <a:t>Click icon to add picture</a:t>
            </a:r>
            <a:endParaRPr noProof="0" dirty="0"/>
          </a:p>
        </p:txBody>
      </p:sp>
      <p:sp>
        <p:nvSpPr>
          <p:cNvPr id="5" name="Date Placeholder 4"/>
          <p:cNvSpPr>
            <a:spLocks noGrp="1"/>
          </p:cNvSpPr>
          <p:nvPr>
            <p:ph type="dt" sz="half" idx="14"/>
          </p:nvPr>
        </p:nvSpPr>
        <p:spPr/>
        <p:txBody>
          <a:bodyPr/>
          <a:lstStyle>
            <a:lvl1pPr>
              <a:defRPr>
                <a:solidFill>
                  <a:schemeClr val="bg1"/>
                </a:solidFill>
              </a:defRPr>
            </a:lvl1pPr>
          </a:lstStyle>
          <a:p>
            <a:pPr>
              <a:defRPr/>
            </a:pPr>
            <a:endParaRPr lang="en-US"/>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p:txBody>
          <a:bodyPr/>
          <a:lstStyle>
            <a:lvl1pPr>
              <a:defRPr/>
            </a:lvl1pPr>
          </a:lstStyle>
          <a:p>
            <a:fld id="{60CE9F7B-0C2F-48F5-959E-420395CC2D84}"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rtlCol="0">
            <a:normAutofit/>
          </a:bodyPr>
          <a:lstStyle>
            <a:lvl1pPr marL="0" indent="0">
              <a:buNone/>
              <a:defRPr>
                <a:solidFill>
                  <a:schemeClr val="bg1"/>
                </a:solidFill>
              </a:defRPr>
            </a:lvl1pPr>
          </a:lstStyle>
          <a:p>
            <a:pPr lvl="0"/>
            <a:r>
              <a:rPr lang="en-US" noProof="0" dirty="0" smtClean="0"/>
              <a:t>Click icon to add picture</a:t>
            </a:r>
            <a:endParaRPr noProof="0" dirty="0"/>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rtlCol="0">
            <a:normAutofit/>
          </a:bodyPr>
          <a:lstStyle>
            <a:lvl1pPr marL="0" indent="0">
              <a:buNone/>
              <a:defRPr sz="1400">
                <a:solidFill>
                  <a:schemeClr val="bg1"/>
                </a:solidFill>
              </a:defRPr>
            </a:lvl1pPr>
          </a:lstStyle>
          <a:p>
            <a:pPr lvl="0"/>
            <a:r>
              <a:rPr lang="en-US" noProof="0" dirty="0" smtClean="0"/>
              <a:t>Click icon to add picture</a:t>
            </a:r>
            <a:endParaRPr noProof="0" dirty="0"/>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rtlCol="0">
            <a:normAutofit/>
          </a:bodyPr>
          <a:lstStyle>
            <a:lvl1pPr marL="0" indent="0">
              <a:buNone/>
              <a:defRPr sz="1800">
                <a:solidFill>
                  <a:schemeClr val="bg1"/>
                </a:solidFill>
              </a:defRPr>
            </a:lvl1pPr>
          </a:lstStyle>
          <a:p>
            <a:pPr lvl="0"/>
            <a:r>
              <a:rPr lang="en-US" noProof="0" dirty="0" smtClean="0"/>
              <a:t>Click icon to add picture</a:t>
            </a:r>
            <a:endParaRPr noProof="0" dirty="0"/>
          </a:p>
        </p:txBody>
      </p:sp>
      <p:sp>
        <p:nvSpPr>
          <p:cNvPr id="7" name="Date Placeholder 4"/>
          <p:cNvSpPr>
            <a:spLocks noGrp="1"/>
          </p:cNvSpPr>
          <p:nvPr>
            <p:ph type="dt" sz="half" idx="16"/>
          </p:nvPr>
        </p:nvSpPr>
        <p:spPr/>
        <p:txBody>
          <a:bodyPr/>
          <a:lstStyle>
            <a:lvl1pPr>
              <a:defRPr>
                <a:solidFill>
                  <a:schemeClr val="bg1"/>
                </a:solidFill>
              </a:defRPr>
            </a:lvl1pPr>
          </a:lstStyle>
          <a:p>
            <a:pPr>
              <a:defRPr/>
            </a:pPr>
            <a:endParaRPr lang="en-US"/>
          </a:p>
        </p:txBody>
      </p:sp>
      <p:sp>
        <p:nvSpPr>
          <p:cNvPr id="11" name="Footer Placeholder 5"/>
          <p:cNvSpPr>
            <a:spLocks noGrp="1"/>
          </p:cNvSpPr>
          <p:nvPr>
            <p:ph type="ftr" sz="quarter" idx="17"/>
          </p:nvPr>
        </p:nvSpPr>
        <p:spPr/>
        <p:txBody>
          <a:bodyPr/>
          <a:lstStyle>
            <a:lvl1pPr>
              <a:defRPr/>
            </a:lvl1pPr>
          </a:lstStyle>
          <a:p>
            <a:pPr>
              <a:defRPr/>
            </a:pPr>
            <a:endParaRPr lang="en-US"/>
          </a:p>
        </p:txBody>
      </p:sp>
      <p:sp>
        <p:nvSpPr>
          <p:cNvPr id="12" name="Slide Number Placeholder 6"/>
          <p:cNvSpPr>
            <a:spLocks noGrp="1"/>
          </p:cNvSpPr>
          <p:nvPr>
            <p:ph type="sldNum" sz="quarter" idx="18"/>
          </p:nvPr>
        </p:nvSpPr>
        <p:spPr/>
        <p:txBody>
          <a:bodyPr/>
          <a:lstStyle>
            <a:lvl1pPr>
              <a:defRPr/>
            </a:lvl1pPr>
          </a:lstStyle>
          <a:p>
            <a:fld id="{11AD051F-7F93-4CF0-9929-33838BBBD74A}"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C327031-9326-4500-9CF4-2383B164A54F}"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8494AC8-6A34-4D34-A2E1-B22393F99AE5}"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A4DF13F9-B971-471E-8D4F-8F667839445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67BCEF57-B85F-48C3-9CFE-2FB2128C545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2284413"/>
            <a:ext cx="3810000" cy="3659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284413"/>
            <a:ext cx="3810000" cy="3659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02349E80-0A5F-447E-94D6-2324A1AADAA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fld id="{EE538A2E-C686-4A93-96A8-CC4D5D514F5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896E24D2-834B-49F9-972C-8E0DF5AD364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fld id="{032895BA-C8C8-483D-A2D6-BAA36431DA2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A113010B-035F-4EAB-B8E4-F311214E35A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CC6DB6B8-5B5C-4170-8781-E42E72F0127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userDrawn="1"/>
        </p:nvSpPr>
        <p:spPr bwMode="auto">
          <a:xfrm>
            <a:off x="0" y="0"/>
            <a:ext cx="9144000" cy="1828800"/>
          </a:xfrm>
          <a:prstGeom prst="rect">
            <a:avLst/>
          </a:prstGeom>
          <a:solidFill>
            <a:srgbClr val="173063"/>
          </a:solidFill>
          <a:ln w="9525">
            <a:noFill/>
            <a:miter lim="800000"/>
            <a:headEnd/>
            <a:tailEnd/>
          </a:ln>
        </p:spPr>
        <p:txBody>
          <a:bodyPr wrap="none" anchor="ctr"/>
          <a:lstStyle/>
          <a:p>
            <a:pPr>
              <a:defRPr/>
            </a:pPr>
            <a:endParaRPr lang="en-US" dirty="0">
              <a:ea typeface="Arial" charset="0"/>
            </a:endParaRPr>
          </a:p>
        </p:txBody>
      </p:sp>
      <p:sp>
        <p:nvSpPr>
          <p:cNvPr id="1027" name="Rectangle 3"/>
          <p:cNvSpPr>
            <a:spLocks noGrp="1" noChangeArrowheads="1"/>
          </p:cNvSpPr>
          <p:nvPr>
            <p:ph type="title"/>
          </p:nvPr>
        </p:nvSpPr>
        <p:spPr bwMode="auto">
          <a:xfrm>
            <a:off x="762000" y="76200"/>
            <a:ext cx="8458200" cy="1828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762000" y="2284413"/>
            <a:ext cx="7772400" cy="3659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9"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Garamond" charset="0"/>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Garamond" charset="0"/>
                <a:ea typeface="ＭＳ Ｐゴシック" charset="-128"/>
                <a:cs typeface="ＭＳ Ｐゴシック" charset="-128"/>
              </a:defRPr>
            </a:lvl1pPr>
          </a:lstStyle>
          <a:p>
            <a:pPr>
              <a:defRPr/>
            </a:pPr>
            <a:endParaRPr lang="en-US"/>
          </a:p>
        </p:txBody>
      </p:sp>
      <p:sp>
        <p:nvSpPr>
          <p:cNvPr id="6151" name="Rectangle 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Garamond" charset="0"/>
              </a:defRPr>
            </a:lvl1pPr>
          </a:lstStyle>
          <a:p>
            <a:fld id="{3413A474-6E25-417D-9D4B-6A2AC04633FA}" type="slidenum">
              <a:rPr lang="en-US"/>
              <a:pPr/>
              <a:t>‹#›</a:t>
            </a:fld>
            <a:endParaRPr lang="en-US"/>
          </a:p>
        </p:txBody>
      </p:sp>
      <p:sp>
        <p:nvSpPr>
          <p:cNvPr id="6152" name="Rectangle 8"/>
          <p:cNvSpPr>
            <a:spLocks noChangeArrowheads="1"/>
          </p:cNvSpPr>
          <p:nvPr userDrawn="1"/>
        </p:nvSpPr>
        <p:spPr bwMode="auto">
          <a:xfrm>
            <a:off x="0" y="1752600"/>
            <a:ext cx="9144000" cy="228600"/>
          </a:xfrm>
          <a:prstGeom prst="rect">
            <a:avLst/>
          </a:prstGeom>
          <a:solidFill>
            <a:srgbClr val="71BEFF"/>
          </a:solidFill>
          <a:ln w="9525">
            <a:noFill/>
            <a:miter lim="800000"/>
            <a:headEnd/>
            <a:tailEnd/>
          </a:ln>
          <a:effectLst/>
        </p:spPr>
        <p:txBody>
          <a:bodyPr wrap="none" anchor="ctr"/>
          <a:lstStyle/>
          <a:p>
            <a:pPr>
              <a:defRPr/>
            </a:pPr>
            <a:endParaRPr lang="en-US" dirty="0">
              <a:ea typeface="Arial" charset="0"/>
            </a:endParaRPr>
          </a:p>
        </p:txBody>
      </p:sp>
      <p:pic>
        <p:nvPicPr>
          <p:cNvPr id="1033" name="Picture 9" descr="USD-2c-Logo-reverse"/>
          <p:cNvPicPr>
            <a:picLocks noChangeAspect="1" noChangeArrowheads="1"/>
          </p:cNvPicPr>
          <p:nvPr userDrawn="1"/>
        </p:nvPicPr>
        <p:blipFill>
          <a:blip r:embed="rId13"/>
          <a:srcRect/>
          <a:stretch>
            <a:fillRect/>
          </a:stretch>
        </p:blipFill>
        <p:spPr bwMode="auto">
          <a:xfrm>
            <a:off x="7239000" y="301625"/>
            <a:ext cx="1362075" cy="12795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l" rtl="0" eaLnBrk="0" fontAlgn="base" hangingPunct="0">
        <a:spcBef>
          <a:spcPct val="0"/>
        </a:spcBef>
        <a:spcAft>
          <a:spcPct val="0"/>
        </a:spcAft>
        <a:defRPr sz="3200" b="1">
          <a:solidFill>
            <a:srgbClr val="71BEFF"/>
          </a:solidFill>
          <a:latin typeface="+mj-lt"/>
          <a:ea typeface="+mj-ea"/>
          <a:cs typeface="+mj-cs"/>
        </a:defRPr>
      </a:lvl1pPr>
      <a:lvl2pPr algn="l" rtl="0" eaLnBrk="0" fontAlgn="base" hangingPunct="0">
        <a:spcBef>
          <a:spcPct val="0"/>
        </a:spcBef>
        <a:spcAft>
          <a:spcPct val="0"/>
        </a:spcAft>
        <a:defRPr sz="3200" b="1">
          <a:solidFill>
            <a:srgbClr val="71BEFF"/>
          </a:solidFill>
          <a:latin typeface="Palatino"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3200" b="1">
          <a:solidFill>
            <a:srgbClr val="71BEFF"/>
          </a:solidFill>
          <a:latin typeface="Palatino"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3200" b="1">
          <a:solidFill>
            <a:srgbClr val="71BEFF"/>
          </a:solidFill>
          <a:latin typeface="Palatino"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3200" b="1">
          <a:solidFill>
            <a:srgbClr val="71BEFF"/>
          </a:solidFill>
          <a:latin typeface="Palatino" pitchFamily="-106" charset="0"/>
          <a:ea typeface="ＭＳ Ｐゴシック" pitchFamily="-106" charset="-128"/>
          <a:cs typeface="ＭＳ Ｐゴシック" pitchFamily="-106" charset="-128"/>
        </a:defRPr>
      </a:lvl5pPr>
      <a:lvl6pPr marL="457200" algn="l" rtl="0" fontAlgn="base">
        <a:spcBef>
          <a:spcPct val="0"/>
        </a:spcBef>
        <a:spcAft>
          <a:spcPct val="0"/>
        </a:spcAft>
        <a:defRPr sz="3200" b="1">
          <a:solidFill>
            <a:srgbClr val="71BEFF"/>
          </a:solidFill>
          <a:latin typeface="Palatino" pitchFamily="-106" charset="0"/>
          <a:ea typeface="ＭＳ Ｐゴシック" pitchFamily="-106" charset="-128"/>
          <a:cs typeface="ＭＳ Ｐゴシック" pitchFamily="-106" charset="-128"/>
        </a:defRPr>
      </a:lvl6pPr>
      <a:lvl7pPr marL="914400" algn="l" rtl="0" fontAlgn="base">
        <a:spcBef>
          <a:spcPct val="0"/>
        </a:spcBef>
        <a:spcAft>
          <a:spcPct val="0"/>
        </a:spcAft>
        <a:defRPr sz="3200" b="1">
          <a:solidFill>
            <a:srgbClr val="71BEFF"/>
          </a:solidFill>
          <a:latin typeface="Palatino" pitchFamily="-106" charset="0"/>
          <a:ea typeface="ＭＳ Ｐゴシック" pitchFamily="-106" charset="-128"/>
          <a:cs typeface="ＭＳ Ｐゴシック" pitchFamily="-106" charset="-128"/>
        </a:defRPr>
      </a:lvl7pPr>
      <a:lvl8pPr marL="1371600" algn="l" rtl="0" fontAlgn="base">
        <a:spcBef>
          <a:spcPct val="0"/>
        </a:spcBef>
        <a:spcAft>
          <a:spcPct val="0"/>
        </a:spcAft>
        <a:defRPr sz="3200" b="1">
          <a:solidFill>
            <a:srgbClr val="71BEFF"/>
          </a:solidFill>
          <a:latin typeface="Palatino" pitchFamily="-106" charset="0"/>
          <a:ea typeface="ＭＳ Ｐゴシック" pitchFamily="-106" charset="-128"/>
          <a:cs typeface="ＭＳ Ｐゴシック" pitchFamily="-106" charset="-128"/>
        </a:defRPr>
      </a:lvl8pPr>
      <a:lvl9pPr marL="1828800" algn="l" rtl="0" fontAlgn="base">
        <a:spcBef>
          <a:spcPct val="0"/>
        </a:spcBef>
        <a:spcAft>
          <a:spcPct val="0"/>
        </a:spcAft>
        <a:defRPr sz="3200" b="1">
          <a:solidFill>
            <a:srgbClr val="71BEFF"/>
          </a:solidFill>
          <a:latin typeface="Palatino" pitchFamily="-106" charset="0"/>
          <a:ea typeface="ＭＳ Ｐゴシック" pitchFamily="-106" charset="-128"/>
          <a:cs typeface="ＭＳ Ｐゴシック" pitchFamily="-106" charset="-128"/>
        </a:defRPr>
      </a:lvl9pPr>
    </p:titleStyle>
    <p:bodyStyle>
      <a:lvl1pPr marL="342900" indent="-342900" algn="l" rtl="0" eaLnBrk="0" fontAlgn="base" hangingPunct="0">
        <a:spcBef>
          <a:spcPct val="0"/>
        </a:spcBef>
        <a:spcAft>
          <a:spcPct val="20000"/>
        </a:spcAft>
        <a:buClr>
          <a:srgbClr val="173063"/>
        </a:buClr>
        <a:defRPr sz="2200">
          <a:solidFill>
            <a:schemeClr val="tx1"/>
          </a:solidFill>
          <a:latin typeface="+mn-lt"/>
          <a:ea typeface="+mn-ea"/>
          <a:cs typeface="+mn-cs"/>
        </a:defRPr>
      </a:lvl1pPr>
      <a:lvl2pPr marL="114300" indent="227013" algn="l" rtl="0" eaLnBrk="0" fontAlgn="base" hangingPunct="0">
        <a:spcBef>
          <a:spcPct val="20000"/>
        </a:spcBef>
        <a:spcAft>
          <a:spcPct val="0"/>
        </a:spcAft>
        <a:buClr>
          <a:srgbClr val="173063"/>
        </a:buClr>
        <a:buFont typeface="Times" charset="0"/>
        <a:buChar char="•"/>
        <a:defRPr sz="2200">
          <a:solidFill>
            <a:schemeClr val="tx1"/>
          </a:solidFill>
          <a:latin typeface="+mj-lt"/>
          <a:ea typeface="+mn-ea"/>
          <a:cs typeface="+mn-cs"/>
        </a:defRPr>
      </a:lvl2pPr>
      <a:lvl3pPr marL="463550" indent="163513" algn="l" rtl="0" eaLnBrk="0" fontAlgn="base" hangingPunct="0">
        <a:spcBef>
          <a:spcPct val="20000"/>
        </a:spcBef>
        <a:spcAft>
          <a:spcPct val="0"/>
        </a:spcAft>
        <a:buChar char="-"/>
        <a:defRPr sz="2200">
          <a:solidFill>
            <a:schemeClr val="tx1"/>
          </a:solidFill>
          <a:latin typeface="+mj-lt"/>
          <a:ea typeface="+mn-ea"/>
          <a:cs typeface="+mn-cs"/>
        </a:defRPr>
      </a:lvl3pPr>
      <a:lvl4pPr marL="803275" indent="165100" algn="l" rtl="0" eaLnBrk="0" fontAlgn="base" hangingPunct="0">
        <a:spcBef>
          <a:spcPct val="20000"/>
        </a:spcBef>
        <a:spcAft>
          <a:spcPct val="0"/>
        </a:spcAft>
        <a:defRPr sz="2200">
          <a:solidFill>
            <a:schemeClr val="tx1"/>
          </a:solidFill>
          <a:latin typeface="+mj-lt"/>
          <a:ea typeface="+mn-ea"/>
          <a:cs typeface="+mn-cs"/>
        </a:defRPr>
      </a:lvl4pPr>
      <a:lvl5pPr marL="1143000" indent="174625" algn="l" rtl="0" eaLnBrk="0" fontAlgn="base" hangingPunct="0">
        <a:spcBef>
          <a:spcPct val="20000"/>
        </a:spcBef>
        <a:spcAft>
          <a:spcPct val="0"/>
        </a:spcAft>
        <a:defRPr sz="2200">
          <a:solidFill>
            <a:schemeClr val="tx1"/>
          </a:solidFill>
          <a:latin typeface="+mj-lt"/>
          <a:ea typeface="+mn-ea"/>
          <a:cs typeface="+mn-cs"/>
        </a:defRPr>
      </a:lvl5pPr>
      <a:lvl6pPr marL="1600200" indent="174625" algn="l" rtl="0" fontAlgn="base">
        <a:spcBef>
          <a:spcPct val="20000"/>
        </a:spcBef>
        <a:spcAft>
          <a:spcPct val="0"/>
        </a:spcAft>
        <a:defRPr sz="2200">
          <a:solidFill>
            <a:schemeClr val="tx1"/>
          </a:solidFill>
          <a:latin typeface="+mj-lt"/>
          <a:ea typeface="+mn-ea"/>
          <a:cs typeface="+mn-cs"/>
        </a:defRPr>
      </a:lvl6pPr>
      <a:lvl7pPr marL="2057400" indent="174625" algn="l" rtl="0" fontAlgn="base">
        <a:spcBef>
          <a:spcPct val="20000"/>
        </a:spcBef>
        <a:spcAft>
          <a:spcPct val="0"/>
        </a:spcAft>
        <a:defRPr sz="2200">
          <a:solidFill>
            <a:schemeClr val="tx1"/>
          </a:solidFill>
          <a:latin typeface="+mj-lt"/>
          <a:ea typeface="+mn-ea"/>
          <a:cs typeface="+mn-cs"/>
        </a:defRPr>
      </a:lvl7pPr>
      <a:lvl8pPr marL="2514600" indent="174625" algn="l" rtl="0" fontAlgn="base">
        <a:spcBef>
          <a:spcPct val="20000"/>
        </a:spcBef>
        <a:spcAft>
          <a:spcPct val="0"/>
        </a:spcAft>
        <a:defRPr sz="2200">
          <a:solidFill>
            <a:schemeClr val="tx1"/>
          </a:solidFill>
          <a:latin typeface="+mj-lt"/>
          <a:ea typeface="+mn-ea"/>
          <a:cs typeface="+mn-cs"/>
        </a:defRPr>
      </a:lvl8pPr>
      <a:lvl9pPr marL="2971800" indent="174625" algn="l" rtl="0" fontAlgn="base">
        <a:spcBef>
          <a:spcPct val="20000"/>
        </a:spcBef>
        <a:spcAft>
          <a:spcPct val="0"/>
        </a:spcAft>
        <a:defRPr sz="2200">
          <a:solidFill>
            <a:schemeClr val="tx1"/>
          </a:solidFill>
          <a:latin typeface="+mj-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7F7F7F"/>
                </a:solidFill>
                <a:ea typeface="Arial" charset="0"/>
              </a:defRPr>
            </a:lvl1pPr>
          </a:lstStyle>
          <a:p>
            <a:pPr>
              <a:defRPr/>
            </a:pPr>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ea typeface="Arial" charset="0"/>
              </a:defRPr>
            </a:lvl1pPr>
          </a:lstStyle>
          <a:p>
            <a:pPr>
              <a:defRPr/>
            </a:pPr>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lgn="ctr">
              <a:defRPr sz="1100" b="1">
                <a:solidFill>
                  <a:srgbClr val="7F7F7F"/>
                </a:solidFill>
              </a:defRPr>
            </a:lvl1pPr>
          </a:lstStyle>
          <a:p>
            <a:fld id="{14330AF4-ABAE-4283-98DB-4DCC94063966}" type="slidenum">
              <a:rPr lang="en-US"/>
              <a:pPr/>
              <a:t>‹#›</a:t>
            </a:fld>
            <a:endParaRPr lang="en-US"/>
          </a:p>
        </p:txBody>
      </p:sp>
      <p:sp>
        <p:nvSpPr>
          <p:cNvPr id="8" name="Rectangle 8"/>
          <p:cNvSpPr>
            <a:spLocks noChangeArrowheads="1"/>
          </p:cNvSpPr>
          <p:nvPr userDrawn="1"/>
        </p:nvSpPr>
        <p:spPr bwMode="auto">
          <a:xfrm>
            <a:off x="0" y="1752600"/>
            <a:ext cx="9144000" cy="228600"/>
          </a:xfrm>
          <a:prstGeom prst="rect">
            <a:avLst/>
          </a:prstGeom>
          <a:solidFill>
            <a:srgbClr val="71BEFF"/>
          </a:solidFill>
          <a:ln w="9525">
            <a:noFill/>
            <a:miter lim="800000"/>
            <a:headEnd/>
            <a:tailEnd/>
          </a:ln>
          <a:effectLst/>
        </p:spPr>
        <p:txBody>
          <a:bodyPr wrap="none" anchor="ctr"/>
          <a:lstStyle/>
          <a:p>
            <a:pPr>
              <a:defRPr/>
            </a:pPr>
            <a:endParaRPr lang="en-US" dirty="0">
              <a:ea typeface="Arial" charset="0"/>
            </a:endParaRPr>
          </a:p>
        </p:txBody>
      </p:sp>
    </p:spTree>
  </p:cSld>
  <p:clrMap bg1="lt1" tx1="dk1" bg2="lt2" tx2="dk2" accent1="accent1" accent2="accent2" accent3="accent3" accent4="accent4" accent5="accent5" accent6="accent6" hlink="hlink" folHlink="folHlink"/>
  <p:sldLayoutIdLst>
    <p:sldLayoutId id="2147483801" r:id="rId1"/>
    <p:sldLayoutId id="2147483790" r:id="rId2"/>
    <p:sldLayoutId id="2147483802" r:id="rId3"/>
    <p:sldLayoutId id="2147483791" r:id="rId4"/>
    <p:sldLayoutId id="2147483792" r:id="rId5"/>
    <p:sldLayoutId id="2147483793" r:id="rId6"/>
    <p:sldLayoutId id="2147483794" r:id="rId7"/>
    <p:sldLayoutId id="2147483795" r:id="rId8"/>
    <p:sldLayoutId id="2147483796" r:id="rId9"/>
    <p:sldLayoutId id="2147483797" r:id="rId10"/>
    <p:sldLayoutId id="2147483803" r:id="rId11"/>
    <p:sldLayoutId id="2147483804" r:id="rId12"/>
    <p:sldLayoutId id="2147483805" r:id="rId13"/>
    <p:sldLayoutId id="2147483798" r:id="rId14"/>
    <p:sldLayoutId id="2147483799" r:id="rId15"/>
    <p:sldLayoutId id="2147483800" r:id="rId16"/>
  </p:sldLayoutIdLst>
  <p:txStyles>
    <p:titleStyle>
      <a:lvl1pPr algn="ctr" rtl="0" eaLnBrk="0" fontAlgn="base" hangingPunct="0">
        <a:spcBef>
          <a:spcPct val="0"/>
        </a:spcBef>
        <a:spcAft>
          <a:spcPct val="0"/>
        </a:spcAft>
        <a:defRPr sz="4600" kern="1200">
          <a:solidFill>
            <a:schemeClr val="bg1"/>
          </a:solidFill>
          <a:latin typeface="+mj-lt"/>
          <a:ea typeface="ＭＳ Ｐゴシック" charset="-128"/>
          <a:cs typeface="ＭＳ Ｐゴシック" charset="-128"/>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Arial" charset="0"/>
        <a:buChar char="•"/>
        <a:defRPr sz="2200" kern="1200">
          <a:solidFill>
            <a:srgbClr val="595959"/>
          </a:solidFill>
          <a:latin typeface="+mn-lt"/>
          <a:ea typeface="ＭＳ Ｐゴシック" charset="-128"/>
          <a:cs typeface="ＭＳ Ｐゴシック" charset="-128"/>
        </a:defRPr>
      </a:lvl1pPr>
      <a:lvl2pPr marL="685800" indent="-336550" algn="l" rtl="0" eaLnBrk="0" fontAlgn="base" hangingPunct="0">
        <a:spcBef>
          <a:spcPts val="600"/>
        </a:spcBef>
        <a:spcAft>
          <a:spcPct val="0"/>
        </a:spcAft>
        <a:buClr>
          <a:srgbClr val="FF2929"/>
        </a:buClr>
        <a:buSzPct val="90000"/>
        <a:buFont typeface="Arial" charset="0"/>
        <a:buChar char="•"/>
        <a:defRPr sz="2000" kern="1200">
          <a:solidFill>
            <a:srgbClr val="595959"/>
          </a:solidFill>
          <a:latin typeface="+mn-lt"/>
          <a:ea typeface="ＭＳ Ｐゴシック" charset="-128"/>
          <a:cs typeface="+mn-cs"/>
        </a:defRPr>
      </a:lvl2pPr>
      <a:lvl3pPr marL="1035050" indent="-349250" algn="l" rtl="0" eaLnBrk="0" fontAlgn="base" hangingPunct="0">
        <a:spcBef>
          <a:spcPts val="600"/>
        </a:spcBef>
        <a:spcAft>
          <a:spcPct val="0"/>
        </a:spcAft>
        <a:buClr>
          <a:schemeClr val="accent1"/>
        </a:buClr>
        <a:buSzPct val="90000"/>
        <a:buFont typeface="Arial" charset="0"/>
        <a:buChar char="•"/>
        <a:defRPr kern="1200">
          <a:solidFill>
            <a:srgbClr val="595959"/>
          </a:solidFill>
          <a:latin typeface="+mn-lt"/>
          <a:ea typeface="ＭＳ Ｐゴシック" charset="-128"/>
          <a:cs typeface="+mn-cs"/>
        </a:defRPr>
      </a:lvl3pPr>
      <a:lvl4pPr marL="1371600" indent="-336550" algn="l" rtl="0" eaLnBrk="0" fontAlgn="base" hangingPunct="0">
        <a:spcBef>
          <a:spcPts val="600"/>
        </a:spcBef>
        <a:spcAft>
          <a:spcPct val="0"/>
        </a:spcAft>
        <a:buClr>
          <a:srgbClr val="FF2929"/>
        </a:buClr>
        <a:buSzPct val="90000"/>
        <a:buFont typeface="Arial" charset="0"/>
        <a:buChar char="•"/>
        <a:defRPr kern="1200">
          <a:solidFill>
            <a:srgbClr val="595959"/>
          </a:solidFill>
          <a:latin typeface="+mn-lt"/>
          <a:ea typeface="ＭＳ Ｐゴシック" charset="-128"/>
          <a:cs typeface="+mn-cs"/>
        </a:defRPr>
      </a:lvl4pPr>
      <a:lvl5pPr marL="1720850" indent="-349250" algn="l" rtl="0" eaLnBrk="0" fontAlgn="base" hangingPunct="0">
        <a:spcBef>
          <a:spcPts val="600"/>
        </a:spcBef>
        <a:spcAft>
          <a:spcPct val="0"/>
        </a:spcAft>
        <a:buClr>
          <a:schemeClr val="accent1"/>
        </a:buClr>
        <a:buSzPct val="90000"/>
        <a:buFont typeface="Arial" charset="0"/>
        <a:buChar char="•"/>
        <a:defRPr kern="1200">
          <a:solidFill>
            <a:srgbClr val="595959"/>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hyperlink" Target="mailto:George.reed@sandiego.edu"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www.army.mil/-images/2006/12/13/1312/army.mil-2006-12-18-104832.jpg"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4478338" y="2727325"/>
            <a:ext cx="18415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spAutoFit/>
          </a:bodyPr>
          <a:lstStyle/>
          <a:p>
            <a:pPr algn="ctr">
              <a:defRPr/>
            </a:pPr>
            <a:endParaRPr lang="en-US" sz="4000" b="1" dirty="0">
              <a:ea typeface="Arial" charset="0"/>
            </a:endParaRPr>
          </a:p>
        </p:txBody>
      </p:sp>
      <p:sp>
        <p:nvSpPr>
          <p:cNvPr id="31747" name="Rectangle 4"/>
          <p:cNvSpPr>
            <a:spLocks noChangeArrowheads="1"/>
          </p:cNvSpPr>
          <p:nvPr/>
        </p:nvSpPr>
        <p:spPr bwMode="auto">
          <a:xfrm>
            <a:off x="914400" y="447675"/>
            <a:ext cx="7924800" cy="923925"/>
          </a:xfrm>
          <a:prstGeom prst="rect">
            <a:avLst/>
          </a:prstGeom>
          <a:noFill/>
          <a:ln w="9525">
            <a:noFill/>
            <a:miter lim="800000"/>
            <a:headEnd/>
            <a:tailEnd/>
          </a:ln>
        </p:spPr>
        <p:txBody>
          <a:bodyPr>
            <a:spAutoFit/>
          </a:bodyPr>
          <a:lstStyle/>
          <a:p>
            <a:r>
              <a:rPr lang="en-US" sz="5400" b="1">
                <a:solidFill>
                  <a:schemeClr val="bg1"/>
                </a:solidFill>
                <a:latin typeface="Palatino Linotype" pitchFamily="18" charset="0"/>
              </a:rPr>
              <a:t>TOXIC LEADERSHIP</a:t>
            </a:r>
          </a:p>
        </p:txBody>
      </p:sp>
      <p:sp>
        <p:nvSpPr>
          <p:cNvPr id="31748" name="Rectangle 5"/>
          <p:cNvSpPr>
            <a:spLocks noChangeArrowheads="1"/>
          </p:cNvSpPr>
          <p:nvPr/>
        </p:nvSpPr>
        <p:spPr bwMode="auto">
          <a:xfrm>
            <a:off x="685800" y="2551113"/>
            <a:ext cx="7848600" cy="2554287"/>
          </a:xfrm>
          <a:prstGeom prst="rect">
            <a:avLst/>
          </a:prstGeom>
          <a:noFill/>
          <a:ln w="9525">
            <a:noFill/>
            <a:miter lim="800000"/>
            <a:headEnd/>
            <a:tailEnd/>
          </a:ln>
        </p:spPr>
        <p:txBody>
          <a:bodyPr>
            <a:spAutoFit/>
          </a:bodyPr>
          <a:lstStyle/>
          <a:p>
            <a:pPr algn="ctr"/>
            <a:r>
              <a:rPr lang="en-US" sz="4000" b="1">
                <a:latin typeface="Palatino Linotype" pitchFamily="18" charset="0"/>
              </a:rPr>
              <a:t>Leadership style, organizational climate and organizational effectiveness: What’s style got to do with it?</a:t>
            </a:r>
          </a:p>
        </p:txBody>
      </p:sp>
      <p:sp>
        <p:nvSpPr>
          <p:cNvPr id="31749" name="Rectangle 6"/>
          <p:cNvSpPr>
            <a:spLocks noChangeArrowheads="1"/>
          </p:cNvSpPr>
          <p:nvPr/>
        </p:nvSpPr>
        <p:spPr bwMode="auto">
          <a:xfrm>
            <a:off x="1066800" y="5562600"/>
            <a:ext cx="6781800" cy="1200150"/>
          </a:xfrm>
          <a:prstGeom prst="rect">
            <a:avLst/>
          </a:prstGeom>
          <a:noFill/>
          <a:ln w="9525">
            <a:noFill/>
            <a:miter lim="800000"/>
            <a:headEnd/>
            <a:tailEnd/>
          </a:ln>
        </p:spPr>
        <p:txBody>
          <a:bodyPr>
            <a:spAutoFit/>
          </a:bodyPr>
          <a:lstStyle/>
          <a:p>
            <a:pPr algn="ctr"/>
            <a:r>
              <a:rPr lang="en-US" sz="2400" b="1">
                <a:solidFill>
                  <a:srgbClr val="000099"/>
                </a:solidFill>
                <a:latin typeface="Palatino Linotype" pitchFamily="18" charset="0"/>
              </a:rPr>
              <a:t>George Reed</a:t>
            </a:r>
          </a:p>
          <a:p>
            <a:pPr algn="ctr"/>
            <a:r>
              <a:rPr lang="en-US" sz="2400" b="1">
                <a:solidFill>
                  <a:srgbClr val="000099"/>
                </a:solidFill>
                <a:latin typeface="Palatino Linotype" pitchFamily="18" charset="0"/>
              </a:rPr>
              <a:t>george.reed@sandiego.edu</a:t>
            </a:r>
          </a:p>
          <a:p>
            <a:pPr algn="ctr"/>
            <a:r>
              <a:rPr lang="en-US" sz="2400" b="1">
                <a:solidFill>
                  <a:srgbClr val="000099"/>
                </a:solidFill>
                <a:latin typeface="Palatino Linotype" pitchFamily="18" charset="0"/>
              </a:rPr>
              <a:t>619-940-4102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62000" y="344488"/>
            <a:ext cx="7275513" cy="1027112"/>
          </a:xfrm>
        </p:spPr>
        <p:txBody>
          <a:bodyPr/>
          <a:lstStyle/>
          <a:p>
            <a:pPr eaLnBrk="1" hangingPunct="1"/>
            <a:r>
              <a:rPr lang="en-US" sz="4400" smtClean="0">
                <a:solidFill>
                  <a:srgbClr val="FFFFFF"/>
                </a:solidFill>
              </a:rPr>
              <a:t>Toxic Leaders</a:t>
            </a:r>
          </a:p>
        </p:txBody>
      </p:sp>
      <p:sp>
        <p:nvSpPr>
          <p:cNvPr id="49155" name="Rectangle 3"/>
          <p:cNvSpPr>
            <a:spLocks noGrp="1" noChangeArrowheads="1"/>
          </p:cNvSpPr>
          <p:nvPr>
            <p:ph idx="1"/>
          </p:nvPr>
        </p:nvSpPr>
        <p:spPr>
          <a:xfrm>
            <a:off x="762000" y="2590800"/>
            <a:ext cx="7772400" cy="4495800"/>
          </a:xfrm>
        </p:spPr>
        <p:txBody>
          <a:bodyPr/>
          <a:lstStyle/>
          <a:p>
            <a:pPr eaLnBrk="1" hangingPunct="1">
              <a:buFont typeface="Arial" charset="0"/>
              <a:buNone/>
            </a:pPr>
            <a:r>
              <a:rPr lang="en-US" sz="4000" b="1" smtClean="0">
                <a:solidFill>
                  <a:srgbClr val="0D0D0D"/>
                </a:solidFill>
              </a:rPr>
              <a:t>  Some in leadership positions have a style that is so destructive that they not only do not add value, they are a detriment to their organizations.</a:t>
            </a:r>
          </a:p>
          <a:p>
            <a:pPr eaLnBrk="1" hangingPunct="1"/>
            <a:endParaRPr lang="en-US" sz="4000" b="1" smtClean="0"/>
          </a:p>
          <a:p>
            <a:pPr eaLnBrk="1" hangingPunct="1"/>
            <a:endParaRPr lang="en-US" sz="26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914400" y="685800"/>
            <a:ext cx="7239000" cy="641350"/>
          </a:xfrm>
        </p:spPr>
        <p:txBody>
          <a:bodyPr/>
          <a:lstStyle/>
          <a:p>
            <a:pPr eaLnBrk="1" hangingPunct="1"/>
            <a:r>
              <a:rPr lang="en-US" sz="4400" smtClean="0">
                <a:solidFill>
                  <a:srgbClr val="FFFFFF"/>
                </a:solidFill>
              </a:rPr>
              <a:t>Definition of toxic leadership</a:t>
            </a:r>
          </a:p>
        </p:txBody>
      </p:sp>
      <p:sp>
        <p:nvSpPr>
          <p:cNvPr id="51203" name="Rectangle 3"/>
          <p:cNvSpPr>
            <a:spLocks noGrp="1" noChangeArrowheads="1"/>
          </p:cNvSpPr>
          <p:nvPr>
            <p:ph idx="1"/>
          </p:nvPr>
        </p:nvSpPr>
        <p:spPr>
          <a:xfrm>
            <a:off x="762000" y="2438400"/>
            <a:ext cx="7772400" cy="4495800"/>
          </a:xfrm>
        </p:spPr>
        <p:txBody>
          <a:bodyPr/>
          <a:lstStyle/>
          <a:p>
            <a:pPr eaLnBrk="1" hangingPunct="1">
              <a:lnSpc>
                <a:spcPct val="90000"/>
              </a:lnSpc>
            </a:pPr>
            <a:r>
              <a:rPr lang="en-US" sz="3200" b="1" smtClean="0">
                <a:solidFill>
                  <a:srgbClr val="0D0D0D"/>
                </a:solidFill>
              </a:rPr>
              <a:t>An apparent lack of concern for the well-being of subordinates.</a:t>
            </a:r>
          </a:p>
          <a:p>
            <a:pPr eaLnBrk="1" hangingPunct="1">
              <a:lnSpc>
                <a:spcPct val="90000"/>
              </a:lnSpc>
            </a:pPr>
            <a:r>
              <a:rPr lang="en-US" sz="3200" b="1" smtClean="0">
                <a:solidFill>
                  <a:srgbClr val="0D0D0D"/>
                </a:solidFill>
              </a:rPr>
              <a:t>A personality or interpersonal technique that negatively affects organizational climate.</a:t>
            </a:r>
          </a:p>
          <a:p>
            <a:pPr eaLnBrk="1" hangingPunct="1">
              <a:lnSpc>
                <a:spcPct val="90000"/>
              </a:lnSpc>
            </a:pPr>
            <a:r>
              <a:rPr lang="en-US" sz="3200" b="1" smtClean="0">
                <a:solidFill>
                  <a:srgbClr val="0D0D0D"/>
                </a:solidFill>
              </a:rPr>
              <a:t>A conviction by subordinates that the leader is motivated primarily by self-interest.</a:t>
            </a:r>
          </a:p>
          <a:p>
            <a:pPr eaLnBrk="1" hangingPunct="1">
              <a:lnSpc>
                <a:spcPct val="90000"/>
              </a:lnSpc>
            </a:pPr>
            <a:endParaRPr lang="en-US" b="1"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Beetle"/>
          <p:cNvPicPr>
            <a:picLocks noChangeAspect="1" noChangeArrowheads="1"/>
          </p:cNvPicPr>
          <p:nvPr/>
        </p:nvPicPr>
        <p:blipFill>
          <a:blip r:embed="rId3"/>
          <a:srcRect/>
          <a:stretch>
            <a:fillRect/>
          </a:stretch>
        </p:blipFill>
        <p:spPr bwMode="auto">
          <a:xfrm>
            <a:off x="0" y="2527300"/>
            <a:ext cx="9144000" cy="349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192213" y="400050"/>
            <a:ext cx="6503987" cy="1123950"/>
          </a:xfrm>
        </p:spPr>
        <p:txBody>
          <a:bodyPr/>
          <a:lstStyle/>
          <a:p>
            <a:pPr eaLnBrk="1" hangingPunct="1"/>
            <a:r>
              <a:rPr lang="en-US" sz="6000" smtClean="0">
                <a:solidFill>
                  <a:srgbClr val="FFFFFF"/>
                </a:solidFill>
              </a:rPr>
              <a:t>Respect</a:t>
            </a:r>
          </a:p>
        </p:txBody>
      </p:sp>
      <p:sp>
        <p:nvSpPr>
          <p:cNvPr id="55299" name="Rectangle 3"/>
          <p:cNvSpPr>
            <a:spLocks noGrp="1" noChangeArrowheads="1"/>
          </p:cNvSpPr>
          <p:nvPr>
            <p:ph idx="1"/>
          </p:nvPr>
        </p:nvSpPr>
        <p:spPr>
          <a:xfrm>
            <a:off x="203200" y="2133600"/>
            <a:ext cx="8712200" cy="5721350"/>
          </a:xfrm>
        </p:spPr>
        <p:txBody>
          <a:bodyPr/>
          <a:lstStyle/>
          <a:p>
            <a:pPr eaLnBrk="1" hangingPunct="1">
              <a:lnSpc>
                <a:spcPct val="90000"/>
              </a:lnSpc>
              <a:buFont typeface="Arial" charset="0"/>
              <a:buNone/>
            </a:pPr>
            <a:r>
              <a:rPr lang="en-US" sz="2400" smtClean="0">
                <a:solidFill>
                  <a:srgbClr val="0D0D0D"/>
                </a:solidFill>
              </a:rPr>
              <a:t>     </a:t>
            </a:r>
            <a:r>
              <a:rPr lang="en-US" sz="2400" b="1" smtClean="0">
                <a:solidFill>
                  <a:srgbClr val="0D0D0D"/>
                </a:solidFill>
              </a:rPr>
              <a:t>It is possible to impart instructions and to give commands in such a manner and in such a tone of voice as to inspire in the soldier no feeling but an intense desire to obey, while the opposite manner and tone of voice cannot fail to excite strong resentment and a desire to disobey. </a:t>
            </a:r>
          </a:p>
          <a:p>
            <a:pPr eaLnBrk="1" hangingPunct="1">
              <a:lnSpc>
                <a:spcPct val="90000"/>
              </a:lnSpc>
              <a:buFont typeface="Arial" charset="0"/>
              <a:buNone/>
            </a:pPr>
            <a:r>
              <a:rPr lang="en-US" sz="2400" b="1" smtClean="0">
                <a:solidFill>
                  <a:srgbClr val="0D0D0D"/>
                </a:solidFill>
              </a:rPr>
              <a:t>    The one mode or other of dealing with subordinates springs from a corresponding spirit in the breast of the commander. </a:t>
            </a:r>
          </a:p>
          <a:p>
            <a:pPr eaLnBrk="1" hangingPunct="1">
              <a:lnSpc>
                <a:spcPct val="90000"/>
              </a:lnSpc>
              <a:buFont typeface="Arial" charset="0"/>
              <a:buNone/>
            </a:pPr>
            <a:r>
              <a:rPr lang="en-US" sz="2400" b="1" smtClean="0">
                <a:solidFill>
                  <a:srgbClr val="0D0D0D"/>
                </a:solidFill>
              </a:rPr>
              <a:t>    He who feels the respect which is due others cannot fail to inspire in them regard for himself; while he who feels, and hence manifests, disrespect toward other, especially his inferiors, cannot fail to inspire hatred against himself.</a:t>
            </a:r>
            <a:r>
              <a:rPr lang="en-US" sz="2400" i="1" smtClean="0">
                <a:solidFill>
                  <a:srgbClr val="0D0D0D"/>
                </a:solidFill>
              </a:rPr>
              <a:t>   </a:t>
            </a:r>
            <a:r>
              <a:rPr lang="en-US" sz="2000" i="1" smtClean="0">
                <a:solidFill>
                  <a:srgbClr val="0D0D0D"/>
                </a:solidFill>
              </a:rPr>
              <a:t>	</a:t>
            </a:r>
          </a:p>
          <a:p>
            <a:pPr eaLnBrk="1" hangingPunct="1">
              <a:lnSpc>
                <a:spcPct val="90000"/>
              </a:lnSpc>
              <a:buFont typeface="Arial" charset="0"/>
              <a:buNone/>
            </a:pPr>
            <a:r>
              <a:rPr lang="en-US" sz="1600" i="1" smtClean="0">
                <a:solidFill>
                  <a:srgbClr val="0D0D0D"/>
                </a:solidFill>
              </a:rPr>
              <a:t>                   		              	                                              </a:t>
            </a:r>
            <a:r>
              <a:rPr lang="en-US" sz="1400" i="1" smtClean="0">
                <a:solidFill>
                  <a:srgbClr val="0D0D0D"/>
                </a:solidFill>
              </a:rPr>
              <a:t>Major General John M. Schofield, 1879</a:t>
            </a:r>
            <a:endParaRPr lang="en-US" sz="1600" i="1" smtClean="0">
              <a:solidFill>
                <a:srgbClr val="0D0D0D"/>
              </a:solidFill>
            </a:endParaRPr>
          </a:p>
          <a:p>
            <a:pPr eaLnBrk="1" hangingPunct="1">
              <a:lnSpc>
                <a:spcPct val="90000"/>
              </a:lnSpc>
              <a:buFont typeface="Arial" charset="0"/>
              <a:buNone/>
            </a:pPr>
            <a:endParaRPr lang="en-US" sz="15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idx="1"/>
          </p:nvPr>
        </p:nvSpPr>
        <p:spPr>
          <a:xfrm>
            <a:off x="533400" y="2438400"/>
            <a:ext cx="8229600" cy="4495800"/>
          </a:xfrm>
        </p:spPr>
        <p:txBody>
          <a:bodyPr/>
          <a:lstStyle/>
          <a:p>
            <a:pPr eaLnBrk="1" hangingPunct="1">
              <a:lnSpc>
                <a:spcPct val="90000"/>
              </a:lnSpc>
            </a:pPr>
            <a:r>
              <a:rPr lang="en-US" sz="3000" b="1" smtClean="0">
                <a:solidFill>
                  <a:srgbClr val="0D0D0D"/>
                </a:solidFill>
              </a:rPr>
              <a:t>Test One: </a:t>
            </a:r>
            <a:r>
              <a:rPr lang="en-US" sz="3000" smtClean="0">
                <a:solidFill>
                  <a:srgbClr val="0D0D0D"/>
                </a:solidFill>
              </a:rPr>
              <a:t>After talking to the alleged asshole, does the “target” feel oppressed, humiliated, de-energized, or belittled by the person?  In particular, does the target feel worse about him or herself?</a:t>
            </a:r>
            <a:endParaRPr lang="en-US" sz="1400" smtClean="0">
              <a:solidFill>
                <a:srgbClr val="0D0D0D"/>
              </a:solidFill>
            </a:endParaRPr>
          </a:p>
          <a:p>
            <a:pPr eaLnBrk="1" hangingPunct="1">
              <a:lnSpc>
                <a:spcPct val="90000"/>
              </a:lnSpc>
            </a:pPr>
            <a:r>
              <a:rPr lang="en-US" sz="3000" b="1" smtClean="0">
                <a:solidFill>
                  <a:srgbClr val="0D0D0D"/>
                </a:solidFill>
              </a:rPr>
              <a:t>Test Two: </a:t>
            </a:r>
            <a:r>
              <a:rPr lang="en-US" sz="3000" smtClean="0">
                <a:solidFill>
                  <a:srgbClr val="0D0D0D"/>
                </a:solidFill>
              </a:rPr>
              <a:t>Does the alleged asshole aim his or her venom at people who are </a:t>
            </a:r>
            <a:r>
              <a:rPr lang="en-US" sz="3000" i="1" smtClean="0">
                <a:solidFill>
                  <a:srgbClr val="0D0D0D"/>
                </a:solidFill>
              </a:rPr>
              <a:t>less powerful </a:t>
            </a:r>
            <a:r>
              <a:rPr lang="en-US" sz="3000" smtClean="0">
                <a:solidFill>
                  <a:srgbClr val="0D0D0D"/>
                </a:solidFill>
              </a:rPr>
              <a:t>rather than at those people who are more powerful?</a:t>
            </a:r>
            <a:r>
              <a:rPr lang="en-US" sz="3200" b="1" smtClean="0">
                <a:solidFill>
                  <a:srgbClr val="0D0D0D"/>
                </a:solidFill>
              </a:rPr>
              <a:t> </a:t>
            </a:r>
          </a:p>
          <a:p>
            <a:pPr algn="r" eaLnBrk="1" hangingPunct="1">
              <a:lnSpc>
                <a:spcPct val="90000"/>
              </a:lnSpc>
              <a:buFont typeface="Arial" charset="0"/>
              <a:buNone/>
            </a:pPr>
            <a:r>
              <a:rPr lang="en-US" sz="1200" smtClean="0">
                <a:solidFill>
                  <a:srgbClr val="0D0D0D"/>
                </a:solidFill>
              </a:rPr>
              <a:t>Sutton, R. I. (2007). </a:t>
            </a:r>
            <a:r>
              <a:rPr lang="en-US" sz="1200" i="1" smtClean="0">
                <a:solidFill>
                  <a:srgbClr val="0D0D0D"/>
                </a:solidFill>
              </a:rPr>
              <a:t>The no asshole rule. </a:t>
            </a:r>
            <a:r>
              <a:rPr lang="en-US" sz="1200" smtClean="0">
                <a:solidFill>
                  <a:srgbClr val="0D0D0D"/>
                </a:solidFill>
              </a:rPr>
              <a:t>New York: Warner, p. 9</a:t>
            </a:r>
            <a:endParaRPr lang="en-US" sz="3200" b="1" smtClean="0">
              <a:solidFill>
                <a:srgbClr val="0D0D0D"/>
              </a:solidFill>
            </a:endParaRPr>
          </a:p>
        </p:txBody>
      </p:sp>
      <p:sp>
        <p:nvSpPr>
          <p:cNvPr id="57347" name="Text Box 3"/>
          <p:cNvSpPr txBox="1">
            <a:spLocks noChangeArrowheads="1"/>
          </p:cNvSpPr>
          <p:nvPr/>
        </p:nvSpPr>
        <p:spPr bwMode="auto">
          <a:xfrm>
            <a:off x="990600" y="457200"/>
            <a:ext cx="7010400" cy="830263"/>
          </a:xfrm>
          <a:prstGeom prst="rect">
            <a:avLst/>
          </a:prstGeom>
          <a:noFill/>
          <a:ln w="9525">
            <a:noFill/>
            <a:miter lim="800000"/>
            <a:headEnd/>
            <a:tailEnd/>
          </a:ln>
        </p:spPr>
        <p:txBody>
          <a:bodyPr>
            <a:spAutoFit/>
          </a:bodyPr>
          <a:lstStyle/>
          <a:p>
            <a:pPr algn="ctr"/>
            <a:r>
              <a:rPr lang="en-US" sz="4800" b="1">
                <a:solidFill>
                  <a:srgbClr val="FFFFFF"/>
                </a:solidFill>
                <a:latin typeface="Palatino" charset="0"/>
              </a:rPr>
              <a:t>The Asshole Test</a:t>
            </a:r>
          </a:p>
        </p:txBody>
      </p:sp>
      <p:sp>
        <p:nvSpPr>
          <p:cNvPr id="57348" name="Rectangle 4"/>
          <p:cNvSpPr>
            <a:spLocks noChangeArrowheads="1"/>
          </p:cNvSpPr>
          <p:nvPr/>
        </p:nvSpPr>
        <p:spPr bwMode="auto">
          <a:xfrm>
            <a:off x="4495800" y="6248400"/>
            <a:ext cx="4495800" cy="304800"/>
          </a:xfrm>
          <a:prstGeom prst="rect">
            <a:avLst/>
          </a:prstGeom>
          <a:noFill/>
          <a:ln w="9525">
            <a:solidFill>
              <a:schemeClr val="tx1"/>
            </a:solidFill>
            <a:miter lim="800000"/>
            <a:headEnd/>
            <a:tailEnd/>
          </a:ln>
        </p:spPr>
        <p:txBody>
          <a:bodyPr wrap="none" anchor="ctr"/>
          <a:lstStyle/>
          <a:p>
            <a:endParaRPr lang="en-US">
              <a:solidFill>
                <a:srgbClr val="0D0D0D"/>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557213" y="1143000"/>
            <a:ext cx="8586787" cy="5584825"/>
          </a:xfrm>
          <a:prstGeom prst="rect">
            <a:avLst/>
          </a:prstGeom>
          <a:noFill/>
          <a:ln w="9525">
            <a:noFill/>
            <a:miter lim="800000"/>
            <a:headEnd/>
            <a:tailEnd/>
          </a:ln>
        </p:spPr>
        <p:txBody>
          <a:bodyPr>
            <a:spAutoFit/>
          </a:bodyPr>
          <a:lstStyle/>
          <a:p>
            <a:pPr eaLnBrk="0" hangingPunct="0"/>
            <a:endParaRPr lang="en-US" sz="3600"/>
          </a:p>
          <a:p>
            <a:pPr eaLnBrk="0" hangingPunct="0"/>
            <a:endParaRPr lang="en-US" sz="3600"/>
          </a:p>
          <a:p>
            <a:pPr eaLnBrk="0" hangingPunct="0"/>
            <a:r>
              <a:rPr lang="en-US" sz="3600" b="1">
                <a:latin typeface="Palatino Linotype" pitchFamily="18" charset="0"/>
              </a:rPr>
              <a:t> Not all loud, demanding, and “large personality” supervisors are toxic.</a:t>
            </a:r>
          </a:p>
          <a:p>
            <a:pPr eaLnBrk="0" hangingPunct="0"/>
            <a:endParaRPr lang="en-US" sz="3600" b="1">
              <a:latin typeface="Palatino Linotype" pitchFamily="18" charset="0"/>
            </a:endParaRPr>
          </a:p>
          <a:p>
            <a:pPr eaLnBrk="0" hangingPunct="0"/>
            <a:r>
              <a:rPr lang="en-US" sz="3600" b="1">
                <a:latin typeface="Palatino Linotype" pitchFamily="18" charset="0"/>
              </a:rPr>
              <a:t> There is a time and place for almost any leadership style.  The art is in matching the appropriate style to the context of a given situation.</a:t>
            </a:r>
          </a:p>
          <a:p>
            <a:pPr eaLnBrk="0" hangingPunct="0"/>
            <a:endParaRPr lang="en-US" sz="3600">
              <a:latin typeface="Palatino Linotype" pitchFamily="18" charset="0"/>
            </a:endParaRPr>
          </a:p>
        </p:txBody>
      </p:sp>
      <p:sp>
        <p:nvSpPr>
          <p:cNvPr id="59395" name="Text Box 3"/>
          <p:cNvSpPr txBox="1">
            <a:spLocks noChangeArrowheads="1"/>
          </p:cNvSpPr>
          <p:nvPr/>
        </p:nvSpPr>
        <p:spPr bwMode="auto">
          <a:xfrm>
            <a:off x="1295400" y="6291263"/>
            <a:ext cx="6188075" cy="366712"/>
          </a:xfrm>
          <a:prstGeom prst="rect">
            <a:avLst/>
          </a:prstGeom>
          <a:noFill/>
          <a:ln w="9525">
            <a:noFill/>
            <a:miter lim="800000"/>
            <a:headEnd/>
            <a:tailEnd/>
          </a:ln>
        </p:spPr>
        <p:txBody>
          <a:bodyPr>
            <a:spAutoFit/>
          </a:bodyPr>
          <a:lstStyle/>
          <a:p>
            <a:pPr algn="ctr" eaLnBrk="0" hangingPunct="0"/>
            <a:r>
              <a:rPr lang="en-US" b="1" i="1"/>
              <a:t>Self-awareness and adaptability are key traits</a:t>
            </a:r>
          </a:p>
        </p:txBody>
      </p:sp>
      <p:sp>
        <p:nvSpPr>
          <p:cNvPr id="59396" name="Rectangle 4"/>
          <p:cNvSpPr>
            <a:spLocks noChangeArrowheads="1"/>
          </p:cNvSpPr>
          <p:nvPr/>
        </p:nvSpPr>
        <p:spPr bwMode="auto">
          <a:xfrm>
            <a:off x="1219200" y="381000"/>
            <a:ext cx="6864350" cy="1104900"/>
          </a:xfrm>
          <a:prstGeom prst="rect">
            <a:avLst/>
          </a:prstGeom>
          <a:noFill/>
          <a:ln w="12700">
            <a:noFill/>
            <a:miter lim="800000"/>
            <a:headEnd/>
            <a:tailEnd/>
          </a:ln>
        </p:spPr>
        <p:txBody>
          <a:bodyPr lIns="90488" tIns="44450" rIns="90488" bIns="44450" anchor="ctr"/>
          <a:lstStyle/>
          <a:p>
            <a:r>
              <a:rPr lang="en-US" sz="5400" b="1">
                <a:solidFill>
                  <a:srgbClr val="FFFFFF"/>
                </a:solidFill>
                <a:latin typeface="Palatino" charset="0"/>
                <a:ea typeface="ＭＳ Ｐゴシック" charset="-128"/>
              </a:rPr>
              <a:t>A cautionary note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85775" y="730250"/>
            <a:ext cx="7820025" cy="641350"/>
          </a:xfrm>
        </p:spPr>
        <p:txBody>
          <a:bodyPr/>
          <a:lstStyle/>
          <a:p>
            <a:pPr eaLnBrk="1" hangingPunct="1"/>
            <a:r>
              <a:rPr lang="en-US" smtClean="0">
                <a:solidFill>
                  <a:srgbClr val="FFFFFF"/>
                </a:solidFill>
              </a:rPr>
              <a:t>An organizational problem</a:t>
            </a:r>
          </a:p>
        </p:txBody>
      </p:sp>
      <p:sp>
        <p:nvSpPr>
          <p:cNvPr id="61443" name="Rectangle 3"/>
          <p:cNvSpPr>
            <a:spLocks noGrp="1" noChangeArrowheads="1"/>
          </p:cNvSpPr>
          <p:nvPr>
            <p:ph idx="1"/>
          </p:nvPr>
        </p:nvSpPr>
        <p:spPr>
          <a:xfrm>
            <a:off x="609600" y="2590800"/>
            <a:ext cx="7772400" cy="4495800"/>
          </a:xfrm>
        </p:spPr>
        <p:txBody>
          <a:bodyPr/>
          <a:lstStyle/>
          <a:p>
            <a:pPr eaLnBrk="1" hangingPunct="1"/>
            <a:r>
              <a:rPr lang="en-US" sz="3600" b="1" smtClean="0">
                <a:solidFill>
                  <a:srgbClr val="0D0D0D"/>
                </a:solidFill>
              </a:rPr>
              <a:t>Toxic leaders leave a wake in their path that extend long beyond their tenure.</a:t>
            </a:r>
            <a:endParaRPr lang="en-US" sz="1400" b="1" smtClean="0">
              <a:solidFill>
                <a:srgbClr val="0D0D0D"/>
              </a:solidFill>
            </a:endParaRPr>
          </a:p>
          <a:p>
            <a:pPr eaLnBrk="1" hangingPunct="1"/>
            <a:r>
              <a:rPr lang="en-US" sz="3600" b="1" smtClean="0">
                <a:solidFill>
                  <a:srgbClr val="0D0D0D"/>
                </a:solidFill>
              </a:rPr>
              <a:t>Superiors do not see or acknowledge the negative impact of toxic leaders.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914400" y="577850"/>
            <a:ext cx="7239000" cy="641350"/>
          </a:xfrm>
        </p:spPr>
        <p:txBody>
          <a:bodyPr/>
          <a:lstStyle/>
          <a:p>
            <a:pPr eaLnBrk="1" hangingPunct="1"/>
            <a:r>
              <a:rPr lang="en-US" sz="6600" smtClean="0">
                <a:solidFill>
                  <a:srgbClr val="FFFFFF"/>
                </a:solidFill>
              </a:rPr>
              <a:t>We should ask</a:t>
            </a:r>
          </a:p>
        </p:txBody>
      </p:sp>
      <p:sp>
        <p:nvSpPr>
          <p:cNvPr id="63491" name="Rectangle 3"/>
          <p:cNvSpPr>
            <a:spLocks noGrp="1" noChangeArrowheads="1"/>
          </p:cNvSpPr>
          <p:nvPr>
            <p:ph idx="1"/>
          </p:nvPr>
        </p:nvSpPr>
        <p:spPr>
          <a:xfrm>
            <a:off x="685800" y="2590800"/>
            <a:ext cx="7772400" cy="4495800"/>
          </a:xfrm>
        </p:spPr>
        <p:txBody>
          <a:bodyPr/>
          <a:lstStyle/>
          <a:p>
            <a:pPr eaLnBrk="1" hangingPunct="1"/>
            <a:r>
              <a:rPr lang="en-US" sz="4000" b="1" smtClean="0">
                <a:solidFill>
                  <a:srgbClr val="0D0D0D"/>
                </a:solidFill>
              </a:rPr>
              <a:t>Do we create toxic leaders?</a:t>
            </a:r>
          </a:p>
          <a:p>
            <a:pPr eaLnBrk="1" hangingPunct="1"/>
            <a:r>
              <a:rPr lang="en-US" sz="4000" b="1" smtClean="0">
                <a:solidFill>
                  <a:srgbClr val="0D0D0D"/>
                </a:solidFill>
              </a:rPr>
              <a:t>Do we tolerate them?</a:t>
            </a:r>
          </a:p>
          <a:p>
            <a:pPr eaLnBrk="1" hangingPunct="1"/>
            <a:r>
              <a:rPr lang="en-US" sz="4000" b="1" smtClean="0">
                <a:solidFill>
                  <a:srgbClr val="0D0D0D"/>
                </a:solidFill>
              </a:rPr>
              <a:t>What should we do about them?</a:t>
            </a:r>
          </a:p>
          <a:p>
            <a:pPr eaLnBrk="1" hangingPunct="1"/>
            <a:r>
              <a:rPr lang="en-US" sz="4000" b="1" smtClean="0">
                <a:solidFill>
                  <a:srgbClr val="0D0D0D"/>
                </a:solidFill>
              </a:rPr>
              <a:t>How many toxic leaders are in your organization?</a:t>
            </a:r>
          </a:p>
          <a:p>
            <a:pPr eaLnBrk="1" hangingPunct="1"/>
            <a:endParaRPr lang="en-US" b="1"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533400" y="76200"/>
            <a:ext cx="8458200" cy="1828800"/>
          </a:xfrm>
        </p:spPr>
        <p:txBody>
          <a:bodyPr/>
          <a:lstStyle/>
          <a:p>
            <a:pPr eaLnBrk="1" hangingPunct="1"/>
            <a:r>
              <a:rPr lang="en-US" smtClean="0">
                <a:solidFill>
                  <a:srgbClr val="FFFFFF"/>
                </a:solidFill>
              </a:rPr>
              <a:t>Solutions/Antidotes</a:t>
            </a:r>
          </a:p>
        </p:txBody>
      </p:sp>
      <p:sp>
        <p:nvSpPr>
          <p:cNvPr id="65539" name="Rectangle 3"/>
          <p:cNvSpPr>
            <a:spLocks noGrp="1" noChangeArrowheads="1"/>
          </p:cNvSpPr>
          <p:nvPr>
            <p:ph idx="1"/>
          </p:nvPr>
        </p:nvSpPr>
        <p:spPr>
          <a:xfrm>
            <a:off x="457200" y="2286000"/>
            <a:ext cx="8077200" cy="5029200"/>
          </a:xfrm>
        </p:spPr>
        <p:txBody>
          <a:bodyPr/>
          <a:lstStyle/>
          <a:p>
            <a:pPr eaLnBrk="1" hangingPunct="1">
              <a:lnSpc>
                <a:spcPct val="80000"/>
              </a:lnSpc>
              <a:buFontTx/>
              <a:buChar char="•"/>
            </a:pPr>
            <a:r>
              <a:rPr lang="en-US" sz="1900" b="1" smtClean="0">
                <a:solidFill>
                  <a:srgbClr val="0D0D0D"/>
                </a:solidFill>
              </a:rPr>
              <a:t>Name the problem (toxic leadership) and talk about it openly.</a:t>
            </a:r>
            <a:endParaRPr lang="en-US" sz="1200" b="1" smtClean="0">
              <a:solidFill>
                <a:srgbClr val="0D0D0D"/>
              </a:solidFill>
            </a:endParaRPr>
          </a:p>
          <a:p>
            <a:pPr eaLnBrk="1" hangingPunct="1">
              <a:lnSpc>
                <a:spcPct val="80000"/>
              </a:lnSpc>
              <a:buFontTx/>
              <a:buChar char="•"/>
            </a:pPr>
            <a:r>
              <a:rPr lang="en-US" sz="1900" b="1" smtClean="0">
                <a:solidFill>
                  <a:srgbClr val="0D0D0D"/>
                </a:solidFill>
              </a:rPr>
              <a:t>Develop and select with an eye to leadership style, not simply short term effectiveness.</a:t>
            </a:r>
          </a:p>
          <a:p>
            <a:pPr lvl="1" eaLnBrk="1" hangingPunct="1">
              <a:lnSpc>
                <a:spcPct val="80000"/>
              </a:lnSpc>
            </a:pPr>
            <a:r>
              <a:rPr lang="en-US" sz="1900" b="1" smtClean="0">
                <a:solidFill>
                  <a:srgbClr val="0D0D0D"/>
                </a:solidFill>
                <a:latin typeface="Palatino Linotype" pitchFamily="18" charset="0"/>
              </a:rPr>
              <a:t>Implement the “no asshole rule.”</a:t>
            </a:r>
            <a:endParaRPr lang="en-US" sz="1200" b="1" smtClean="0">
              <a:solidFill>
                <a:srgbClr val="0D0D0D"/>
              </a:solidFill>
              <a:latin typeface="Palatino Linotype" pitchFamily="18" charset="0"/>
            </a:endParaRPr>
          </a:p>
          <a:p>
            <a:pPr eaLnBrk="1" hangingPunct="1">
              <a:lnSpc>
                <a:spcPct val="80000"/>
              </a:lnSpc>
              <a:buFontTx/>
              <a:buChar char="•"/>
            </a:pPr>
            <a:r>
              <a:rPr lang="en-US" sz="1900" b="1" smtClean="0">
                <a:solidFill>
                  <a:srgbClr val="0D0D0D"/>
                </a:solidFill>
              </a:rPr>
              <a:t>Hold supervisors responsible for the style of their subordinates.</a:t>
            </a:r>
            <a:endParaRPr lang="en-US" sz="1200" b="1" smtClean="0">
              <a:solidFill>
                <a:srgbClr val="0D0D0D"/>
              </a:solidFill>
            </a:endParaRPr>
          </a:p>
          <a:p>
            <a:pPr eaLnBrk="1" hangingPunct="1">
              <a:lnSpc>
                <a:spcPct val="80000"/>
              </a:lnSpc>
              <a:buFontTx/>
              <a:buChar char="•"/>
            </a:pPr>
            <a:r>
              <a:rPr lang="en-US" sz="1900" b="1" smtClean="0">
                <a:solidFill>
                  <a:srgbClr val="0D0D0D"/>
                </a:solidFill>
              </a:rPr>
              <a:t>Implement climate assessments. Look for the weak signals.</a:t>
            </a:r>
            <a:endParaRPr lang="en-US" sz="1200" b="1" smtClean="0">
              <a:solidFill>
                <a:srgbClr val="0D0D0D"/>
              </a:solidFill>
            </a:endParaRPr>
          </a:p>
          <a:p>
            <a:pPr eaLnBrk="1" hangingPunct="1">
              <a:lnSpc>
                <a:spcPct val="80000"/>
              </a:lnSpc>
              <a:buFontTx/>
              <a:buChar char="•"/>
            </a:pPr>
            <a:r>
              <a:rPr lang="en-US" sz="1900" b="1" smtClean="0">
                <a:solidFill>
                  <a:srgbClr val="0D0D0D"/>
                </a:solidFill>
              </a:rPr>
              <a:t>Evaluate the long term health of the organization as well as accomplishment of the short term goals.</a:t>
            </a:r>
            <a:endParaRPr lang="en-US" sz="1200" b="1" smtClean="0">
              <a:solidFill>
                <a:srgbClr val="0D0D0D"/>
              </a:solidFill>
            </a:endParaRPr>
          </a:p>
          <a:p>
            <a:pPr eaLnBrk="1" hangingPunct="1">
              <a:lnSpc>
                <a:spcPct val="80000"/>
              </a:lnSpc>
              <a:buFontTx/>
              <a:buChar char="•"/>
            </a:pPr>
            <a:r>
              <a:rPr lang="en-US" sz="1900" b="1" smtClean="0">
                <a:solidFill>
                  <a:srgbClr val="0D0D0D"/>
                </a:solidFill>
              </a:rPr>
              <a:t>Implement 360 degree or multi-faceted evaluations for development, and eventually as a data point for promotion, selection, and assignment.</a:t>
            </a:r>
            <a:endParaRPr lang="en-US" sz="1200" b="1" smtClean="0">
              <a:solidFill>
                <a:srgbClr val="0D0D0D"/>
              </a:solidFill>
            </a:endParaRPr>
          </a:p>
          <a:p>
            <a:pPr eaLnBrk="1" hangingPunct="1">
              <a:lnSpc>
                <a:spcPct val="80000"/>
              </a:lnSpc>
              <a:buFontTx/>
              <a:buChar char="•"/>
            </a:pPr>
            <a:r>
              <a:rPr lang="en-US" sz="1900" b="1" smtClean="0">
                <a:solidFill>
                  <a:srgbClr val="0D0D0D"/>
                </a:solidFill>
              </a:rPr>
              <a:t>Have the </a:t>
            </a:r>
            <a:r>
              <a:rPr lang="en-US" sz="1900" b="1" i="1" smtClean="0">
                <a:solidFill>
                  <a:srgbClr val="0D0D0D"/>
                </a:solidFill>
              </a:rPr>
              <a:t>hard discussions. </a:t>
            </a:r>
          </a:p>
          <a:p>
            <a:pPr eaLnBrk="1" hangingPunct="1">
              <a:lnSpc>
                <a:spcPct val="80000"/>
              </a:lnSpc>
            </a:pPr>
            <a:endParaRPr lang="en-US" sz="1500" b="1" i="1" smtClean="0"/>
          </a:p>
          <a:p>
            <a:pPr eaLnBrk="1" hangingPunct="1">
              <a:lnSpc>
                <a:spcPct val="80000"/>
              </a:lnSpc>
            </a:pPr>
            <a:endParaRPr lang="en-US" sz="1500" smtClean="0"/>
          </a:p>
          <a:p>
            <a:pPr eaLnBrk="1" hangingPunct="1">
              <a:lnSpc>
                <a:spcPct val="80000"/>
              </a:lnSpc>
              <a:buFontTx/>
              <a:buChar char="•"/>
            </a:pPr>
            <a:endParaRPr lang="en-US" sz="15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990600" y="304800"/>
            <a:ext cx="7315200" cy="1143000"/>
          </a:xfrm>
        </p:spPr>
        <p:txBody>
          <a:bodyPr/>
          <a:lstStyle/>
          <a:p>
            <a:pPr eaLnBrk="1" hangingPunct="1"/>
            <a:r>
              <a:rPr lang="en-US" sz="4400" smtClean="0">
                <a:solidFill>
                  <a:srgbClr val="FFFFFF"/>
                </a:solidFill>
              </a:rPr>
              <a:t>Results and leader behavior</a:t>
            </a:r>
          </a:p>
        </p:txBody>
      </p:sp>
      <p:sp>
        <p:nvSpPr>
          <p:cNvPr id="28675" name="Line 3"/>
          <p:cNvSpPr>
            <a:spLocks noChangeShapeType="1"/>
          </p:cNvSpPr>
          <p:nvPr/>
        </p:nvSpPr>
        <p:spPr bwMode="auto">
          <a:xfrm>
            <a:off x="4546600" y="2970213"/>
            <a:ext cx="0" cy="3278187"/>
          </a:xfrm>
          <a:prstGeom prst="line">
            <a:avLst/>
          </a:prstGeom>
          <a:noFill/>
          <a:ln w="76200">
            <a:solidFill>
              <a:schemeClr val="tx1"/>
            </a:solidFill>
            <a:round/>
            <a:headEnd type="triangle" w="med" len="med"/>
            <a:tailEnd type="triangle" w="med" len="med"/>
          </a:ln>
          <a:effectLst>
            <a:outerShdw blurRad="63500" dist="17961" dir="2700000" algn="ctr" rotWithShape="0">
              <a:schemeClr val="tx1">
                <a:alpha val="74998"/>
              </a:schemeClr>
            </a:outerShdw>
          </a:effectLst>
        </p:spPr>
        <p:txBody>
          <a:bodyPr wrap="none" anchor="ctr"/>
          <a:lstStyle/>
          <a:p>
            <a:pPr>
              <a:defRPr/>
            </a:pPr>
            <a:endParaRPr lang="en-US" dirty="0">
              <a:latin typeface="Arial" pitchFamily="-106" charset="0"/>
              <a:ea typeface="Arial" pitchFamily="-106" charset="0"/>
              <a:cs typeface="Arial" pitchFamily="-106" charset="0"/>
            </a:endParaRPr>
          </a:p>
        </p:txBody>
      </p:sp>
      <p:sp>
        <p:nvSpPr>
          <p:cNvPr id="28676" name="Line 4"/>
          <p:cNvSpPr>
            <a:spLocks noChangeShapeType="1"/>
          </p:cNvSpPr>
          <p:nvPr/>
        </p:nvSpPr>
        <p:spPr bwMode="auto">
          <a:xfrm flipV="1">
            <a:off x="2719388" y="4538663"/>
            <a:ext cx="3730625" cy="11112"/>
          </a:xfrm>
          <a:prstGeom prst="line">
            <a:avLst/>
          </a:prstGeom>
          <a:noFill/>
          <a:ln w="76200">
            <a:solidFill>
              <a:schemeClr val="tx1"/>
            </a:solidFill>
            <a:round/>
            <a:headEnd type="triangle" w="med" len="med"/>
            <a:tailEnd type="triangle" w="med" len="med"/>
          </a:ln>
          <a:effectLst>
            <a:outerShdw blurRad="63500" dist="17961" dir="2700000" algn="ctr" rotWithShape="0">
              <a:schemeClr val="tx1">
                <a:alpha val="74998"/>
              </a:schemeClr>
            </a:outerShdw>
          </a:effectLst>
        </p:spPr>
        <p:txBody>
          <a:bodyPr wrap="none" anchor="ctr"/>
          <a:lstStyle/>
          <a:p>
            <a:pPr>
              <a:defRPr/>
            </a:pPr>
            <a:endParaRPr lang="en-US" dirty="0">
              <a:latin typeface="Arial" pitchFamily="-106" charset="0"/>
              <a:ea typeface="Arial" pitchFamily="-106" charset="0"/>
              <a:cs typeface="Arial" pitchFamily="-106" charset="0"/>
            </a:endParaRPr>
          </a:p>
        </p:txBody>
      </p:sp>
      <p:sp>
        <p:nvSpPr>
          <p:cNvPr id="28677" name="Text Box 5"/>
          <p:cNvSpPr txBox="1">
            <a:spLocks noChangeArrowheads="1"/>
          </p:cNvSpPr>
          <p:nvPr/>
        </p:nvSpPr>
        <p:spPr bwMode="auto">
          <a:xfrm>
            <a:off x="625475" y="4324350"/>
            <a:ext cx="2346325" cy="400050"/>
          </a:xfrm>
          <a:prstGeom prst="rect">
            <a:avLst/>
          </a:prstGeom>
          <a:noFill/>
          <a:ln w="6350">
            <a:noFill/>
            <a:miter lim="800000"/>
            <a:headEnd/>
            <a:tailEnd/>
          </a:ln>
          <a:effectLst>
            <a:outerShdw blurRad="63500" dist="17961" dir="2700000" algn="ctr" rotWithShape="0">
              <a:schemeClr val="tx1">
                <a:alpha val="74998"/>
              </a:schemeClr>
            </a:outerShdw>
          </a:effectLst>
        </p:spPr>
        <p:txBody>
          <a:bodyPr>
            <a:spAutoFit/>
          </a:bodyPr>
          <a:lstStyle/>
          <a:p>
            <a:pPr algn="ctr">
              <a:defRPr/>
            </a:pPr>
            <a:r>
              <a:rPr lang="en-US" sz="2000" b="1" dirty="0">
                <a:solidFill>
                  <a:srgbClr val="FF0000"/>
                </a:solidFill>
                <a:ea typeface="Arial" charset="0"/>
              </a:rPr>
              <a:t>Poor Results</a:t>
            </a:r>
          </a:p>
        </p:txBody>
      </p:sp>
      <p:sp>
        <p:nvSpPr>
          <p:cNvPr id="28678" name="Text Box 6"/>
          <p:cNvSpPr txBox="1">
            <a:spLocks noChangeArrowheads="1"/>
          </p:cNvSpPr>
          <p:nvPr/>
        </p:nvSpPr>
        <p:spPr bwMode="auto">
          <a:xfrm>
            <a:off x="6172200" y="4324350"/>
            <a:ext cx="2520950" cy="400050"/>
          </a:xfrm>
          <a:prstGeom prst="rect">
            <a:avLst/>
          </a:prstGeom>
          <a:noFill/>
          <a:ln w="6350">
            <a:noFill/>
            <a:miter lim="800000"/>
            <a:headEnd/>
            <a:tailEnd/>
          </a:ln>
          <a:effectLst>
            <a:outerShdw blurRad="63500" dist="17961" dir="2700000" algn="ctr" rotWithShape="0">
              <a:schemeClr val="tx1">
                <a:alpha val="74998"/>
              </a:schemeClr>
            </a:outerShdw>
          </a:effectLst>
        </p:spPr>
        <p:txBody>
          <a:bodyPr>
            <a:spAutoFit/>
          </a:bodyPr>
          <a:lstStyle/>
          <a:p>
            <a:pPr algn="ctr">
              <a:defRPr/>
            </a:pPr>
            <a:r>
              <a:rPr lang="en-US" sz="2000" b="1" dirty="0">
                <a:solidFill>
                  <a:srgbClr val="3C561A"/>
                </a:solidFill>
                <a:ea typeface="Arial" charset="0"/>
              </a:rPr>
              <a:t>Good Results</a:t>
            </a:r>
          </a:p>
        </p:txBody>
      </p:sp>
      <p:sp>
        <p:nvSpPr>
          <p:cNvPr id="28679" name="Text Box 7"/>
          <p:cNvSpPr txBox="1">
            <a:spLocks noChangeArrowheads="1"/>
          </p:cNvSpPr>
          <p:nvPr/>
        </p:nvSpPr>
        <p:spPr bwMode="auto">
          <a:xfrm>
            <a:off x="2590800" y="2438400"/>
            <a:ext cx="3962400" cy="400050"/>
          </a:xfrm>
          <a:prstGeom prst="rect">
            <a:avLst/>
          </a:prstGeom>
          <a:noFill/>
          <a:ln w="6350">
            <a:noFill/>
            <a:miter lim="800000"/>
            <a:headEnd/>
            <a:tailEnd/>
          </a:ln>
          <a:effectLst>
            <a:outerShdw blurRad="63500" dist="17961" dir="2700000" algn="ctr" rotWithShape="0">
              <a:schemeClr val="tx1">
                <a:alpha val="74998"/>
              </a:schemeClr>
            </a:outerShdw>
          </a:effectLst>
        </p:spPr>
        <p:txBody>
          <a:bodyPr>
            <a:spAutoFit/>
          </a:bodyPr>
          <a:lstStyle/>
          <a:p>
            <a:pPr algn="ctr">
              <a:defRPr/>
            </a:pPr>
            <a:r>
              <a:rPr lang="en-US" sz="2000" b="1" dirty="0">
                <a:solidFill>
                  <a:srgbClr val="3C561A"/>
                </a:solidFill>
                <a:ea typeface="Arial" charset="0"/>
              </a:rPr>
              <a:t>Positive Leader Behaviors</a:t>
            </a:r>
          </a:p>
        </p:txBody>
      </p:sp>
      <p:sp>
        <p:nvSpPr>
          <p:cNvPr id="28680" name="Text Box 8"/>
          <p:cNvSpPr txBox="1">
            <a:spLocks noChangeArrowheads="1"/>
          </p:cNvSpPr>
          <p:nvPr/>
        </p:nvSpPr>
        <p:spPr bwMode="auto">
          <a:xfrm>
            <a:off x="2317750" y="6229350"/>
            <a:ext cx="4464050" cy="400050"/>
          </a:xfrm>
          <a:prstGeom prst="rect">
            <a:avLst/>
          </a:prstGeom>
          <a:noFill/>
          <a:ln w="6350">
            <a:noFill/>
            <a:miter lim="800000"/>
            <a:headEnd/>
            <a:tailEnd/>
          </a:ln>
          <a:effectLst>
            <a:outerShdw blurRad="63500" dist="17961" dir="2700000" algn="ctr" rotWithShape="0">
              <a:schemeClr val="tx1">
                <a:alpha val="74998"/>
              </a:schemeClr>
            </a:outerShdw>
          </a:effectLst>
        </p:spPr>
        <p:txBody>
          <a:bodyPr>
            <a:spAutoFit/>
          </a:bodyPr>
          <a:lstStyle/>
          <a:p>
            <a:pPr algn="ctr">
              <a:defRPr/>
            </a:pPr>
            <a:r>
              <a:rPr lang="en-US" sz="2000" b="1" dirty="0">
                <a:solidFill>
                  <a:srgbClr val="FF0000"/>
                </a:solidFill>
                <a:ea typeface="Arial" charset="0"/>
              </a:rPr>
              <a:t>Negative Leader Behaviors</a:t>
            </a:r>
          </a:p>
        </p:txBody>
      </p:sp>
      <p:sp>
        <p:nvSpPr>
          <p:cNvPr id="28681" name="Oval 9"/>
          <p:cNvSpPr>
            <a:spLocks noChangeArrowheads="1"/>
          </p:cNvSpPr>
          <p:nvPr/>
        </p:nvSpPr>
        <p:spPr bwMode="auto">
          <a:xfrm>
            <a:off x="5224463" y="3436938"/>
            <a:ext cx="485775" cy="412750"/>
          </a:xfrm>
          <a:prstGeom prst="ellipse">
            <a:avLst/>
          </a:prstGeom>
          <a:solidFill>
            <a:srgbClr val="33CC33"/>
          </a:solidFill>
          <a:ln w="6350">
            <a:noFill/>
            <a:round/>
            <a:headEnd/>
            <a:tailEnd/>
          </a:ln>
          <a:effectLst>
            <a:outerShdw blurRad="63500" dist="17961" dir="2700000" algn="ctr" rotWithShape="0">
              <a:schemeClr val="tx1">
                <a:alpha val="74998"/>
              </a:schemeClr>
            </a:outerShdw>
          </a:effectLst>
        </p:spPr>
        <p:txBody>
          <a:bodyPr wrap="none" anchor="ctr"/>
          <a:lstStyle/>
          <a:p>
            <a:pPr>
              <a:defRPr/>
            </a:pPr>
            <a:endParaRPr lang="en-US" dirty="0">
              <a:ea typeface="Arial" charset="0"/>
            </a:endParaRPr>
          </a:p>
        </p:txBody>
      </p:sp>
      <p:sp>
        <p:nvSpPr>
          <p:cNvPr id="28682" name="Oval 10"/>
          <p:cNvSpPr>
            <a:spLocks noChangeArrowheads="1"/>
          </p:cNvSpPr>
          <p:nvPr/>
        </p:nvSpPr>
        <p:spPr bwMode="auto">
          <a:xfrm>
            <a:off x="5340350" y="3503613"/>
            <a:ext cx="87313" cy="76200"/>
          </a:xfrm>
          <a:prstGeom prst="ellipse">
            <a:avLst/>
          </a:prstGeom>
          <a:solidFill>
            <a:schemeClr val="tx1"/>
          </a:solidFill>
          <a:ln w="6350">
            <a:solidFill>
              <a:schemeClr val="tx1"/>
            </a:solidFill>
            <a:round/>
            <a:headEnd/>
            <a:tailEnd/>
          </a:ln>
          <a:effectLst>
            <a:outerShdw blurRad="63500" dist="17961" dir="2700000" algn="ctr" rotWithShape="0">
              <a:schemeClr val="tx1">
                <a:alpha val="74998"/>
              </a:schemeClr>
            </a:outerShdw>
          </a:effectLst>
        </p:spPr>
        <p:txBody>
          <a:bodyPr wrap="none" anchor="ctr"/>
          <a:lstStyle/>
          <a:p>
            <a:pPr algn="ctr">
              <a:defRPr/>
            </a:pPr>
            <a:endParaRPr lang="en-US" sz="1600" b="1" dirty="0">
              <a:ea typeface="Arial" charset="0"/>
            </a:endParaRPr>
          </a:p>
        </p:txBody>
      </p:sp>
      <p:sp>
        <p:nvSpPr>
          <p:cNvPr id="28683" name="Oval 11"/>
          <p:cNvSpPr>
            <a:spLocks noChangeArrowheads="1"/>
          </p:cNvSpPr>
          <p:nvPr/>
        </p:nvSpPr>
        <p:spPr bwMode="auto">
          <a:xfrm>
            <a:off x="5503863" y="3503613"/>
            <a:ext cx="87312" cy="76200"/>
          </a:xfrm>
          <a:prstGeom prst="ellipse">
            <a:avLst/>
          </a:prstGeom>
          <a:solidFill>
            <a:schemeClr val="tx1"/>
          </a:solidFill>
          <a:ln w="6350">
            <a:solidFill>
              <a:schemeClr val="tx1"/>
            </a:solidFill>
            <a:round/>
            <a:headEnd/>
            <a:tailEnd/>
          </a:ln>
          <a:effectLst>
            <a:outerShdw blurRad="63500" dist="17961" dir="2700000" algn="ctr" rotWithShape="0">
              <a:schemeClr val="tx1">
                <a:alpha val="74998"/>
              </a:schemeClr>
            </a:outerShdw>
          </a:effectLst>
        </p:spPr>
        <p:txBody>
          <a:bodyPr wrap="none" anchor="ctr"/>
          <a:lstStyle/>
          <a:p>
            <a:pPr algn="ctr">
              <a:defRPr/>
            </a:pPr>
            <a:endParaRPr lang="en-US" sz="1600" b="1" dirty="0">
              <a:ea typeface="Arial" charset="0"/>
            </a:endParaRPr>
          </a:p>
        </p:txBody>
      </p:sp>
      <p:sp>
        <p:nvSpPr>
          <p:cNvPr id="28684" name="Arc 12"/>
          <p:cNvSpPr>
            <a:spLocks/>
          </p:cNvSpPr>
          <p:nvPr/>
        </p:nvSpPr>
        <p:spPr bwMode="auto">
          <a:xfrm rot="8116935">
            <a:off x="5321300" y="3532188"/>
            <a:ext cx="266700" cy="244475"/>
          </a:xfrm>
          <a:custGeom>
            <a:avLst/>
            <a:gdLst>
              <a:gd name="G0" fmla="+- 12940 0 0"/>
              <a:gd name="G1" fmla="+- 21600 0 0"/>
              <a:gd name="G2" fmla="+- 21600 0 0"/>
              <a:gd name="T0" fmla="*/ 0 w 34540"/>
              <a:gd name="T1" fmla="*/ 4305 h 33760"/>
              <a:gd name="T2" fmla="*/ 30792 w 34540"/>
              <a:gd name="T3" fmla="*/ 33760 h 33760"/>
              <a:gd name="T4" fmla="*/ 12940 w 34540"/>
              <a:gd name="T5" fmla="*/ 21600 h 33760"/>
            </a:gdLst>
            <a:ahLst/>
            <a:cxnLst>
              <a:cxn ang="0">
                <a:pos x="T0" y="T1"/>
              </a:cxn>
              <a:cxn ang="0">
                <a:pos x="T2" y="T3"/>
              </a:cxn>
              <a:cxn ang="0">
                <a:pos x="T4" y="T5"/>
              </a:cxn>
            </a:cxnLst>
            <a:rect l="0" t="0" r="r" b="b"/>
            <a:pathLst>
              <a:path w="34540" h="33760" fill="none" extrusionOk="0">
                <a:moveTo>
                  <a:pt x="0" y="4305"/>
                </a:moveTo>
                <a:cubicBezTo>
                  <a:pt x="3735" y="1510"/>
                  <a:pt x="8274" y="-1"/>
                  <a:pt x="12940" y="-1"/>
                </a:cubicBezTo>
                <a:cubicBezTo>
                  <a:pt x="24869" y="0"/>
                  <a:pt x="34540" y="9670"/>
                  <a:pt x="34540" y="21600"/>
                </a:cubicBezTo>
                <a:cubicBezTo>
                  <a:pt x="34540" y="25937"/>
                  <a:pt x="33233" y="30174"/>
                  <a:pt x="30792" y="33760"/>
                </a:cubicBezTo>
              </a:path>
              <a:path w="34540" h="33760" stroke="0" extrusionOk="0">
                <a:moveTo>
                  <a:pt x="0" y="4305"/>
                </a:moveTo>
                <a:cubicBezTo>
                  <a:pt x="3735" y="1510"/>
                  <a:pt x="8274" y="-1"/>
                  <a:pt x="12940" y="-1"/>
                </a:cubicBezTo>
                <a:cubicBezTo>
                  <a:pt x="24869" y="0"/>
                  <a:pt x="34540" y="9670"/>
                  <a:pt x="34540" y="21600"/>
                </a:cubicBezTo>
                <a:cubicBezTo>
                  <a:pt x="34540" y="25937"/>
                  <a:pt x="33233" y="30174"/>
                  <a:pt x="30792" y="33760"/>
                </a:cubicBezTo>
                <a:lnTo>
                  <a:pt x="12940" y="21600"/>
                </a:lnTo>
                <a:close/>
              </a:path>
            </a:pathLst>
          </a:custGeom>
          <a:noFill/>
          <a:ln w="6350">
            <a:solidFill>
              <a:schemeClr val="tx1"/>
            </a:solidFill>
            <a:round/>
            <a:headEnd/>
            <a:tailEnd/>
          </a:ln>
          <a:effectLst>
            <a:outerShdw blurRad="63500" dist="17961" dir="2700000" algn="ctr" rotWithShape="0">
              <a:schemeClr val="tx1">
                <a:alpha val="74998"/>
              </a:schemeClr>
            </a:outerShdw>
          </a:effectLst>
        </p:spPr>
        <p:txBody>
          <a:bodyPr wrap="none" anchor="ctr"/>
          <a:lstStyle/>
          <a:p>
            <a:pPr>
              <a:defRPr/>
            </a:pPr>
            <a:endParaRPr lang="en-US" dirty="0">
              <a:ea typeface="Arial" charset="0"/>
            </a:endParaRPr>
          </a:p>
        </p:txBody>
      </p:sp>
      <p:sp>
        <p:nvSpPr>
          <p:cNvPr id="28685" name="Oval 13"/>
          <p:cNvSpPr>
            <a:spLocks noChangeArrowheads="1"/>
          </p:cNvSpPr>
          <p:nvPr/>
        </p:nvSpPr>
        <p:spPr bwMode="auto">
          <a:xfrm>
            <a:off x="3271838" y="5032375"/>
            <a:ext cx="485775" cy="412750"/>
          </a:xfrm>
          <a:prstGeom prst="ellipse">
            <a:avLst/>
          </a:prstGeom>
          <a:solidFill>
            <a:srgbClr val="FF0000"/>
          </a:solidFill>
          <a:ln w="6350">
            <a:noFill/>
            <a:round/>
            <a:headEnd/>
            <a:tailEnd/>
          </a:ln>
          <a:effectLst>
            <a:outerShdw blurRad="63500" dist="17961" dir="2700000" algn="ctr" rotWithShape="0">
              <a:schemeClr val="tx1">
                <a:alpha val="74998"/>
              </a:schemeClr>
            </a:outerShdw>
          </a:effectLst>
        </p:spPr>
        <p:txBody>
          <a:bodyPr wrap="none" anchor="ctr"/>
          <a:lstStyle/>
          <a:p>
            <a:pPr>
              <a:defRPr/>
            </a:pPr>
            <a:endParaRPr lang="en-US" dirty="0">
              <a:ea typeface="Arial" charset="0"/>
            </a:endParaRPr>
          </a:p>
        </p:txBody>
      </p:sp>
      <p:sp>
        <p:nvSpPr>
          <p:cNvPr id="28686" name="Oval 14"/>
          <p:cNvSpPr>
            <a:spLocks noChangeArrowheads="1"/>
          </p:cNvSpPr>
          <p:nvPr/>
        </p:nvSpPr>
        <p:spPr bwMode="auto">
          <a:xfrm>
            <a:off x="3386138" y="5099050"/>
            <a:ext cx="88900" cy="76200"/>
          </a:xfrm>
          <a:prstGeom prst="ellipse">
            <a:avLst/>
          </a:prstGeom>
          <a:solidFill>
            <a:schemeClr val="tx1"/>
          </a:solidFill>
          <a:ln w="6350">
            <a:solidFill>
              <a:schemeClr val="tx1"/>
            </a:solidFill>
            <a:round/>
            <a:headEnd/>
            <a:tailEnd/>
          </a:ln>
          <a:effectLst>
            <a:outerShdw blurRad="63500" dist="17961" dir="2700000" algn="ctr" rotWithShape="0">
              <a:schemeClr val="tx1">
                <a:alpha val="74998"/>
              </a:schemeClr>
            </a:outerShdw>
          </a:effectLst>
        </p:spPr>
        <p:txBody>
          <a:bodyPr wrap="none" anchor="ctr"/>
          <a:lstStyle/>
          <a:p>
            <a:pPr algn="ctr">
              <a:defRPr/>
            </a:pPr>
            <a:endParaRPr lang="en-US" sz="1600" b="1" dirty="0">
              <a:ea typeface="Arial" charset="0"/>
            </a:endParaRPr>
          </a:p>
        </p:txBody>
      </p:sp>
      <p:sp>
        <p:nvSpPr>
          <p:cNvPr id="28687" name="Oval 15"/>
          <p:cNvSpPr>
            <a:spLocks noChangeArrowheads="1"/>
          </p:cNvSpPr>
          <p:nvPr/>
        </p:nvSpPr>
        <p:spPr bwMode="auto">
          <a:xfrm>
            <a:off x="3551238" y="5099050"/>
            <a:ext cx="87312" cy="76200"/>
          </a:xfrm>
          <a:prstGeom prst="ellipse">
            <a:avLst/>
          </a:prstGeom>
          <a:solidFill>
            <a:schemeClr val="tx1"/>
          </a:solidFill>
          <a:ln w="6350">
            <a:solidFill>
              <a:schemeClr val="tx1"/>
            </a:solidFill>
            <a:round/>
            <a:headEnd/>
            <a:tailEnd/>
          </a:ln>
          <a:effectLst>
            <a:outerShdw blurRad="63500" dist="17961" dir="2700000" algn="ctr" rotWithShape="0">
              <a:schemeClr val="tx1">
                <a:alpha val="74998"/>
              </a:schemeClr>
            </a:outerShdw>
          </a:effectLst>
        </p:spPr>
        <p:txBody>
          <a:bodyPr wrap="none" anchor="ctr"/>
          <a:lstStyle/>
          <a:p>
            <a:pPr algn="ctr">
              <a:defRPr/>
            </a:pPr>
            <a:endParaRPr lang="en-US" sz="1600" b="1" dirty="0">
              <a:ea typeface="Arial" charset="0"/>
            </a:endParaRPr>
          </a:p>
        </p:txBody>
      </p:sp>
      <p:sp>
        <p:nvSpPr>
          <p:cNvPr id="28688" name="Arc 16"/>
          <p:cNvSpPr>
            <a:spLocks/>
          </p:cNvSpPr>
          <p:nvPr/>
        </p:nvSpPr>
        <p:spPr bwMode="auto">
          <a:xfrm rot="18858073">
            <a:off x="3399631" y="5207795"/>
            <a:ext cx="225425" cy="296862"/>
          </a:xfrm>
          <a:custGeom>
            <a:avLst/>
            <a:gdLst>
              <a:gd name="G0" fmla="+- 12940 0 0"/>
              <a:gd name="G1" fmla="+- 21600 0 0"/>
              <a:gd name="G2" fmla="+- 21600 0 0"/>
              <a:gd name="T0" fmla="*/ 0 w 34540"/>
              <a:gd name="T1" fmla="*/ 4305 h 36545"/>
              <a:gd name="T2" fmla="*/ 28535 w 34540"/>
              <a:gd name="T3" fmla="*/ 36545 h 36545"/>
              <a:gd name="T4" fmla="*/ 12940 w 34540"/>
              <a:gd name="T5" fmla="*/ 21600 h 36545"/>
            </a:gdLst>
            <a:ahLst/>
            <a:cxnLst>
              <a:cxn ang="0">
                <a:pos x="T0" y="T1"/>
              </a:cxn>
              <a:cxn ang="0">
                <a:pos x="T2" y="T3"/>
              </a:cxn>
              <a:cxn ang="0">
                <a:pos x="T4" y="T5"/>
              </a:cxn>
            </a:cxnLst>
            <a:rect l="0" t="0" r="r" b="b"/>
            <a:pathLst>
              <a:path w="34540" h="36545" fill="none" extrusionOk="0">
                <a:moveTo>
                  <a:pt x="0" y="4305"/>
                </a:moveTo>
                <a:cubicBezTo>
                  <a:pt x="3735" y="1510"/>
                  <a:pt x="8274" y="-1"/>
                  <a:pt x="12940" y="-1"/>
                </a:cubicBezTo>
                <a:cubicBezTo>
                  <a:pt x="24869" y="0"/>
                  <a:pt x="34540" y="9670"/>
                  <a:pt x="34540" y="21600"/>
                </a:cubicBezTo>
                <a:cubicBezTo>
                  <a:pt x="34540" y="27169"/>
                  <a:pt x="32388" y="32523"/>
                  <a:pt x="28535" y="36545"/>
                </a:cubicBezTo>
              </a:path>
              <a:path w="34540" h="36545" stroke="0" extrusionOk="0">
                <a:moveTo>
                  <a:pt x="0" y="4305"/>
                </a:moveTo>
                <a:cubicBezTo>
                  <a:pt x="3735" y="1510"/>
                  <a:pt x="8274" y="-1"/>
                  <a:pt x="12940" y="-1"/>
                </a:cubicBezTo>
                <a:cubicBezTo>
                  <a:pt x="24869" y="0"/>
                  <a:pt x="34540" y="9670"/>
                  <a:pt x="34540" y="21600"/>
                </a:cubicBezTo>
                <a:cubicBezTo>
                  <a:pt x="34540" y="27169"/>
                  <a:pt x="32388" y="32523"/>
                  <a:pt x="28535" y="36545"/>
                </a:cubicBezTo>
                <a:lnTo>
                  <a:pt x="12940" y="21600"/>
                </a:lnTo>
                <a:close/>
              </a:path>
            </a:pathLst>
          </a:custGeom>
          <a:noFill/>
          <a:ln w="6350">
            <a:solidFill>
              <a:schemeClr val="tx1"/>
            </a:solidFill>
            <a:round/>
            <a:headEnd/>
            <a:tailEnd/>
          </a:ln>
          <a:effectLst>
            <a:outerShdw blurRad="63500" dist="17961" dir="2700000" algn="ctr" rotWithShape="0">
              <a:schemeClr val="tx1">
                <a:alpha val="74998"/>
              </a:schemeClr>
            </a:outerShdw>
          </a:effectLst>
        </p:spPr>
        <p:txBody>
          <a:bodyPr wrap="none" anchor="ctr"/>
          <a:lstStyle/>
          <a:p>
            <a:pPr>
              <a:defRPr/>
            </a:pPr>
            <a:endParaRPr lang="en-US" dirty="0">
              <a:ea typeface="Arial" charset="0"/>
            </a:endParaRPr>
          </a:p>
        </p:txBody>
      </p:sp>
      <p:sp>
        <p:nvSpPr>
          <p:cNvPr id="28689" name="Oval 17"/>
          <p:cNvSpPr>
            <a:spLocks noChangeArrowheads="1"/>
          </p:cNvSpPr>
          <p:nvPr/>
        </p:nvSpPr>
        <p:spPr bwMode="auto">
          <a:xfrm>
            <a:off x="5249863" y="5076825"/>
            <a:ext cx="485775" cy="412750"/>
          </a:xfrm>
          <a:prstGeom prst="ellipse">
            <a:avLst/>
          </a:prstGeom>
          <a:solidFill>
            <a:srgbClr val="FFFF66"/>
          </a:solidFill>
          <a:ln w="6350">
            <a:noFill/>
            <a:round/>
            <a:headEnd/>
            <a:tailEnd/>
          </a:ln>
          <a:effectLst>
            <a:outerShdw blurRad="63500" dist="17961" dir="2700000" algn="ctr" rotWithShape="0">
              <a:schemeClr val="tx1">
                <a:alpha val="74998"/>
              </a:schemeClr>
            </a:outerShdw>
          </a:effectLst>
        </p:spPr>
        <p:txBody>
          <a:bodyPr wrap="none" anchor="ctr"/>
          <a:lstStyle/>
          <a:p>
            <a:pPr>
              <a:defRPr/>
            </a:pPr>
            <a:endParaRPr lang="en-US" dirty="0">
              <a:ea typeface="Arial" charset="0"/>
            </a:endParaRPr>
          </a:p>
        </p:txBody>
      </p:sp>
      <p:sp>
        <p:nvSpPr>
          <p:cNvPr id="28690" name="Oval 18"/>
          <p:cNvSpPr>
            <a:spLocks noChangeArrowheads="1"/>
          </p:cNvSpPr>
          <p:nvPr/>
        </p:nvSpPr>
        <p:spPr bwMode="auto">
          <a:xfrm>
            <a:off x="5365750" y="5141913"/>
            <a:ext cx="87313" cy="77787"/>
          </a:xfrm>
          <a:prstGeom prst="ellipse">
            <a:avLst/>
          </a:prstGeom>
          <a:solidFill>
            <a:schemeClr val="tx1"/>
          </a:solidFill>
          <a:ln w="6350">
            <a:solidFill>
              <a:schemeClr val="tx1"/>
            </a:solidFill>
            <a:round/>
            <a:headEnd/>
            <a:tailEnd/>
          </a:ln>
          <a:effectLst>
            <a:outerShdw blurRad="63500" dist="17961" dir="2700000" algn="ctr" rotWithShape="0">
              <a:schemeClr val="tx1">
                <a:alpha val="74998"/>
              </a:schemeClr>
            </a:outerShdw>
          </a:effectLst>
        </p:spPr>
        <p:txBody>
          <a:bodyPr wrap="none" anchor="ctr"/>
          <a:lstStyle/>
          <a:p>
            <a:pPr algn="ctr">
              <a:defRPr/>
            </a:pPr>
            <a:endParaRPr lang="en-US" sz="1600" b="1" dirty="0">
              <a:ea typeface="Arial" charset="0"/>
            </a:endParaRPr>
          </a:p>
        </p:txBody>
      </p:sp>
      <p:sp>
        <p:nvSpPr>
          <p:cNvPr id="28691" name="Oval 19"/>
          <p:cNvSpPr>
            <a:spLocks noChangeArrowheads="1"/>
          </p:cNvSpPr>
          <p:nvPr/>
        </p:nvSpPr>
        <p:spPr bwMode="auto">
          <a:xfrm>
            <a:off x="5529263" y="5141913"/>
            <a:ext cx="87312" cy="77787"/>
          </a:xfrm>
          <a:prstGeom prst="ellipse">
            <a:avLst/>
          </a:prstGeom>
          <a:solidFill>
            <a:schemeClr val="tx1"/>
          </a:solidFill>
          <a:ln w="6350">
            <a:solidFill>
              <a:schemeClr val="tx1"/>
            </a:solidFill>
            <a:round/>
            <a:headEnd/>
            <a:tailEnd/>
          </a:ln>
          <a:effectLst>
            <a:outerShdw blurRad="63500" dist="17961" dir="2700000" algn="ctr" rotWithShape="0">
              <a:schemeClr val="tx1">
                <a:alpha val="74998"/>
              </a:schemeClr>
            </a:outerShdw>
          </a:effectLst>
        </p:spPr>
        <p:txBody>
          <a:bodyPr wrap="none" anchor="ctr"/>
          <a:lstStyle/>
          <a:p>
            <a:pPr algn="ctr">
              <a:defRPr/>
            </a:pPr>
            <a:endParaRPr lang="en-US" sz="1600" b="1" dirty="0">
              <a:ea typeface="Arial" charset="0"/>
            </a:endParaRPr>
          </a:p>
        </p:txBody>
      </p:sp>
      <p:sp>
        <p:nvSpPr>
          <p:cNvPr id="28692" name="Line 20"/>
          <p:cNvSpPr>
            <a:spLocks noChangeShapeType="1"/>
          </p:cNvSpPr>
          <p:nvPr/>
        </p:nvSpPr>
        <p:spPr bwMode="auto">
          <a:xfrm>
            <a:off x="5338763" y="5334000"/>
            <a:ext cx="306387" cy="11113"/>
          </a:xfrm>
          <a:prstGeom prst="line">
            <a:avLst/>
          </a:prstGeom>
          <a:noFill/>
          <a:ln w="6350">
            <a:solidFill>
              <a:schemeClr val="tx1"/>
            </a:solidFill>
            <a:round/>
            <a:headEnd/>
            <a:tailEnd/>
          </a:ln>
          <a:effectLst>
            <a:outerShdw blurRad="63500" dist="17961" dir="2700000" algn="ctr" rotWithShape="0">
              <a:schemeClr val="tx1">
                <a:alpha val="74998"/>
              </a:schemeClr>
            </a:outerShdw>
          </a:effectLst>
        </p:spPr>
        <p:txBody>
          <a:bodyPr wrap="none" anchor="ctr"/>
          <a:lstStyle/>
          <a:p>
            <a:pPr>
              <a:defRPr/>
            </a:pPr>
            <a:endParaRPr lang="en-US" dirty="0">
              <a:latin typeface="Arial" pitchFamily="-106" charset="0"/>
              <a:ea typeface="Arial" pitchFamily="-106" charset="0"/>
              <a:cs typeface="Arial" pitchFamily="-106" charset="0"/>
            </a:endParaRPr>
          </a:p>
        </p:txBody>
      </p:sp>
      <p:sp>
        <p:nvSpPr>
          <p:cNvPr id="28693" name="Oval 21"/>
          <p:cNvSpPr>
            <a:spLocks noChangeArrowheads="1"/>
          </p:cNvSpPr>
          <p:nvPr/>
        </p:nvSpPr>
        <p:spPr bwMode="auto">
          <a:xfrm>
            <a:off x="3435350" y="3481388"/>
            <a:ext cx="485775" cy="412750"/>
          </a:xfrm>
          <a:prstGeom prst="ellipse">
            <a:avLst/>
          </a:prstGeom>
          <a:solidFill>
            <a:srgbClr val="FFFF66"/>
          </a:solidFill>
          <a:ln w="6350">
            <a:noFill/>
            <a:round/>
            <a:headEnd/>
            <a:tailEnd/>
          </a:ln>
          <a:effectLst>
            <a:outerShdw blurRad="63500" dist="17961" dir="2700000" algn="ctr" rotWithShape="0">
              <a:schemeClr val="tx1">
                <a:alpha val="74998"/>
              </a:schemeClr>
            </a:outerShdw>
          </a:effectLst>
        </p:spPr>
        <p:txBody>
          <a:bodyPr wrap="none" anchor="ctr"/>
          <a:lstStyle/>
          <a:p>
            <a:pPr>
              <a:defRPr/>
            </a:pPr>
            <a:endParaRPr lang="en-US" dirty="0">
              <a:ea typeface="Arial" charset="0"/>
            </a:endParaRPr>
          </a:p>
        </p:txBody>
      </p:sp>
      <p:sp>
        <p:nvSpPr>
          <p:cNvPr id="28694" name="Oval 22"/>
          <p:cNvSpPr>
            <a:spLocks noChangeArrowheads="1"/>
          </p:cNvSpPr>
          <p:nvPr/>
        </p:nvSpPr>
        <p:spPr bwMode="auto">
          <a:xfrm>
            <a:off x="3551238" y="3548063"/>
            <a:ext cx="87312" cy="76200"/>
          </a:xfrm>
          <a:prstGeom prst="ellipse">
            <a:avLst/>
          </a:prstGeom>
          <a:solidFill>
            <a:schemeClr val="tx1"/>
          </a:solidFill>
          <a:ln w="6350">
            <a:solidFill>
              <a:schemeClr val="tx1"/>
            </a:solidFill>
            <a:round/>
            <a:headEnd/>
            <a:tailEnd/>
          </a:ln>
          <a:effectLst>
            <a:outerShdw blurRad="63500" dist="17961" dir="2700000" algn="ctr" rotWithShape="0">
              <a:schemeClr val="tx1">
                <a:alpha val="74998"/>
              </a:schemeClr>
            </a:outerShdw>
          </a:effectLst>
        </p:spPr>
        <p:txBody>
          <a:bodyPr wrap="none" anchor="ctr"/>
          <a:lstStyle/>
          <a:p>
            <a:pPr algn="ctr">
              <a:defRPr/>
            </a:pPr>
            <a:endParaRPr lang="en-US" sz="1600" b="1" dirty="0">
              <a:ea typeface="Arial" charset="0"/>
            </a:endParaRPr>
          </a:p>
        </p:txBody>
      </p:sp>
      <p:sp>
        <p:nvSpPr>
          <p:cNvPr id="28695" name="Oval 23"/>
          <p:cNvSpPr>
            <a:spLocks noChangeArrowheads="1"/>
          </p:cNvSpPr>
          <p:nvPr/>
        </p:nvSpPr>
        <p:spPr bwMode="auto">
          <a:xfrm>
            <a:off x="3714750" y="3548063"/>
            <a:ext cx="87313" cy="76200"/>
          </a:xfrm>
          <a:prstGeom prst="ellipse">
            <a:avLst/>
          </a:prstGeom>
          <a:solidFill>
            <a:schemeClr val="tx1"/>
          </a:solidFill>
          <a:ln w="6350">
            <a:solidFill>
              <a:schemeClr val="tx1"/>
            </a:solidFill>
            <a:round/>
            <a:headEnd/>
            <a:tailEnd/>
          </a:ln>
          <a:effectLst>
            <a:outerShdw blurRad="63500" dist="17961" dir="2700000" algn="ctr" rotWithShape="0">
              <a:schemeClr val="tx1">
                <a:alpha val="74998"/>
              </a:schemeClr>
            </a:outerShdw>
          </a:effectLst>
        </p:spPr>
        <p:txBody>
          <a:bodyPr wrap="none" anchor="ctr"/>
          <a:lstStyle/>
          <a:p>
            <a:pPr algn="ctr">
              <a:defRPr/>
            </a:pPr>
            <a:endParaRPr lang="en-US" sz="1600" b="1" dirty="0">
              <a:ea typeface="Arial" charset="0"/>
            </a:endParaRPr>
          </a:p>
        </p:txBody>
      </p:sp>
      <p:sp>
        <p:nvSpPr>
          <p:cNvPr id="28696" name="Line 24"/>
          <p:cNvSpPr>
            <a:spLocks noChangeShapeType="1"/>
          </p:cNvSpPr>
          <p:nvPr/>
        </p:nvSpPr>
        <p:spPr bwMode="auto">
          <a:xfrm>
            <a:off x="3524250" y="3738563"/>
            <a:ext cx="306388" cy="11112"/>
          </a:xfrm>
          <a:prstGeom prst="line">
            <a:avLst/>
          </a:prstGeom>
          <a:noFill/>
          <a:ln w="6350">
            <a:solidFill>
              <a:schemeClr val="tx1"/>
            </a:solidFill>
            <a:round/>
            <a:headEnd/>
            <a:tailEnd/>
          </a:ln>
          <a:effectLst>
            <a:outerShdw blurRad="63500" dist="17961" dir="2700000" algn="ctr" rotWithShape="0">
              <a:schemeClr val="tx1">
                <a:alpha val="74998"/>
              </a:schemeClr>
            </a:outerShdw>
          </a:effectLst>
        </p:spPr>
        <p:txBody>
          <a:bodyPr wrap="none" anchor="ctr"/>
          <a:lstStyle/>
          <a:p>
            <a:pPr>
              <a:defRPr/>
            </a:pPr>
            <a:endParaRPr lang="en-US" dirty="0">
              <a:latin typeface="Arial" pitchFamily="-106" charset="0"/>
              <a:ea typeface="Arial" pitchFamily="-106" charset="0"/>
              <a:cs typeface="Arial" pitchFamily="-10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ChangeArrowheads="1"/>
          </p:cNvSpPr>
          <p:nvPr/>
        </p:nvSpPr>
        <p:spPr bwMode="auto">
          <a:xfrm>
            <a:off x="244475" y="6248400"/>
            <a:ext cx="8289925" cy="646113"/>
          </a:xfrm>
          <a:prstGeom prst="rect">
            <a:avLst/>
          </a:prstGeom>
          <a:noFill/>
          <a:ln w="12700">
            <a:noFill/>
            <a:miter lim="800000"/>
            <a:headEnd/>
            <a:tailEnd/>
          </a:ln>
        </p:spPr>
        <p:txBody>
          <a:bodyPr>
            <a:spAutoFit/>
          </a:bodyPr>
          <a:lstStyle/>
          <a:p>
            <a:r>
              <a:rPr lang="en-US" sz="1200"/>
              <a:t>Rosenthal, S. A., Moore, S., Montoya, R. M., &amp; Maruskin, L. A. (2009). National Leadership Index 2009: A National Study of Confidence in Leadership. Center for Public Leadership, Harvard Kennedy School, Harvard University, Cambridge, Massachusetts. </a:t>
            </a:r>
            <a:endParaRPr lang="en-US" sz="1200" b="1">
              <a:latin typeface="Times New Roman" charset="0"/>
            </a:endParaRPr>
          </a:p>
        </p:txBody>
      </p:sp>
      <p:pic>
        <p:nvPicPr>
          <p:cNvPr id="33795" name="Picture 4"/>
          <p:cNvPicPr>
            <a:picLocks noChangeAspect="1"/>
          </p:cNvPicPr>
          <p:nvPr/>
        </p:nvPicPr>
        <p:blipFill>
          <a:blip r:embed="rId3"/>
          <a:srcRect/>
          <a:stretch>
            <a:fillRect/>
          </a:stretch>
        </p:blipFill>
        <p:spPr bwMode="auto">
          <a:xfrm>
            <a:off x="533400" y="1371600"/>
            <a:ext cx="7467600" cy="4849813"/>
          </a:xfrm>
          <a:prstGeom prst="rect">
            <a:avLst/>
          </a:prstGeom>
          <a:noFill/>
          <a:ln w="9525">
            <a:noFill/>
            <a:miter lim="800000"/>
            <a:headEnd/>
            <a:tailEnd/>
          </a:ln>
        </p:spPr>
      </p:pic>
      <p:sp>
        <p:nvSpPr>
          <p:cNvPr id="6" name="TextBox 5"/>
          <p:cNvSpPr txBox="1"/>
          <p:nvPr/>
        </p:nvSpPr>
        <p:spPr>
          <a:xfrm>
            <a:off x="685800" y="344488"/>
            <a:ext cx="5595938" cy="646112"/>
          </a:xfrm>
          <a:prstGeom prst="rect">
            <a:avLst/>
          </a:prstGeom>
          <a:noFill/>
        </p:spPr>
        <p:txBody>
          <a:bodyPr wrap="none">
            <a:spAutoFit/>
          </a:bodyPr>
          <a:lstStyle/>
          <a:p>
            <a:r>
              <a:rPr lang="en-US" sz="3600" b="1">
                <a:solidFill>
                  <a:srgbClr val="FFFFFF"/>
                </a:solidFill>
                <a:latin typeface="Calisto MT" charset="0"/>
              </a:rPr>
              <a:t>National Leadership Index</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mtClean="0"/>
              <a:t>What kind of leadership</a:t>
            </a:r>
            <a:br>
              <a:rPr lang="en-US" smtClean="0"/>
            </a:br>
            <a:r>
              <a:rPr lang="en-US" smtClean="0"/>
              <a:t>do they deserve?</a:t>
            </a:r>
          </a:p>
        </p:txBody>
      </p:sp>
      <p:pic>
        <p:nvPicPr>
          <p:cNvPr id="69635" name="Picture 12"/>
          <p:cNvPicPr>
            <a:picLocks noChangeAspect="1"/>
          </p:cNvPicPr>
          <p:nvPr/>
        </p:nvPicPr>
        <p:blipFill>
          <a:blip r:embed="rId3"/>
          <a:srcRect/>
          <a:stretch>
            <a:fillRect/>
          </a:stretch>
        </p:blipFill>
        <p:spPr bwMode="auto">
          <a:xfrm>
            <a:off x="3429000" y="4291013"/>
            <a:ext cx="2794000" cy="2566987"/>
          </a:xfrm>
          <a:prstGeom prst="rect">
            <a:avLst/>
          </a:prstGeom>
          <a:noFill/>
          <a:ln w="9525">
            <a:noFill/>
            <a:miter lim="800000"/>
            <a:headEnd/>
            <a:tailEnd/>
          </a:ln>
        </p:spPr>
      </p:pic>
      <p:pic>
        <p:nvPicPr>
          <p:cNvPr id="69636" name="Picture 8"/>
          <p:cNvPicPr>
            <a:picLocks noChangeAspect="1"/>
          </p:cNvPicPr>
          <p:nvPr/>
        </p:nvPicPr>
        <p:blipFill>
          <a:blip r:embed="rId4"/>
          <a:srcRect/>
          <a:stretch>
            <a:fillRect/>
          </a:stretch>
        </p:blipFill>
        <p:spPr bwMode="auto">
          <a:xfrm>
            <a:off x="0" y="1752600"/>
            <a:ext cx="4191000" cy="2778125"/>
          </a:xfrm>
          <a:prstGeom prst="rect">
            <a:avLst/>
          </a:prstGeom>
          <a:noFill/>
          <a:ln w="9525">
            <a:noFill/>
            <a:miter lim="800000"/>
            <a:headEnd/>
            <a:tailEnd/>
          </a:ln>
        </p:spPr>
      </p:pic>
      <p:pic>
        <p:nvPicPr>
          <p:cNvPr id="69637" name="Picture 9"/>
          <p:cNvPicPr>
            <a:picLocks noChangeAspect="1"/>
          </p:cNvPicPr>
          <p:nvPr/>
        </p:nvPicPr>
        <p:blipFill>
          <a:blip r:embed="rId5"/>
          <a:srcRect/>
          <a:stretch>
            <a:fillRect/>
          </a:stretch>
        </p:blipFill>
        <p:spPr bwMode="auto">
          <a:xfrm>
            <a:off x="6172200" y="1752600"/>
            <a:ext cx="2971800" cy="2819400"/>
          </a:xfrm>
          <a:prstGeom prst="rect">
            <a:avLst/>
          </a:prstGeom>
          <a:noFill/>
          <a:ln w="9525">
            <a:noFill/>
            <a:miter lim="800000"/>
            <a:headEnd/>
            <a:tailEnd/>
          </a:ln>
        </p:spPr>
      </p:pic>
      <p:pic>
        <p:nvPicPr>
          <p:cNvPr id="69638" name="Picture 10"/>
          <p:cNvPicPr>
            <a:picLocks noChangeAspect="1"/>
          </p:cNvPicPr>
          <p:nvPr/>
        </p:nvPicPr>
        <p:blipFill>
          <a:blip r:embed="rId6"/>
          <a:srcRect/>
          <a:stretch>
            <a:fillRect/>
          </a:stretch>
        </p:blipFill>
        <p:spPr bwMode="auto">
          <a:xfrm>
            <a:off x="0" y="4508500"/>
            <a:ext cx="3454400" cy="2349500"/>
          </a:xfrm>
          <a:prstGeom prst="rect">
            <a:avLst/>
          </a:prstGeom>
          <a:noFill/>
          <a:ln w="9525">
            <a:noFill/>
            <a:miter lim="800000"/>
            <a:headEnd/>
            <a:tailEnd/>
          </a:ln>
        </p:spPr>
      </p:pic>
      <p:pic>
        <p:nvPicPr>
          <p:cNvPr id="69639" name="Picture 11"/>
          <p:cNvPicPr>
            <a:picLocks noChangeAspect="1"/>
          </p:cNvPicPr>
          <p:nvPr/>
        </p:nvPicPr>
        <p:blipFill>
          <a:blip r:embed="rId7"/>
          <a:srcRect/>
          <a:stretch>
            <a:fillRect/>
          </a:stretch>
        </p:blipFill>
        <p:spPr bwMode="auto">
          <a:xfrm>
            <a:off x="6172200" y="4572000"/>
            <a:ext cx="2971800" cy="2286000"/>
          </a:xfrm>
          <a:prstGeom prst="rect">
            <a:avLst/>
          </a:prstGeom>
          <a:noFill/>
          <a:ln w="9525">
            <a:noFill/>
            <a:miter lim="800000"/>
            <a:headEnd/>
            <a:tailEnd/>
          </a:ln>
        </p:spPr>
      </p:pic>
      <p:pic>
        <p:nvPicPr>
          <p:cNvPr id="69640" name="Picture 4" descr="Ross McGinnis"/>
          <p:cNvPicPr>
            <a:picLocks noChangeAspect="1" noChangeArrowheads="1"/>
          </p:cNvPicPr>
          <p:nvPr/>
        </p:nvPicPr>
        <p:blipFill>
          <a:blip r:embed="rId8"/>
          <a:srcRect/>
          <a:stretch>
            <a:fillRect/>
          </a:stretch>
        </p:blipFill>
        <p:spPr bwMode="auto">
          <a:xfrm>
            <a:off x="3886200" y="1752600"/>
            <a:ext cx="2270125"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2197100" y="2743200"/>
            <a:ext cx="4660900" cy="2105025"/>
          </a:xfrm>
        </p:spPr>
        <p:txBody>
          <a:bodyPr/>
          <a:lstStyle/>
          <a:p>
            <a:pPr eaLnBrk="1" hangingPunct="1"/>
            <a:r>
              <a:rPr lang="en-US" sz="7200" smtClean="0">
                <a:solidFill>
                  <a:schemeClr val="accent1"/>
                </a:solidFill>
              </a:rPr>
              <a:t>Questions/</a:t>
            </a:r>
            <a:br>
              <a:rPr lang="en-US" sz="7200" smtClean="0">
                <a:solidFill>
                  <a:schemeClr val="accent1"/>
                </a:solidFill>
              </a:rPr>
            </a:br>
            <a:r>
              <a:rPr lang="en-US" sz="7200" smtClean="0">
                <a:solidFill>
                  <a:schemeClr val="accent1"/>
                </a:solidFill>
              </a:rPr>
              <a:t>Discussion</a:t>
            </a:r>
          </a:p>
        </p:txBody>
      </p:sp>
      <p:sp>
        <p:nvSpPr>
          <p:cNvPr id="5" name="Rectangle 4"/>
          <p:cNvSpPr/>
          <p:nvPr/>
        </p:nvSpPr>
        <p:spPr>
          <a:xfrm>
            <a:off x="5410200" y="5638800"/>
            <a:ext cx="3581400" cy="9906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dirty="0">
                <a:solidFill>
                  <a:schemeClr val="bg1"/>
                </a:solidFill>
                <a:ea typeface="Arial" charset="0"/>
                <a:cs typeface="Arial" charset="0"/>
              </a:rPr>
              <a:t>George Reed</a:t>
            </a:r>
          </a:p>
          <a:p>
            <a:pPr algn="ctr">
              <a:defRPr/>
            </a:pPr>
            <a:r>
              <a:rPr lang="en-US" dirty="0">
                <a:solidFill>
                  <a:schemeClr val="bg1"/>
                </a:solidFill>
                <a:ea typeface="Arial" charset="0"/>
                <a:cs typeface="Arial" charset="0"/>
                <a:hlinkClick r:id="rId3"/>
              </a:rPr>
              <a:t>george.reed@sandiego.edu</a:t>
            </a:r>
            <a:endParaRPr lang="en-US" dirty="0">
              <a:solidFill>
                <a:schemeClr val="bg1"/>
              </a:solidFill>
              <a:ea typeface="Arial" charset="0"/>
              <a:cs typeface="Arial" charset="0"/>
            </a:endParaRPr>
          </a:p>
          <a:p>
            <a:pPr algn="ctr">
              <a:defRPr/>
            </a:pPr>
            <a:r>
              <a:rPr lang="en-US" dirty="0">
                <a:solidFill>
                  <a:schemeClr val="bg1"/>
                </a:solidFill>
                <a:ea typeface="Arial" charset="0"/>
                <a:cs typeface="Arial" charset="0"/>
              </a:rPr>
              <a:t>619-260-7444</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mtClean="0">
                <a:solidFill>
                  <a:srgbClr val="FFFFFF"/>
                </a:solidFill>
              </a:rPr>
              <a:t>Additional Resources</a:t>
            </a:r>
          </a:p>
        </p:txBody>
      </p:sp>
      <p:sp>
        <p:nvSpPr>
          <p:cNvPr id="73731" name="Rectangle 3"/>
          <p:cNvSpPr>
            <a:spLocks noGrp="1" noChangeArrowheads="1"/>
          </p:cNvSpPr>
          <p:nvPr>
            <p:ph idx="1"/>
          </p:nvPr>
        </p:nvSpPr>
        <p:spPr>
          <a:xfrm>
            <a:off x="228600" y="2209800"/>
            <a:ext cx="8763000" cy="4525963"/>
          </a:xfrm>
        </p:spPr>
        <p:txBody>
          <a:bodyPr/>
          <a:lstStyle/>
          <a:p>
            <a:pPr eaLnBrk="1" hangingPunct="1">
              <a:lnSpc>
                <a:spcPct val="90000"/>
              </a:lnSpc>
              <a:buFont typeface="Arial" charset="0"/>
              <a:buNone/>
            </a:pPr>
            <a:r>
              <a:rPr lang="en-US" sz="1400" smtClean="0">
                <a:solidFill>
                  <a:srgbClr val="0D0D0D"/>
                </a:solidFill>
              </a:rPr>
              <a:t>Hornstein, H. A. (1996). </a:t>
            </a:r>
            <a:r>
              <a:rPr lang="en-US" sz="1400" i="1" smtClean="0">
                <a:solidFill>
                  <a:srgbClr val="0D0D0D"/>
                </a:solidFill>
              </a:rPr>
              <a:t>Brutal Bosses</a:t>
            </a:r>
            <a:r>
              <a:rPr lang="en-US" sz="1400" smtClean="0">
                <a:solidFill>
                  <a:srgbClr val="0D0D0D"/>
                </a:solidFill>
              </a:rPr>
              <a:t>. New York: Riverhead.</a:t>
            </a:r>
          </a:p>
          <a:p>
            <a:pPr eaLnBrk="1" hangingPunct="1">
              <a:lnSpc>
                <a:spcPct val="90000"/>
              </a:lnSpc>
              <a:buFont typeface="Arial" charset="0"/>
              <a:buNone/>
            </a:pPr>
            <a:r>
              <a:rPr lang="en-US" sz="1400" smtClean="0">
                <a:solidFill>
                  <a:srgbClr val="0D0D0D"/>
                </a:solidFill>
              </a:rPr>
              <a:t>Kellerman, B. (2004). </a:t>
            </a:r>
            <a:r>
              <a:rPr lang="en-US" sz="1400" i="1" smtClean="0">
                <a:solidFill>
                  <a:srgbClr val="0D0D0D"/>
                </a:solidFill>
              </a:rPr>
              <a:t>Bad Leadership: What It Is, How It Happens, Why It Matters</a:t>
            </a:r>
            <a:r>
              <a:rPr lang="en-US" sz="1400" smtClean="0">
                <a:solidFill>
                  <a:srgbClr val="0D0D0D"/>
                </a:solidFill>
              </a:rPr>
              <a:t>. Boston: Harvard Business School Press.</a:t>
            </a:r>
          </a:p>
          <a:p>
            <a:pPr eaLnBrk="1" hangingPunct="1">
              <a:lnSpc>
                <a:spcPct val="90000"/>
              </a:lnSpc>
              <a:buFont typeface="Arial" charset="0"/>
              <a:buNone/>
            </a:pPr>
            <a:r>
              <a:rPr lang="en-US" sz="1400" smtClean="0">
                <a:solidFill>
                  <a:srgbClr val="0D0D0D"/>
                </a:solidFill>
              </a:rPr>
              <a:t>Kusy, M. &amp; Hollway E. (2009). </a:t>
            </a:r>
            <a:r>
              <a:rPr lang="en-US" sz="1400" i="1" smtClean="0">
                <a:solidFill>
                  <a:srgbClr val="0D0D0D"/>
                </a:solidFill>
              </a:rPr>
              <a:t>Toxic Workplace! </a:t>
            </a:r>
            <a:r>
              <a:rPr lang="en-US" sz="1400" smtClean="0">
                <a:solidFill>
                  <a:srgbClr val="0D0D0D"/>
                </a:solidFill>
              </a:rPr>
              <a:t>San Francisco: Jossey Bass.  </a:t>
            </a:r>
          </a:p>
          <a:p>
            <a:pPr eaLnBrk="1" hangingPunct="1">
              <a:lnSpc>
                <a:spcPct val="90000"/>
              </a:lnSpc>
              <a:buFont typeface="Arial" charset="0"/>
              <a:buNone/>
            </a:pPr>
            <a:r>
              <a:rPr lang="en-US" sz="1400" smtClean="0">
                <a:solidFill>
                  <a:srgbClr val="0D0D0D"/>
                </a:solidFill>
              </a:rPr>
              <a:t>Lipman-Blumen, J. (2006). </a:t>
            </a:r>
            <a:r>
              <a:rPr lang="en-US" sz="1400" i="1" smtClean="0">
                <a:solidFill>
                  <a:srgbClr val="0D0D0D"/>
                </a:solidFill>
              </a:rPr>
              <a:t>The Allure of Toxic Leaders: Why We Follow Destructive Bosses and Corrupt Politicians--and How We Can Survive Them. </a:t>
            </a:r>
            <a:r>
              <a:rPr lang="en-US" sz="1400" smtClean="0">
                <a:solidFill>
                  <a:srgbClr val="0D0D0D"/>
                </a:solidFill>
              </a:rPr>
              <a:t>New York: Oxford University Press.</a:t>
            </a:r>
            <a:r>
              <a:rPr lang="en-US" sz="1400" i="1" smtClean="0">
                <a:solidFill>
                  <a:srgbClr val="0D0D0D"/>
                </a:solidFill>
              </a:rPr>
              <a:t> </a:t>
            </a:r>
            <a:endParaRPr lang="en-US" sz="1400" smtClean="0">
              <a:solidFill>
                <a:srgbClr val="0D0D0D"/>
              </a:solidFill>
            </a:endParaRPr>
          </a:p>
          <a:p>
            <a:pPr eaLnBrk="1" hangingPunct="1">
              <a:lnSpc>
                <a:spcPct val="90000"/>
              </a:lnSpc>
              <a:buFont typeface="Arial" charset="0"/>
              <a:buNone/>
            </a:pPr>
            <a:r>
              <a:rPr lang="en-US" sz="1400" smtClean="0">
                <a:solidFill>
                  <a:srgbClr val="0D0D0D"/>
                </a:solidFill>
              </a:rPr>
              <a:t>Reed, G. (2004). “Toxic Leadership,” </a:t>
            </a:r>
            <a:r>
              <a:rPr lang="en-US" sz="1400" i="1" smtClean="0">
                <a:solidFill>
                  <a:srgbClr val="0D0D0D"/>
                </a:solidFill>
              </a:rPr>
              <a:t>Military Review.</a:t>
            </a:r>
          </a:p>
          <a:p>
            <a:pPr eaLnBrk="1" hangingPunct="1">
              <a:lnSpc>
                <a:spcPct val="90000"/>
              </a:lnSpc>
              <a:buFont typeface="Arial" charset="0"/>
              <a:buNone/>
            </a:pPr>
            <a:r>
              <a:rPr lang="en-US" sz="1400" smtClean="0">
                <a:solidFill>
                  <a:srgbClr val="0D0D0D"/>
                </a:solidFill>
              </a:rPr>
              <a:t>Reed, G. &amp; Olsen R. (2010). “Toxic Leadership: Part Deux,” </a:t>
            </a:r>
            <a:r>
              <a:rPr lang="en-US" sz="1400" i="1" smtClean="0">
                <a:solidFill>
                  <a:srgbClr val="0D0D0D"/>
                </a:solidFill>
              </a:rPr>
              <a:t>Military Review</a:t>
            </a:r>
          </a:p>
          <a:p>
            <a:pPr eaLnBrk="1" hangingPunct="1">
              <a:lnSpc>
                <a:spcPct val="90000"/>
              </a:lnSpc>
              <a:buFont typeface="Arial" charset="0"/>
              <a:buNone/>
            </a:pPr>
            <a:r>
              <a:rPr lang="en-US" sz="1400" smtClean="0">
                <a:solidFill>
                  <a:srgbClr val="0D0D0D"/>
                </a:solidFill>
              </a:rPr>
              <a:t>Reed, G. &amp; Bullis, R. (2009). “The Impact of Destructive Leadership on Senior Military Officers and Civilians,” </a:t>
            </a:r>
            <a:r>
              <a:rPr lang="en-US" sz="1400" i="1" smtClean="0">
                <a:solidFill>
                  <a:srgbClr val="0D0D0D"/>
                </a:solidFill>
              </a:rPr>
              <a:t>Armed Forces and Society. </a:t>
            </a:r>
            <a:endParaRPr lang="en-US" sz="1400" smtClean="0">
              <a:solidFill>
                <a:srgbClr val="0D0D0D"/>
              </a:solidFill>
            </a:endParaRPr>
          </a:p>
          <a:p>
            <a:pPr eaLnBrk="1" hangingPunct="1">
              <a:lnSpc>
                <a:spcPct val="90000"/>
              </a:lnSpc>
              <a:buFont typeface="Arial" charset="0"/>
              <a:buNone/>
            </a:pPr>
            <a:r>
              <a:rPr lang="en-US" sz="1400" smtClean="0">
                <a:solidFill>
                  <a:srgbClr val="0D0D0D"/>
                </a:solidFill>
              </a:rPr>
              <a:t>Sutton R. (2007). </a:t>
            </a:r>
            <a:r>
              <a:rPr lang="en-US" sz="1400" i="1" smtClean="0">
                <a:solidFill>
                  <a:srgbClr val="0D0D0D"/>
                </a:solidFill>
              </a:rPr>
              <a:t>The No Asshole Rule: Building a Civilized Workplace and Surviving One That Isn’t</a:t>
            </a:r>
            <a:r>
              <a:rPr lang="en-US" sz="1400" smtClean="0">
                <a:solidFill>
                  <a:srgbClr val="0D0D0D"/>
                </a:solidFill>
              </a:rPr>
              <a:t>. New York: Warner Business Books.</a:t>
            </a:r>
          </a:p>
          <a:p>
            <a:pPr eaLnBrk="1" hangingPunct="1">
              <a:lnSpc>
                <a:spcPct val="90000"/>
              </a:lnSpc>
              <a:buFont typeface="Arial" charset="0"/>
              <a:buNone/>
            </a:pPr>
            <a:r>
              <a:rPr lang="en-US" sz="1400" smtClean="0">
                <a:solidFill>
                  <a:srgbClr val="0D0D0D"/>
                </a:solidFill>
              </a:rPr>
              <a:t>Whicker, M. L. (1996). </a:t>
            </a:r>
            <a:r>
              <a:rPr lang="en-US" sz="1400" i="1" smtClean="0">
                <a:solidFill>
                  <a:srgbClr val="0D0D0D"/>
                </a:solidFill>
              </a:rPr>
              <a:t>Toxic Leaders: When Organizations Go Bad</a:t>
            </a:r>
            <a:r>
              <a:rPr lang="en-US" sz="1400" smtClean="0">
                <a:solidFill>
                  <a:srgbClr val="0D0D0D"/>
                </a:solidFill>
              </a:rPr>
              <a:t>. New York: Doubleday.</a:t>
            </a:r>
          </a:p>
          <a:p>
            <a:pPr eaLnBrk="1" hangingPunct="1">
              <a:lnSpc>
                <a:spcPct val="90000"/>
              </a:lnSpc>
              <a:buFont typeface="Arial" charset="0"/>
              <a:buNone/>
            </a:pPr>
            <a:endParaRPr lang="en-US" sz="2000" smtClean="0">
              <a:solidFill>
                <a:srgbClr val="0D0D0D"/>
              </a:solidFill>
            </a:endParaRPr>
          </a:p>
          <a:p>
            <a:pPr eaLnBrk="1" hangingPunct="1">
              <a:lnSpc>
                <a:spcPct val="90000"/>
              </a:lnSpc>
              <a:buFont typeface="Arial" charset="0"/>
              <a:buNone/>
            </a:pPr>
            <a:endParaRPr lang="en-US" sz="1800" smtClean="0"/>
          </a:p>
          <a:p>
            <a:pPr eaLnBrk="1" hangingPunct="1">
              <a:lnSpc>
                <a:spcPct val="90000"/>
              </a:lnSpc>
              <a:buFont typeface="Arial" charset="0"/>
              <a:buNone/>
            </a:pPr>
            <a:endParaRPr lang="en-US" sz="1800" smtClean="0"/>
          </a:p>
          <a:p>
            <a:pPr eaLnBrk="1" hangingPunct="1">
              <a:lnSpc>
                <a:spcPct val="90000"/>
              </a:lnSpc>
              <a:buFont typeface="Arial" charset="0"/>
              <a:buNone/>
            </a:pPr>
            <a:endParaRPr lang="en-US" sz="16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6200" y="0"/>
            <a:ext cx="8458200" cy="1828800"/>
          </a:xfrm>
        </p:spPr>
        <p:txBody>
          <a:bodyPr/>
          <a:lstStyle/>
          <a:p>
            <a:pPr eaLnBrk="1" hangingPunct="1"/>
            <a:r>
              <a:rPr lang="en-US" smtClean="0">
                <a:solidFill>
                  <a:srgbClr val="FFFFFF"/>
                </a:solidFill>
              </a:rPr>
              <a:t>Reed’s 4-F </a:t>
            </a:r>
            <a:br>
              <a:rPr lang="en-US" smtClean="0">
                <a:solidFill>
                  <a:srgbClr val="FFFFFF"/>
                </a:solidFill>
              </a:rPr>
            </a:br>
            <a:r>
              <a:rPr lang="en-US" smtClean="0">
                <a:solidFill>
                  <a:srgbClr val="FFFFFF"/>
                </a:solidFill>
              </a:rPr>
              <a:t>Affiliation Theory</a:t>
            </a:r>
          </a:p>
        </p:txBody>
      </p:sp>
      <p:sp>
        <p:nvSpPr>
          <p:cNvPr id="34823" name="Text Box 7"/>
          <p:cNvSpPr txBox="1">
            <a:spLocks noChangeArrowheads="1"/>
          </p:cNvSpPr>
          <p:nvPr/>
        </p:nvSpPr>
        <p:spPr bwMode="auto">
          <a:xfrm>
            <a:off x="3352800" y="2598738"/>
            <a:ext cx="1068388" cy="366712"/>
          </a:xfrm>
          <a:prstGeom prst="rect">
            <a:avLst/>
          </a:prstGeom>
          <a:noFill/>
          <a:ln w="9525">
            <a:noFill/>
            <a:miter lim="800000"/>
            <a:headEnd/>
            <a:tailEnd/>
          </a:ln>
        </p:spPr>
        <p:txBody>
          <a:bodyPr wrap="none">
            <a:spAutoFit/>
          </a:bodyPr>
          <a:lstStyle/>
          <a:p>
            <a:r>
              <a:rPr lang="en-US">
                <a:latin typeface="Palatino Linotype" pitchFamily="18" charset="0"/>
              </a:rPr>
              <a:t>Tangible</a:t>
            </a:r>
          </a:p>
        </p:txBody>
      </p:sp>
      <p:sp>
        <p:nvSpPr>
          <p:cNvPr id="34824" name="AutoShape 8"/>
          <p:cNvSpPr>
            <a:spLocks/>
          </p:cNvSpPr>
          <p:nvPr/>
        </p:nvSpPr>
        <p:spPr bwMode="auto">
          <a:xfrm>
            <a:off x="4495800" y="3657600"/>
            <a:ext cx="609600" cy="2286000"/>
          </a:xfrm>
          <a:prstGeom prst="rightBrace">
            <a:avLst>
              <a:gd name="adj1" fmla="val 31250"/>
              <a:gd name="adj2" fmla="val 50000"/>
            </a:avLst>
          </a:prstGeom>
          <a:noFill/>
          <a:ln w="9525">
            <a:solidFill>
              <a:schemeClr val="tx1"/>
            </a:solidFill>
            <a:round/>
            <a:headEnd/>
            <a:tailEnd/>
          </a:ln>
        </p:spPr>
        <p:txBody>
          <a:bodyPr wrap="none" anchor="ctr"/>
          <a:lstStyle/>
          <a:p>
            <a:endParaRPr lang="en-US"/>
          </a:p>
        </p:txBody>
      </p:sp>
      <p:sp>
        <p:nvSpPr>
          <p:cNvPr id="34825" name="Text Box 9"/>
          <p:cNvSpPr txBox="1">
            <a:spLocks noChangeArrowheads="1"/>
          </p:cNvSpPr>
          <p:nvPr/>
        </p:nvSpPr>
        <p:spPr bwMode="auto">
          <a:xfrm>
            <a:off x="5181600" y="4656138"/>
            <a:ext cx="1212850" cy="366712"/>
          </a:xfrm>
          <a:prstGeom prst="rect">
            <a:avLst/>
          </a:prstGeom>
          <a:noFill/>
          <a:ln w="9525">
            <a:noFill/>
            <a:miter lim="800000"/>
            <a:headEnd/>
            <a:tailEnd/>
          </a:ln>
        </p:spPr>
        <p:txBody>
          <a:bodyPr wrap="none">
            <a:spAutoFit/>
          </a:bodyPr>
          <a:lstStyle/>
          <a:p>
            <a:r>
              <a:rPr lang="en-US">
                <a:latin typeface="Palatino Linotype" pitchFamily="18" charset="0"/>
              </a:rPr>
              <a:t>Intangible</a:t>
            </a:r>
          </a:p>
        </p:txBody>
      </p:sp>
      <p:sp>
        <p:nvSpPr>
          <p:cNvPr id="34827" name="Text Box 11"/>
          <p:cNvSpPr txBox="1">
            <a:spLocks noChangeArrowheads="1"/>
          </p:cNvSpPr>
          <p:nvPr/>
        </p:nvSpPr>
        <p:spPr bwMode="auto">
          <a:xfrm>
            <a:off x="752475" y="2419350"/>
            <a:ext cx="2087563" cy="914400"/>
          </a:xfrm>
          <a:prstGeom prst="rect">
            <a:avLst/>
          </a:prstGeom>
          <a:noFill/>
          <a:ln w="9525">
            <a:noFill/>
            <a:miter lim="800000"/>
            <a:headEnd/>
            <a:tailEnd/>
          </a:ln>
        </p:spPr>
        <p:txBody>
          <a:bodyPr wrap="none">
            <a:spAutoFit/>
          </a:bodyPr>
          <a:lstStyle/>
          <a:p>
            <a:r>
              <a:rPr lang="en-US" sz="5400">
                <a:latin typeface="Palatino Linotype" pitchFamily="18" charset="0"/>
              </a:rPr>
              <a:t>Funds</a:t>
            </a:r>
          </a:p>
        </p:txBody>
      </p:sp>
      <p:sp>
        <p:nvSpPr>
          <p:cNvPr id="34828" name="Text Box 12"/>
          <p:cNvSpPr txBox="1">
            <a:spLocks noChangeArrowheads="1"/>
          </p:cNvSpPr>
          <p:nvPr/>
        </p:nvSpPr>
        <p:spPr bwMode="auto">
          <a:xfrm>
            <a:off x="792163" y="3225800"/>
            <a:ext cx="1377950" cy="914400"/>
          </a:xfrm>
          <a:prstGeom prst="rect">
            <a:avLst/>
          </a:prstGeom>
          <a:noFill/>
          <a:ln w="9525">
            <a:noFill/>
            <a:miter lim="800000"/>
            <a:headEnd/>
            <a:tailEnd/>
          </a:ln>
        </p:spPr>
        <p:txBody>
          <a:bodyPr wrap="none">
            <a:spAutoFit/>
          </a:bodyPr>
          <a:lstStyle/>
          <a:p>
            <a:r>
              <a:rPr lang="en-US" sz="5400">
                <a:latin typeface="Palatino Linotype" pitchFamily="18" charset="0"/>
              </a:rPr>
              <a:t>Fun</a:t>
            </a:r>
          </a:p>
        </p:txBody>
      </p:sp>
      <p:sp>
        <p:nvSpPr>
          <p:cNvPr id="34829" name="Text Box 13"/>
          <p:cNvSpPr txBox="1">
            <a:spLocks noChangeArrowheads="1"/>
          </p:cNvSpPr>
          <p:nvPr/>
        </p:nvSpPr>
        <p:spPr bwMode="auto">
          <a:xfrm>
            <a:off x="768350" y="4064000"/>
            <a:ext cx="3541713" cy="914400"/>
          </a:xfrm>
          <a:prstGeom prst="rect">
            <a:avLst/>
          </a:prstGeom>
          <a:noFill/>
          <a:ln w="9525">
            <a:noFill/>
            <a:miter lim="800000"/>
            <a:headEnd/>
            <a:tailEnd/>
          </a:ln>
        </p:spPr>
        <p:txBody>
          <a:bodyPr wrap="none">
            <a:spAutoFit/>
          </a:bodyPr>
          <a:lstStyle/>
          <a:p>
            <a:r>
              <a:rPr lang="en-US" sz="5400">
                <a:latin typeface="Palatino Linotype" pitchFamily="18" charset="0"/>
              </a:rPr>
              <a:t>Fellowship</a:t>
            </a:r>
          </a:p>
        </p:txBody>
      </p:sp>
      <p:sp>
        <p:nvSpPr>
          <p:cNvPr id="34830" name="Text Box 14"/>
          <p:cNvSpPr txBox="1">
            <a:spLocks noChangeArrowheads="1"/>
          </p:cNvSpPr>
          <p:nvPr/>
        </p:nvSpPr>
        <p:spPr bwMode="auto">
          <a:xfrm>
            <a:off x="750888" y="4978400"/>
            <a:ext cx="2401887" cy="914400"/>
          </a:xfrm>
          <a:prstGeom prst="rect">
            <a:avLst/>
          </a:prstGeom>
          <a:noFill/>
          <a:ln w="9525">
            <a:noFill/>
            <a:miter lim="800000"/>
            <a:headEnd/>
            <a:tailEnd/>
          </a:ln>
        </p:spPr>
        <p:txBody>
          <a:bodyPr wrap="none">
            <a:spAutoFit/>
          </a:bodyPr>
          <a:lstStyle/>
          <a:p>
            <a:r>
              <a:rPr lang="en-US" sz="5400">
                <a:latin typeface="Palatino Linotype" pitchFamily="18" charset="0"/>
              </a:rPr>
              <a:t>Feeling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4827"/>
                                        </p:tgtEl>
                                        <p:attrNameLst>
                                          <p:attrName>style.visibility</p:attrName>
                                        </p:attrNameLst>
                                      </p:cBhvr>
                                      <p:to>
                                        <p:strVal val="visible"/>
                                      </p:to>
                                    </p:set>
                                    <p:animEffect transition="in" filter="box(in)">
                                      <p:cBhvr>
                                        <p:cTn id="7" dur="500"/>
                                        <p:tgtEl>
                                          <p:spTgt spid="3482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4828"/>
                                        </p:tgtEl>
                                        <p:attrNameLst>
                                          <p:attrName>style.visibility</p:attrName>
                                        </p:attrNameLst>
                                      </p:cBhvr>
                                      <p:to>
                                        <p:strVal val="visible"/>
                                      </p:to>
                                    </p:set>
                                    <p:animEffect transition="in" filter="box(in)">
                                      <p:cBhvr>
                                        <p:cTn id="12" dur="500"/>
                                        <p:tgtEl>
                                          <p:spTgt spid="3482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4829"/>
                                        </p:tgtEl>
                                        <p:attrNameLst>
                                          <p:attrName>style.visibility</p:attrName>
                                        </p:attrNameLst>
                                      </p:cBhvr>
                                      <p:to>
                                        <p:strVal val="visible"/>
                                      </p:to>
                                    </p:set>
                                    <p:animEffect transition="in" filter="box(in)">
                                      <p:cBhvr>
                                        <p:cTn id="17" dur="500"/>
                                        <p:tgtEl>
                                          <p:spTgt spid="3482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4830"/>
                                        </p:tgtEl>
                                        <p:attrNameLst>
                                          <p:attrName>style.visibility</p:attrName>
                                        </p:attrNameLst>
                                      </p:cBhvr>
                                      <p:to>
                                        <p:strVal val="visible"/>
                                      </p:to>
                                    </p:set>
                                    <p:animEffect transition="in" filter="box(in)">
                                      <p:cBhvr>
                                        <p:cTn id="22" dur="500"/>
                                        <p:tgtEl>
                                          <p:spTgt spid="3483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8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8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8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3" grpId="0"/>
      <p:bldP spid="34824" grpId="0" animBg="1"/>
      <p:bldP spid="34825" grpId="0"/>
      <p:bldP spid="34827" grpId="0"/>
      <p:bldP spid="34828" grpId="0"/>
      <p:bldP spid="34829" grpId="0"/>
      <p:bldP spid="348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solidFill>
                  <a:srgbClr val="FFFFFF"/>
                </a:solidFill>
              </a:rPr>
              <a:t>Ross McGinnis</a:t>
            </a:r>
            <a:r>
              <a:rPr lang="en-US" smtClean="0"/>
              <a:t>	</a:t>
            </a:r>
          </a:p>
        </p:txBody>
      </p:sp>
      <p:pic>
        <p:nvPicPr>
          <p:cNvPr id="37891" name="Picture 3" descr="size1-army">
            <a:hlinkClick r:id="rId3"/>
          </p:cNvPr>
          <p:cNvPicPr>
            <a:picLocks noGrp="1" noChangeAspect="1" noChangeArrowheads="1"/>
          </p:cNvPicPr>
          <p:nvPr>
            <p:ph idx="1"/>
          </p:nvPr>
        </p:nvPicPr>
        <p:blipFill>
          <a:blip r:embed="rId4"/>
          <a:srcRect l="-38951" r="-38951"/>
          <a:stretch>
            <a:fillRect/>
          </a:stretch>
        </p:blipFill>
        <p:spPr>
          <a:xfrm>
            <a:off x="1633538" y="2770188"/>
            <a:ext cx="7662862" cy="3267075"/>
          </a:xfrm>
        </p:spPr>
      </p:pic>
      <p:pic>
        <p:nvPicPr>
          <p:cNvPr id="37892" name="Picture 4" descr="Ross McGinnis"/>
          <p:cNvPicPr>
            <a:picLocks noChangeAspect="1" noChangeArrowheads="1"/>
          </p:cNvPicPr>
          <p:nvPr/>
        </p:nvPicPr>
        <p:blipFill>
          <a:blip r:embed="rId5"/>
          <a:srcRect/>
          <a:stretch>
            <a:fillRect/>
          </a:stretch>
        </p:blipFill>
        <p:spPr bwMode="auto">
          <a:xfrm>
            <a:off x="1427163" y="2362200"/>
            <a:ext cx="2668587"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81000" y="228600"/>
            <a:ext cx="8229600" cy="1143000"/>
          </a:xfrm>
        </p:spPr>
        <p:txBody>
          <a:bodyPr/>
          <a:lstStyle/>
          <a:p>
            <a:pPr eaLnBrk="1" hangingPunct="1"/>
            <a:r>
              <a:rPr lang="en-US" sz="5400" smtClean="0">
                <a:solidFill>
                  <a:srgbClr val="FFFFFF"/>
                </a:solidFill>
              </a:rPr>
              <a:t>Definition of Style</a:t>
            </a:r>
            <a:r>
              <a:rPr lang="en-US" smtClean="0"/>
              <a:t>	</a:t>
            </a:r>
          </a:p>
        </p:txBody>
      </p:sp>
      <p:sp>
        <p:nvSpPr>
          <p:cNvPr id="39939" name="Rectangle 3"/>
          <p:cNvSpPr>
            <a:spLocks noGrp="1" noChangeArrowheads="1"/>
          </p:cNvSpPr>
          <p:nvPr>
            <p:ph idx="1"/>
          </p:nvPr>
        </p:nvSpPr>
        <p:spPr>
          <a:xfrm>
            <a:off x="533400" y="2590800"/>
            <a:ext cx="8077200" cy="3962400"/>
          </a:xfrm>
        </p:spPr>
        <p:txBody>
          <a:bodyPr/>
          <a:lstStyle/>
          <a:p>
            <a:pPr indent="0" eaLnBrk="1" hangingPunct="1">
              <a:buFont typeface="Arial" charset="0"/>
              <a:buNone/>
            </a:pPr>
            <a:r>
              <a:rPr lang="en-US" sz="4400" b="1" i="1" smtClean="0">
                <a:solidFill>
                  <a:srgbClr val="0D0D0D"/>
                </a:solidFill>
              </a:rPr>
              <a:t>Leadership style</a:t>
            </a:r>
            <a:r>
              <a:rPr lang="en-US" sz="4400" b="1" smtClean="0">
                <a:solidFill>
                  <a:srgbClr val="0D0D0D"/>
                </a:solidFill>
              </a:rPr>
              <a:t> is the pattern of behavior used by a leader as recognized by those who are led.</a:t>
            </a:r>
          </a:p>
          <a:p>
            <a:pPr indent="0" eaLnBrk="1" hangingPunct="1">
              <a:buFont typeface="Arial" charset="0"/>
              <a:buNone/>
            </a:pPr>
            <a:endParaRPr lang="en-US" sz="2800" b="1" i="1"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831850" y="457200"/>
            <a:ext cx="7702550" cy="579438"/>
          </a:xfrm>
        </p:spPr>
        <p:txBody>
          <a:bodyPr/>
          <a:lstStyle/>
          <a:p>
            <a:pPr eaLnBrk="1" hangingPunct="1"/>
            <a:r>
              <a:rPr lang="en-US" sz="4800" smtClean="0">
                <a:solidFill>
                  <a:srgbClr val="FFFFFF"/>
                </a:solidFill>
              </a:rPr>
              <a:t>Does leadership style matter?</a:t>
            </a:r>
          </a:p>
        </p:txBody>
      </p:sp>
      <p:sp>
        <p:nvSpPr>
          <p:cNvPr id="41987" name="Rectangle 3"/>
          <p:cNvSpPr>
            <a:spLocks noGrp="1" noChangeArrowheads="1"/>
          </p:cNvSpPr>
          <p:nvPr>
            <p:ph idx="1"/>
          </p:nvPr>
        </p:nvSpPr>
        <p:spPr>
          <a:xfrm>
            <a:off x="838200" y="2514600"/>
            <a:ext cx="7772400" cy="4495800"/>
          </a:xfrm>
        </p:spPr>
        <p:txBody>
          <a:bodyPr/>
          <a:lstStyle/>
          <a:p>
            <a:pPr eaLnBrk="1" hangingPunct="1"/>
            <a:r>
              <a:rPr lang="en-US" sz="3200" b="1" smtClean="0">
                <a:solidFill>
                  <a:srgbClr val="0D0D0D"/>
                </a:solidFill>
              </a:rPr>
              <a:t>Organizational effectiveness is usually defined by near-term accomplishments.</a:t>
            </a:r>
            <a:endParaRPr lang="en-US" sz="1400" b="1" smtClean="0">
              <a:solidFill>
                <a:srgbClr val="0D0D0D"/>
              </a:solidFill>
            </a:endParaRPr>
          </a:p>
          <a:p>
            <a:pPr eaLnBrk="1" hangingPunct="1"/>
            <a:r>
              <a:rPr lang="en-US" sz="3200" b="1" smtClean="0">
                <a:solidFill>
                  <a:srgbClr val="0D0D0D"/>
                </a:solidFill>
              </a:rPr>
              <a:t>Where do we assess the long-term health of our company and the people in it?</a:t>
            </a:r>
          </a:p>
          <a:p>
            <a:pPr eaLnBrk="1" hangingPunct="1"/>
            <a:r>
              <a:rPr lang="en-US" sz="3200" b="1" i="1" smtClean="0">
                <a:solidFill>
                  <a:srgbClr val="0D0D0D"/>
                </a:solidFill>
              </a:rPr>
              <a:t>Is there a cost that must be paid for leaders with a destructive leadership style?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04800" y="304800"/>
            <a:ext cx="8229600" cy="1143000"/>
          </a:xfrm>
        </p:spPr>
        <p:txBody>
          <a:bodyPr/>
          <a:lstStyle/>
          <a:p>
            <a:pPr eaLnBrk="1" hangingPunct="1"/>
            <a:r>
              <a:rPr lang="en-US" sz="7200" smtClean="0">
                <a:solidFill>
                  <a:srgbClr val="FFFFFF"/>
                </a:solidFill>
              </a:rPr>
              <a:t>Stress</a:t>
            </a:r>
          </a:p>
        </p:txBody>
      </p:sp>
      <p:sp>
        <p:nvSpPr>
          <p:cNvPr id="44035" name="Rectangle 3"/>
          <p:cNvSpPr>
            <a:spLocks noGrp="1" noChangeArrowheads="1"/>
          </p:cNvSpPr>
          <p:nvPr>
            <p:ph idx="1"/>
          </p:nvPr>
        </p:nvSpPr>
        <p:spPr>
          <a:xfrm>
            <a:off x="533400" y="2484438"/>
            <a:ext cx="8229600" cy="4525962"/>
          </a:xfrm>
        </p:spPr>
        <p:txBody>
          <a:bodyPr/>
          <a:lstStyle/>
          <a:p>
            <a:pPr eaLnBrk="1" hangingPunct="1">
              <a:lnSpc>
                <a:spcPct val="80000"/>
              </a:lnSpc>
            </a:pPr>
            <a:r>
              <a:rPr lang="en-US" sz="2400" b="1" smtClean="0">
                <a:solidFill>
                  <a:srgbClr val="0D0D0D"/>
                </a:solidFill>
              </a:rPr>
              <a:t>90% of all physician’s office visits are ultimately stress related.</a:t>
            </a:r>
          </a:p>
          <a:p>
            <a:pPr eaLnBrk="1" hangingPunct="1">
              <a:lnSpc>
                <a:spcPct val="80000"/>
              </a:lnSpc>
            </a:pPr>
            <a:r>
              <a:rPr lang="en-US" sz="2400" b="1" smtClean="0">
                <a:solidFill>
                  <a:srgbClr val="0D0D0D"/>
                </a:solidFill>
              </a:rPr>
              <a:t>Stress is linked to six of the leading causes of death: heart disease, cancer, lung ailments, accidents, cirrhosis of the liver and suicide. Chronic stress can result in:</a:t>
            </a:r>
          </a:p>
          <a:p>
            <a:pPr lvl="1" eaLnBrk="1" hangingPunct="1">
              <a:lnSpc>
                <a:spcPct val="80000"/>
              </a:lnSpc>
              <a:buFont typeface="Times" charset="0"/>
              <a:buNone/>
            </a:pPr>
            <a:r>
              <a:rPr lang="en-US" sz="2400" b="1" smtClean="0">
                <a:solidFill>
                  <a:srgbClr val="0D0D0D"/>
                </a:solidFill>
                <a:latin typeface="Palatino Linotype" pitchFamily="18" charset="0"/>
              </a:rPr>
              <a:t>Anxiety				Depression</a:t>
            </a:r>
          </a:p>
          <a:p>
            <a:pPr lvl="1" eaLnBrk="1" hangingPunct="1">
              <a:lnSpc>
                <a:spcPct val="80000"/>
              </a:lnSpc>
              <a:buFont typeface="Times" charset="0"/>
              <a:buNone/>
            </a:pPr>
            <a:r>
              <a:rPr lang="en-US" sz="2400" b="1" smtClean="0">
                <a:solidFill>
                  <a:srgbClr val="0D0D0D"/>
                </a:solidFill>
                <a:latin typeface="Palatino Linotype" pitchFamily="18" charset="0"/>
              </a:rPr>
              <a:t>Chest pains			Irregular heartbeats</a:t>
            </a:r>
          </a:p>
          <a:p>
            <a:pPr lvl="1" eaLnBrk="1" hangingPunct="1">
              <a:lnSpc>
                <a:spcPct val="80000"/>
              </a:lnSpc>
              <a:buFont typeface="Times" charset="0"/>
              <a:buNone/>
            </a:pPr>
            <a:r>
              <a:rPr lang="en-US" sz="2400" b="1" smtClean="0">
                <a:solidFill>
                  <a:srgbClr val="0D0D0D"/>
                </a:solidFill>
                <a:latin typeface="Palatino Linotype" pitchFamily="18" charset="0"/>
              </a:rPr>
              <a:t>Diabetes				Anorexia</a:t>
            </a:r>
          </a:p>
          <a:p>
            <a:pPr lvl="1" eaLnBrk="1" hangingPunct="1">
              <a:lnSpc>
                <a:spcPct val="80000"/>
              </a:lnSpc>
              <a:buFont typeface="Times" charset="0"/>
              <a:buNone/>
            </a:pPr>
            <a:r>
              <a:rPr lang="en-US" sz="2400" b="1" smtClean="0">
                <a:solidFill>
                  <a:srgbClr val="0D0D0D"/>
                </a:solidFill>
                <a:latin typeface="Palatino Linotype" pitchFamily="18" charset="0"/>
              </a:rPr>
              <a:t>Forgetfulness			Panic attacks</a:t>
            </a:r>
          </a:p>
          <a:p>
            <a:pPr lvl="1" eaLnBrk="1" hangingPunct="1">
              <a:lnSpc>
                <a:spcPct val="80000"/>
              </a:lnSpc>
              <a:buFont typeface="Times" charset="0"/>
              <a:buNone/>
            </a:pPr>
            <a:r>
              <a:rPr lang="en-US" sz="2400" b="1" smtClean="0">
                <a:solidFill>
                  <a:srgbClr val="0D0D0D"/>
                </a:solidFill>
                <a:latin typeface="Palatino Linotype" pitchFamily="18" charset="0"/>
              </a:rPr>
              <a:t>Irritability</a:t>
            </a:r>
            <a:r>
              <a:rPr lang="en-US" sz="2400" b="1" smtClean="0">
                <a:latin typeface="Palatino Linotype" pitchFamily="18" charset="0"/>
              </a:rPr>
              <a:t>	</a:t>
            </a:r>
          </a:p>
          <a:p>
            <a:pPr lvl="1" eaLnBrk="1" hangingPunct="1">
              <a:lnSpc>
                <a:spcPct val="80000"/>
              </a:lnSpc>
              <a:buFont typeface="Times" charset="0"/>
              <a:buNone/>
            </a:pPr>
            <a:endParaRPr lang="en-US" sz="2400" smtClean="0">
              <a:latin typeface="Palatino Linotype" pitchFamily="18" charset="0"/>
            </a:endParaRPr>
          </a:p>
        </p:txBody>
      </p:sp>
      <p:sp>
        <p:nvSpPr>
          <p:cNvPr id="44036" name="Text Box 4"/>
          <p:cNvSpPr txBox="1">
            <a:spLocks noChangeArrowheads="1"/>
          </p:cNvSpPr>
          <p:nvPr/>
        </p:nvSpPr>
        <p:spPr bwMode="auto">
          <a:xfrm>
            <a:off x="1676400" y="6019800"/>
            <a:ext cx="7412038" cy="304800"/>
          </a:xfrm>
          <a:prstGeom prst="rect">
            <a:avLst/>
          </a:prstGeom>
          <a:noFill/>
          <a:ln w="9525">
            <a:noFill/>
            <a:miter lim="800000"/>
            <a:headEnd/>
            <a:tailEnd/>
          </a:ln>
        </p:spPr>
        <p:txBody>
          <a:bodyPr>
            <a:spAutoFit/>
          </a:bodyPr>
          <a:lstStyle/>
          <a:p>
            <a:r>
              <a:rPr lang="en-US" sz="1400" i="1"/>
              <a:t>Framberger, M. (2007). “Stress Management Strategies.” The Connection, (11), pp. 27-29. </a:t>
            </a:r>
            <a:r>
              <a:rPr lang="en-US" sz="4000" i="1"/>
              <a:t> </a:t>
            </a:r>
            <a:endParaRPr lang="en-US" sz="4000"/>
          </a:p>
        </p:txBody>
      </p:sp>
      <p:sp>
        <p:nvSpPr>
          <p:cNvPr id="44037" name="Rectangle 5"/>
          <p:cNvSpPr>
            <a:spLocks noChangeArrowheads="1"/>
          </p:cNvSpPr>
          <p:nvPr/>
        </p:nvSpPr>
        <p:spPr bwMode="auto">
          <a:xfrm>
            <a:off x="1676400" y="6324600"/>
            <a:ext cx="7239000" cy="381000"/>
          </a:xfrm>
          <a:prstGeom prst="rect">
            <a:avLst/>
          </a:prstGeom>
          <a:no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Impact of Toxic Leadership</a:t>
            </a:r>
          </a:p>
        </p:txBody>
      </p:sp>
      <p:sp>
        <p:nvSpPr>
          <p:cNvPr id="46083" name="Content Placeholder 2"/>
          <p:cNvSpPr>
            <a:spLocks noGrp="1"/>
          </p:cNvSpPr>
          <p:nvPr>
            <p:ph idx="1"/>
          </p:nvPr>
        </p:nvSpPr>
        <p:spPr>
          <a:xfrm>
            <a:off x="457200" y="2362200"/>
            <a:ext cx="8229600" cy="3675063"/>
          </a:xfrm>
        </p:spPr>
        <p:txBody>
          <a:bodyPr/>
          <a:lstStyle/>
          <a:p>
            <a:r>
              <a:rPr lang="en-US" sz="2400" b="1" smtClean="0">
                <a:solidFill>
                  <a:schemeClr val="tx1"/>
                </a:solidFill>
              </a:rPr>
              <a:t>Fun </a:t>
            </a:r>
            <a:r>
              <a:rPr lang="en-US" sz="2400" b="1" smtClean="0">
                <a:solidFill>
                  <a:schemeClr val="tx1"/>
                </a:solidFill>
                <a:latin typeface="Wingdings" charset="2"/>
              </a:rPr>
              <a:t></a:t>
            </a:r>
            <a:endParaRPr lang="en-US" sz="2400" b="1" smtClean="0">
              <a:solidFill>
                <a:schemeClr val="tx1"/>
              </a:solidFill>
            </a:endParaRPr>
          </a:p>
          <a:p>
            <a:r>
              <a:rPr lang="en-US" sz="2400" b="1" smtClean="0">
                <a:solidFill>
                  <a:schemeClr val="tx1"/>
                </a:solidFill>
              </a:rPr>
              <a:t>Fellowship </a:t>
            </a:r>
            <a:r>
              <a:rPr lang="en-US" sz="2400" b="1" smtClean="0">
                <a:solidFill>
                  <a:schemeClr val="tx1"/>
                </a:solidFill>
                <a:latin typeface="Wingdings" charset="2"/>
              </a:rPr>
              <a:t></a:t>
            </a:r>
            <a:endParaRPr lang="en-US" sz="2400" b="1" smtClean="0">
              <a:solidFill>
                <a:schemeClr val="tx1"/>
              </a:solidFill>
            </a:endParaRPr>
          </a:p>
          <a:p>
            <a:r>
              <a:rPr lang="en-US" sz="2400" b="1" smtClean="0">
                <a:solidFill>
                  <a:schemeClr val="tx1"/>
                </a:solidFill>
              </a:rPr>
              <a:t>Feeling </a:t>
            </a:r>
            <a:r>
              <a:rPr lang="en-US" sz="2400" b="1" smtClean="0">
                <a:solidFill>
                  <a:schemeClr val="tx1"/>
                </a:solidFill>
                <a:latin typeface="Wingdings" charset="2"/>
              </a:rPr>
              <a:t></a:t>
            </a:r>
            <a:endParaRPr lang="en-US" sz="2400" b="1" smtClean="0">
              <a:solidFill>
                <a:schemeClr val="tx1"/>
              </a:solidFill>
            </a:endParaRPr>
          </a:p>
          <a:p>
            <a:r>
              <a:rPr lang="en-US" sz="2400" b="1" smtClean="0">
                <a:solidFill>
                  <a:schemeClr val="tx1"/>
                </a:solidFill>
              </a:rPr>
              <a:t> All measures of Satisfaction </a:t>
            </a:r>
            <a:r>
              <a:rPr lang="en-US" sz="2400" b="1" smtClean="0">
                <a:solidFill>
                  <a:schemeClr val="tx1"/>
                </a:solidFill>
                <a:latin typeface="Wingdings" charset="2"/>
              </a:rPr>
              <a:t></a:t>
            </a:r>
            <a:endParaRPr lang="en-US" sz="2400" b="1" smtClean="0">
              <a:solidFill>
                <a:schemeClr val="tx1"/>
              </a:solidFill>
            </a:endParaRPr>
          </a:p>
          <a:p>
            <a:r>
              <a:rPr lang="en-US" sz="2400" b="1" smtClean="0">
                <a:solidFill>
                  <a:schemeClr val="tx1"/>
                </a:solidFill>
              </a:rPr>
              <a:t>Senior officers (O5 and above) suffer and are inclined to stay</a:t>
            </a:r>
          </a:p>
          <a:p>
            <a:r>
              <a:rPr lang="en-US" sz="2400" b="1" smtClean="0">
                <a:solidFill>
                  <a:schemeClr val="tx1"/>
                </a:solidFill>
              </a:rPr>
              <a:t>Mid-grade officers suffer and are inclined to leave</a:t>
            </a:r>
          </a:p>
          <a:p>
            <a:endParaRPr lang="en-US" smtClean="0">
              <a:latin typeface="Wingdings" charset="2"/>
            </a:endParaRPr>
          </a:p>
          <a:p>
            <a:endParaRPr lang="en-US" smtClean="0">
              <a:latin typeface="Wingdings" charset="2"/>
            </a:endParaRPr>
          </a:p>
          <a:p>
            <a:endParaRPr lang="en-US"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852488" y="439738"/>
            <a:ext cx="7458075" cy="1025525"/>
          </a:xfrm>
        </p:spPr>
        <p:txBody>
          <a:bodyPr/>
          <a:lstStyle/>
          <a:p>
            <a:pPr eaLnBrk="1" hangingPunct="1"/>
            <a:r>
              <a:rPr lang="en-US" smtClean="0">
                <a:solidFill>
                  <a:srgbClr val="FFFFFF"/>
                </a:solidFill>
              </a:rPr>
              <a:t>Leadership Matters</a:t>
            </a:r>
          </a:p>
        </p:txBody>
      </p:sp>
      <p:sp>
        <p:nvSpPr>
          <p:cNvPr id="47107" name="Rectangle 3"/>
          <p:cNvSpPr>
            <a:spLocks noGrp="1" noChangeArrowheads="1"/>
          </p:cNvSpPr>
          <p:nvPr>
            <p:ph idx="1"/>
          </p:nvPr>
        </p:nvSpPr>
        <p:spPr>
          <a:xfrm>
            <a:off x="434975" y="2667000"/>
            <a:ext cx="8378825" cy="4495800"/>
          </a:xfrm>
        </p:spPr>
        <p:txBody>
          <a:bodyPr/>
          <a:lstStyle/>
          <a:p>
            <a:pPr eaLnBrk="1" hangingPunct="1"/>
            <a:r>
              <a:rPr lang="en-US" sz="2800" b="1" smtClean="0">
                <a:solidFill>
                  <a:srgbClr val="0D0D0D"/>
                </a:solidFill>
              </a:rPr>
              <a:t>Some leaders impart energy and maximize potential.  </a:t>
            </a:r>
            <a:r>
              <a:rPr lang="en-US" sz="2800" b="1" i="1" smtClean="0">
                <a:solidFill>
                  <a:srgbClr val="0D0D0D"/>
                </a:solidFill>
              </a:rPr>
              <a:t>Good leaders add value.</a:t>
            </a:r>
          </a:p>
          <a:p>
            <a:pPr eaLnBrk="1" hangingPunct="1"/>
            <a:r>
              <a:rPr lang="en-US" sz="2800" b="1" smtClean="0">
                <a:solidFill>
                  <a:srgbClr val="0D0D0D"/>
                </a:solidFill>
              </a:rPr>
              <a:t>Some leaders, by virtue of their personality and style consume unit energy.  Even high performing organizations can be “run into the ground.”</a:t>
            </a:r>
          </a:p>
          <a:p>
            <a:pPr eaLnBrk="1" hangingPunct="1"/>
            <a:r>
              <a:rPr lang="en-US" sz="2800" b="1" smtClean="0">
                <a:solidFill>
                  <a:srgbClr val="0D0D0D"/>
                </a:solidFill>
              </a:rPr>
              <a:t>Sometimes systems of performance evaluation and selection does not distinguish between the two.</a:t>
            </a:r>
          </a:p>
          <a:p>
            <a:pPr eaLnBrk="1" hangingPunct="1"/>
            <a:endParaRPr lang="en-US" sz="2400" b="1" smtClean="0"/>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Palatino"/>
        <a:ea typeface="ＭＳ Ｐゴシック"/>
        <a:cs typeface="ＭＳ Ｐゴシック"/>
      </a:majorFont>
      <a:minorFont>
        <a:latin typeface="Palatino Linotyp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Genesis">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Genesis">
      <a:majorFont>
        <a:latin typeface="Calisto MT"/>
        <a:ea typeface=""/>
        <a:cs typeface=""/>
        <a:font script="Jpan" typeface="ＭＳ 明朝"/>
      </a:majorFont>
      <a:minorFont>
        <a:latin typeface="Calisto MT"/>
        <a:ea typeface=""/>
        <a:cs typeface=""/>
        <a:font script="Jpan" typeface="ＭＳ 明朝"/>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470</TotalTime>
  <Words>1092</Words>
  <Application>Microsoft Office PowerPoint</Application>
  <PresentationFormat>On-screen Show (4:3)</PresentationFormat>
  <Paragraphs>125</Paragraphs>
  <Slides>22</Slides>
  <Notes>21</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Blank Presentation</vt:lpstr>
      <vt:lpstr>Genesis</vt:lpstr>
      <vt:lpstr>PowerPoint Presentation</vt:lpstr>
      <vt:lpstr>PowerPoint Presentation</vt:lpstr>
      <vt:lpstr>Reed’s 4-F  Affiliation Theory</vt:lpstr>
      <vt:lpstr>Ross McGinnis </vt:lpstr>
      <vt:lpstr>Definition of Style </vt:lpstr>
      <vt:lpstr>Does leadership style matter?</vt:lpstr>
      <vt:lpstr>Stress</vt:lpstr>
      <vt:lpstr>Impact of Toxic Leadership</vt:lpstr>
      <vt:lpstr>Leadership Matters</vt:lpstr>
      <vt:lpstr>Toxic Leaders</vt:lpstr>
      <vt:lpstr>Definition of toxic leadership</vt:lpstr>
      <vt:lpstr>PowerPoint Presentation</vt:lpstr>
      <vt:lpstr>Respect</vt:lpstr>
      <vt:lpstr>PowerPoint Presentation</vt:lpstr>
      <vt:lpstr>PowerPoint Presentation</vt:lpstr>
      <vt:lpstr>An organizational problem</vt:lpstr>
      <vt:lpstr>We should ask</vt:lpstr>
      <vt:lpstr>Solutions/Antidotes</vt:lpstr>
      <vt:lpstr>Results and leader behavior</vt:lpstr>
      <vt:lpstr>What kind of leadership do they deserve?</vt:lpstr>
      <vt:lpstr>Questions/ Discussion</vt:lpstr>
      <vt:lpstr>Additional Resources</vt:lpstr>
    </vt:vector>
  </TitlesOfParts>
  <Company>University of San Diego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RobertSteele</cp:lastModifiedBy>
  <cp:revision>33</cp:revision>
  <dcterms:created xsi:type="dcterms:W3CDTF">2010-11-30T19:01:52Z</dcterms:created>
  <dcterms:modified xsi:type="dcterms:W3CDTF">2016-04-26T11:00:37Z</dcterms:modified>
</cp:coreProperties>
</file>