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5"/>
  </p:notesMasterIdLst>
  <p:sldIdLst>
    <p:sldId id="256" r:id="rId2"/>
    <p:sldId id="291" r:id="rId3"/>
    <p:sldId id="289" r:id="rId4"/>
    <p:sldId id="284" r:id="rId5"/>
    <p:sldId id="279" r:id="rId6"/>
    <p:sldId id="280" r:id="rId7"/>
    <p:sldId id="282" r:id="rId8"/>
    <p:sldId id="290" r:id="rId9"/>
    <p:sldId id="283" r:id="rId10"/>
    <p:sldId id="285" r:id="rId11"/>
    <p:sldId id="278" r:id="rId12"/>
    <p:sldId id="276" r:id="rId13"/>
    <p:sldId id="28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4E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73" autoAdjust="0"/>
  </p:normalViewPr>
  <p:slideViewPr>
    <p:cSldViewPr>
      <p:cViewPr>
        <p:scale>
          <a:sx n="83" d="100"/>
          <a:sy n="83" d="100"/>
        </p:scale>
        <p:origin x="-1301" y="29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90" d="100"/>
          <a:sy n="90" d="100"/>
        </p:scale>
        <p:origin x="-2606"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8AE387-7A51-4D43-9EC7-FB3FA8528274}" type="datetimeFigureOut">
              <a:rPr lang="en-US" smtClean="0"/>
              <a:t>2017-02-11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1EC59F-CC11-4469-9865-9926F2C1BCA8}" type="slidenum">
              <a:rPr lang="en-US" smtClean="0"/>
              <a:t>‹#›</a:t>
            </a:fld>
            <a:endParaRPr lang="en-US"/>
          </a:p>
        </p:txBody>
      </p:sp>
    </p:spTree>
    <p:extLst>
      <p:ext uri="{BB962C8B-B14F-4D97-AF65-F5344CB8AC3E}">
        <p14:creationId xmlns:p14="http://schemas.microsoft.com/office/powerpoint/2010/main" val="23380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 SLIDE</a:t>
            </a:r>
            <a:endParaRPr lang="en-US" dirty="0"/>
          </a:p>
        </p:txBody>
      </p:sp>
      <p:sp>
        <p:nvSpPr>
          <p:cNvPr id="4" name="Slide Number Placeholder 3"/>
          <p:cNvSpPr>
            <a:spLocks noGrp="1"/>
          </p:cNvSpPr>
          <p:nvPr>
            <p:ph type="sldNum" sz="quarter" idx="10"/>
          </p:nvPr>
        </p:nvSpPr>
        <p:spPr/>
        <p:txBody>
          <a:bodyPr/>
          <a:lstStyle/>
          <a:p>
            <a:fld id="{4A1EC59F-CC11-4469-9865-9926F2C1BCA8}" type="slidenum">
              <a:rPr lang="en-US" smtClean="0"/>
              <a:t>1</a:t>
            </a:fld>
            <a:endParaRPr lang="en-US" dirty="0"/>
          </a:p>
        </p:txBody>
      </p:sp>
    </p:spTree>
    <p:extLst>
      <p:ext uri="{BB962C8B-B14F-4D97-AF65-F5344CB8AC3E}">
        <p14:creationId xmlns:p14="http://schemas.microsoft.com/office/powerpoint/2010/main" val="2431716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i="1" dirty="0"/>
              <a:t>Margin of Victory</a:t>
            </a:r>
            <a:r>
              <a:rPr lang="en-US" sz="1600" dirty="0"/>
              <a:t> employs twentieth century battles to demonstrate that military success against weak, non-state opponents does not equate to success against capable, nation-state enemies.  </a:t>
            </a:r>
          </a:p>
          <a:p>
            <a:pPr lvl="0"/>
            <a:endParaRPr lang="en-US" sz="1600" dirty="0"/>
          </a:p>
          <a:p>
            <a:pPr lvl="0"/>
            <a:r>
              <a:rPr lang="en-US" sz="1600" dirty="0"/>
              <a:t>Margin of Victory’s conclusions discuss the challenge of “contested environments;” and the future impact of technology that already exists in the world’s military establishments, but has not yet been employed against American forces. </a:t>
            </a:r>
          </a:p>
          <a:p>
            <a:pPr lvl="0"/>
            <a:endParaRPr lang="en-US" sz="1600" dirty="0"/>
          </a:p>
          <a:p>
            <a:pPr lvl="0"/>
            <a:r>
              <a:rPr lang="en-US" sz="1600" dirty="0"/>
              <a:t>Ultimately, the conclusions argue for a National Defense Staff and Standing Joint Force Headquarters in the regional unified commands to facilitate the integration of ground maneuver forces within the growing complex of ISR and Strike capabilities in the AF and the Navy.  </a:t>
            </a:r>
          </a:p>
          <a:p>
            <a:endParaRPr lang="en-US" dirty="0"/>
          </a:p>
        </p:txBody>
      </p:sp>
      <p:sp>
        <p:nvSpPr>
          <p:cNvPr id="4" name="Slide Number Placeholder 3"/>
          <p:cNvSpPr>
            <a:spLocks noGrp="1"/>
          </p:cNvSpPr>
          <p:nvPr>
            <p:ph type="sldNum" sz="quarter" idx="10"/>
          </p:nvPr>
        </p:nvSpPr>
        <p:spPr/>
        <p:txBody>
          <a:bodyPr/>
          <a:lstStyle/>
          <a:p>
            <a:fld id="{4A1EC59F-CC11-4469-9865-9926F2C1BCA8}" type="slidenum">
              <a:rPr lang="en-US" smtClean="0"/>
              <a:t>2</a:t>
            </a:fld>
            <a:endParaRPr lang="en-US" dirty="0"/>
          </a:p>
        </p:txBody>
      </p:sp>
    </p:spTree>
    <p:extLst>
      <p:ext uri="{BB962C8B-B14F-4D97-AF65-F5344CB8AC3E}">
        <p14:creationId xmlns:p14="http://schemas.microsoft.com/office/powerpoint/2010/main" val="1945128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3400"/>
            <a:ext cx="5867400" cy="4114800"/>
          </a:xfrm>
        </p:spPr>
        <p:txBody>
          <a:bodyPr/>
          <a:lstStyle/>
          <a:p>
            <a:pPr marL="342900" indent="-342900">
              <a:buFont typeface="+mj-lt"/>
              <a:buAutoNum type="arabicPeriod"/>
            </a:pPr>
            <a:r>
              <a:rPr lang="en-US" sz="1400" i="1" dirty="0">
                <a:latin typeface="Calibri" panose="020F0502020204030204" pitchFamily="34" charset="0"/>
                <a:cs typeface="Calibri" panose="020F0502020204030204" pitchFamily="34" charset="0"/>
              </a:rPr>
              <a:t>Margin of Victory </a:t>
            </a:r>
            <a:r>
              <a:rPr lang="en-US" sz="1400" dirty="0">
                <a:latin typeface="Calibri" panose="020F0502020204030204" pitchFamily="34" charset="0"/>
                <a:cs typeface="Calibri" panose="020F0502020204030204" pitchFamily="34" charset="0"/>
              </a:rPr>
              <a:t>focuses on wars Clausewitz called “absolute wars” or wars of decision, not “wars of observation,” or wars of choice.</a:t>
            </a:r>
          </a:p>
          <a:p>
            <a:pPr marL="342900" indent="-342900">
              <a:buFont typeface="+mj-lt"/>
              <a:buAutoNum type="arabicPeriod"/>
            </a:pPr>
            <a:endParaRPr lang="en-US" sz="1400" dirty="0">
              <a:latin typeface="Calibri" panose="020F0502020204030204" pitchFamily="34" charset="0"/>
              <a:cs typeface="Calibri" panose="020F0502020204030204" pitchFamily="34" charset="0"/>
            </a:endParaRPr>
          </a:p>
          <a:p>
            <a:pPr marL="342900" indent="-342900">
              <a:buFont typeface="+mj-lt"/>
              <a:buAutoNum type="arabicPeriod"/>
            </a:pPr>
            <a:r>
              <a:rPr lang="en-US" sz="1400" dirty="0">
                <a:latin typeface="Calibri" panose="020F0502020204030204" pitchFamily="34" charset="0"/>
                <a:cs typeface="Calibri" panose="020F0502020204030204" pitchFamily="34" charset="0"/>
              </a:rPr>
              <a:t>The ‘about right’ combination of organization, technology and human capital is the foundation for victory.</a:t>
            </a:r>
          </a:p>
          <a:p>
            <a:pPr marL="342900" indent="-342900">
              <a:buFont typeface="+mj-lt"/>
              <a:buAutoNum type="arabicPeriod"/>
            </a:pPr>
            <a:endParaRPr lang="en-US" sz="1400" dirty="0">
              <a:latin typeface="Calibri" panose="020F0502020204030204" pitchFamily="34" charset="0"/>
              <a:cs typeface="Calibri" panose="020F0502020204030204" pitchFamily="34" charset="0"/>
            </a:endParaRPr>
          </a:p>
          <a:p>
            <a:pPr marL="342900" indent="-342900">
              <a:buFont typeface="+mj-lt"/>
              <a:buAutoNum type="arabicPeriod"/>
            </a:pPr>
            <a:r>
              <a:rPr lang="en-US" sz="1400" dirty="0">
                <a:latin typeface="Calibri" panose="020F0502020204030204" pitchFamily="34" charset="0"/>
                <a:cs typeface="Calibri" panose="020F0502020204030204" pitchFamily="34" charset="0"/>
              </a:rPr>
              <a:t>Most Senior Military Leaders can rarely reform and reorganize the old force to build the new, aforementioned combination for the next war.  Informed civilian leaders must do it. </a:t>
            </a:r>
            <a:endParaRPr lang="en-US" sz="1400" dirty="0" smtClean="0">
              <a:latin typeface="Calibri" panose="020F0502020204030204" pitchFamily="34" charset="0"/>
              <a:cs typeface="Calibri" panose="020F0502020204030204" pitchFamily="34" charset="0"/>
            </a:endParaRPr>
          </a:p>
          <a:p>
            <a:pPr marL="342900" indent="-342900">
              <a:buFont typeface="+mj-lt"/>
              <a:buAutoNum type="arabicPeriod"/>
            </a:pPr>
            <a:r>
              <a:rPr lang="en-US" sz="1400" dirty="0"/>
              <a:t>Wars of decision are interstate conflicts that affect nations’ vital strategic interests, if not the very survival of nation-states;</a:t>
            </a:r>
          </a:p>
          <a:p>
            <a:pPr marL="342900" indent="-342900">
              <a:buFont typeface="+mj-lt"/>
              <a:buAutoNum type="arabicPeriod"/>
            </a:pPr>
            <a:endParaRPr lang="en-US" sz="1400" dirty="0"/>
          </a:p>
          <a:p>
            <a:pPr marL="342900" indent="-342900">
              <a:buFont typeface="+mj-lt"/>
              <a:buAutoNum type="arabicPeriod"/>
            </a:pPr>
            <a:r>
              <a:rPr lang="en-US" sz="1400" dirty="0"/>
              <a:t>A future war of decision is brewing; the old military alliances and the interests that supported them are changing; </a:t>
            </a:r>
          </a:p>
          <a:p>
            <a:pPr marL="342900" indent="-342900">
              <a:buFont typeface="+mj-lt"/>
              <a:buAutoNum type="arabicPeriod"/>
            </a:pPr>
            <a:endParaRPr lang="en-US" sz="1400" dirty="0"/>
          </a:p>
          <a:p>
            <a:pPr marL="342900" indent="-342900">
              <a:buFont typeface="+mj-lt"/>
              <a:buAutoNum type="arabicPeriod"/>
            </a:pPr>
            <a:r>
              <a:rPr lang="en-US" sz="1400" dirty="0"/>
              <a:t>Building effective military power takes time, resources and imagination; </a:t>
            </a:r>
          </a:p>
          <a:p>
            <a:pPr marL="342900" indent="-342900">
              <a:buFont typeface="+mj-lt"/>
              <a:buAutoNum type="arabicPeriod"/>
            </a:pPr>
            <a:endParaRPr lang="en-US" sz="1400" dirty="0"/>
          </a:p>
          <a:p>
            <a:pPr marL="342900" indent="-342900">
              <a:buFont typeface="+mj-lt"/>
              <a:buAutoNum type="arabicPeriod"/>
            </a:pPr>
            <a:r>
              <a:rPr lang="en-US" sz="1400" dirty="0"/>
              <a:t>If today’s U.S. Armed Forces were hit and hit hard, the forces and their commanders would be shocked, even paralyzed;</a:t>
            </a:r>
          </a:p>
          <a:p>
            <a:pPr marL="342900" indent="-342900">
              <a:buFont typeface="+mj-lt"/>
              <a:buAutoNum type="arabicPeriod"/>
            </a:pPr>
            <a:endParaRPr lang="en-US" sz="1400" dirty="0"/>
          </a:p>
          <a:p>
            <a:pPr marL="342900" indent="-342900">
              <a:buFont typeface="+mj-lt"/>
              <a:buAutoNum type="arabicPeriod"/>
            </a:pPr>
            <a:endParaRPr lang="en-US" sz="1400" dirty="0">
              <a:latin typeface="Calibri" panose="020F0502020204030204" pitchFamily="34" charset="0"/>
              <a:cs typeface="Calibri" panose="020F0502020204030204" pitchFamily="34" charset="0"/>
            </a:endParaRPr>
          </a:p>
          <a:p>
            <a:pPr marL="342900" indent="-342900">
              <a:buFont typeface="+mj-lt"/>
              <a:buAutoNum type="arabicPeriod"/>
            </a:pPr>
            <a:endParaRPr lang="en-US" sz="1400" dirty="0"/>
          </a:p>
        </p:txBody>
      </p:sp>
      <p:sp>
        <p:nvSpPr>
          <p:cNvPr id="4" name="Slide Number Placeholder 3"/>
          <p:cNvSpPr>
            <a:spLocks noGrp="1"/>
          </p:cNvSpPr>
          <p:nvPr>
            <p:ph type="sldNum" sz="quarter" idx="10"/>
          </p:nvPr>
        </p:nvSpPr>
        <p:spPr/>
        <p:txBody>
          <a:bodyPr/>
          <a:lstStyle/>
          <a:p>
            <a:fld id="{4A1EC59F-CC11-4469-9865-9926F2C1BCA8}" type="slidenum">
              <a:rPr lang="en-US" smtClean="0"/>
              <a:t>3</a:t>
            </a:fld>
            <a:endParaRPr lang="en-US" dirty="0"/>
          </a:p>
        </p:txBody>
      </p:sp>
    </p:spTree>
    <p:extLst>
      <p:ext uri="{BB962C8B-B14F-4D97-AF65-F5344CB8AC3E}">
        <p14:creationId xmlns:p14="http://schemas.microsoft.com/office/powerpoint/2010/main" val="3504082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ü"/>
            </a:pPr>
            <a:r>
              <a:rPr lang="en-US" sz="1400" dirty="0">
                <a:latin typeface="Calibri" panose="020F0502020204030204" pitchFamily="34" charset="0"/>
                <a:cs typeface="Calibri" panose="020F0502020204030204" pitchFamily="34" charset="0"/>
              </a:rPr>
              <a:t>Grand strategy, if it exists at all, consists of</a:t>
            </a:r>
          </a:p>
          <a:p>
            <a:r>
              <a:rPr lang="en-US" sz="1400" dirty="0">
                <a:latin typeface="Calibri" panose="020F0502020204030204" pitchFamily="34" charset="0"/>
                <a:cs typeface="Calibri" panose="020F0502020204030204" pitchFamily="34" charset="0"/>
              </a:rPr>
              <a:t>avoiding unnecessary conflict, not starting it. </a:t>
            </a:r>
          </a:p>
          <a:p>
            <a:pPr marL="285750" indent="-285750">
              <a:buFont typeface="Wingdings" panose="05000000000000000000" pitchFamily="2" charset="2"/>
              <a:buChar char="ü"/>
            </a:pPr>
            <a:endParaRPr lang="en-US" sz="14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1400" dirty="0">
                <a:latin typeface="Calibri" panose="020F0502020204030204" pitchFamily="34" charset="0"/>
                <a:cs typeface="Calibri" panose="020F0502020204030204" pitchFamily="34" charset="0"/>
              </a:rPr>
              <a:t>The ability to employ military power, rather </a:t>
            </a:r>
          </a:p>
          <a:p>
            <a:r>
              <a:rPr lang="en-US" sz="1400" dirty="0">
                <a:latin typeface="Calibri" panose="020F0502020204030204" pitchFamily="34" charset="0"/>
                <a:cs typeface="Calibri" panose="020F0502020204030204" pitchFamily="34" charset="0"/>
              </a:rPr>
              <a:t>than the valid strategic requirement to use force, dominates national security decision-making. </a:t>
            </a:r>
          </a:p>
          <a:p>
            <a:pPr marL="285750" indent="-285750">
              <a:buFont typeface="Wingdings" panose="05000000000000000000" pitchFamily="2" charset="2"/>
              <a:buChar char="ü"/>
            </a:pPr>
            <a:endParaRPr lang="en-US" sz="14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1400" dirty="0">
                <a:latin typeface="Calibri" panose="020F0502020204030204" pitchFamily="34" charset="0"/>
                <a:cs typeface="Calibri" panose="020F0502020204030204" pitchFamily="34" charset="0"/>
              </a:rPr>
              <a:t>Realistic answers to the questions of strategic </a:t>
            </a:r>
          </a:p>
          <a:p>
            <a:r>
              <a:rPr lang="en-US" sz="1400" dirty="0">
                <a:latin typeface="Calibri" panose="020F0502020204030204" pitchFamily="34" charset="0"/>
                <a:cs typeface="Calibri" panose="020F0502020204030204" pitchFamily="34" charset="0"/>
              </a:rPr>
              <a:t>and operational </a:t>
            </a:r>
            <a:r>
              <a:rPr lang="en-US" sz="1400" i="1" dirty="0">
                <a:latin typeface="Calibri" panose="020F0502020204030204" pitchFamily="34" charset="0"/>
                <a:cs typeface="Calibri" panose="020F0502020204030204" pitchFamily="34" charset="0"/>
              </a:rPr>
              <a:t>purpose, method, and end state </a:t>
            </a:r>
            <a:r>
              <a:rPr lang="en-US" sz="1400" dirty="0">
                <a:latin typeface="Calibri" panose="020F0502020204030204" pitchFamily="34" charset="0"/>
                <a:cs typeface="Calibri" panose="020F0502020204030204" pitchFamily="34" charset="0"/>
              </a:rPr>
              <a:t>before and during wartime operations are missing. </a:t>
            </a:r>
          </a:p>
          <a:p>
            <a:endParaRPr lang="en-US" sz="14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1400" dirty="0">
                <a:latin typeface="Calibri" panose="020F0502020204030204" pitchFamily="34" charset="0"/>
                <a:cs typeface="Calibri" panose="020F0502020204030204" pitchFamily="34" charset="0"/>
              </a:rPr>
              <a:t>Without a rational strategic framework in </a:t>
            </a:r>
          </a:p>
          <a:p>
            <a:r>
              <a:rPr lang="en-US" sz="1400" dirty="0">
                <a:latin typeface="Calibri" panose="020F0502020204030204" pitchFamily="34" charset="0"/>
                <a:cs typeface="Calibri" panose="020F0502020204030204" pitchFamily="34" charset="0"/>
              </a:rPr>
              <a:t>place, Military Leaders will always shrink existing forces until money and people are provided to restore the last war’s force to its former size. </a:t>
            </a:r>
          </a:p>
          <a:p>
            <a:endParaRPr lang="en-US" sz="1400" dirty="0"/>
          </a:p>
        </p:txBody>
      </p:sp>
      <p:sp>
        <p:nvSpPr>
          <p:cNvPr id="4" name="Slide Number Placeholder 3"/>
          <p:cNvSpPr>
            <a:spLocks noGrp="1"/>
          </p:cNvSpPr>
          <p:nvPr>
            <p:ph type="sldNum" sz="quarter" idx="10"/>
          </p:nvPr>
        </p:nvSpPr>
        <p:spPr/>
        <p:txBody>
          <a:bodyPr/>
          <a:lstStyle/>
          <a:p>
            <a:fld id="{4A1EC59F-CC11-4469-9865-9926F2C1BCA8}" type="slidenum">
              <a:rPr lang="en-US" smtClean="0"/>
              <a:t>4</a:t>
            </a:fld>
            <a:endParaRPr lang="en-US" dirty="0"/>
          </a:p>
        </p:txBody>
      </p:sp>
    </p:spTree>
    <p:extLst>
      <p:ext uri="{BB962C8B-B14F-4D97-AF65-F5344CB8AC3E}">
        <p14:creationId xmlns:p14="http://schemas.microsoft.com/office/powerpoint/2010/main" val="2972032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ü"/>
            </a:pPr>
            <a:r>
              <a:rPr lang="en-US" sz="1400" dirty="0">
                <a:latin typeface="Calibri" panose="020F0502020204030204" pitchFamily="34" charset="0"/>
                <a:cs typeface="Calibri" panose="020F0502020204030204" pitchFamily="34" charset="0"/>
              </a:rPr>
              <a:t>National culture is responsible for the pool </a:t>
            </a:r>
          </a:p>
          <a:p>
            <a:r>
              <a:rPr lang="en-US" sz="1400" dirty="0">
                <a:latin typeface="Calibri" panose="020F0502020204030204" pitchFamily="34" charset="0"/>
                <a:cs typeface="Calibri" panose="020F0502020204030204" pitchFamily="34" charset="0"/>
              </a:rPr>
              <a:t>of high-quality Soldiers, Sailors, Airmen and Marines that populate the armed forces.</a:t>
            </a:r>
          </a:p>
          <a:p>
            <a:endParaRPr lang="en-US" sz="14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1400" dirty="0">
                <a:latin typeface="Calibri" panose="020F0502020204030204" pitchFamily="34" charset="0"/>
                <a:cs typeface="Calibri" panose="020F0502020204030204" pitchFamily="34" charset="0"/>
              </a:rPr>
              <a:t>National Culture is the foundation for the </a:t>
            </a:r>
          </a:p>
          <a:p>
            <a:r>
              <a:rPr lang="en-US" sz="1400" dirty="0">
                <a:latin typeface="Calibri" panose="020F0502020204030204" pitchFamily="34" charset="0"/>
                <a:cs typeface="Calibri" panose="020F0502020204030204" pitchFamily="34" charset="0"/>
              </a:rPr>
              <a:t>emergence of tens of thousands of exceptional leaders who can analyze, synthesize, </a:t>
            </a:r>
            <a:r>
              <a:rPr lang="en-US" sz="1400" i="1" dirty="0">
                <a:latin typeface="Calibri" panose="020F0502020204030204" pitchFamily="34" charset="0"/>
                <a:cs typeface="Calibri" panose="020F0502020204030204" pitchFamily="34" charset="0"/>
              </a:rPr>
              <a:t>and act independently within a known operational framework</a:t>
            </a:r>
            <a:r>
              <a:rPr lang="en-US" sz="1400" dirty="0">
                <a:latin typeface="Calibri" panose="020F0502020204030204" pitchFamily="34" charset="0"/>
                <a:cs typeface="Calibri" panose="020F0502020204030204" pitchFamily="34" charset="0"/>
              </a:rPr>
              <a:t>.</a:t>
            </a:r>
          </a:p>
          <a:p>
            <a:endParaRPr lang="en-US" sz="14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1400" dirty="0">
                <a:latin typeface="Calibri" panose="020F0502020204030204" pitchFamily="34" charset="0"/>
                <a:cs typeface="Calibri" panose="020F0502020204030204" pitchFamily="34" charset="0"/>
              </a:rPr>
              <a:t>In a wartime environment where the first </a:t>
            </a:r>
          </a:p>
          <a:p>
            <a:r>
              <a:rPr lang="en-US" sz="1400" dirty="0">
                <a:latin typeface="Calibri" panose="020F0502020204030204" pitchFamily="34" charset="0"/>
                <a:cs typeface="Calibri" panose="020F0502020204030204" pitchFamily="34" charset="0"/>
              </a:rPr>
              <a:t>technology to fail is always communications with higher headquarters, superior human capital at the lowest level is indispensable.</a:t>
            </a:r>
          </a:p>
          <a:p>
            <a:endParaRPr lang="en-US" sz="1400" dirty="0"/>
          </a:p>
        </p:txBody>
      </p:sp>
      <p:sp>
        <p:nvSpPr>
          <p:cNvPr id="4" name="Slide Number Placeholder 3"/>
          <p:cNvSpPr>
            <a:spLocks noGrp="1"/>
          </p:cNvSpPr>
          <p:nvPr>
            <p:ph type="sldNum" sz="quarter" idx="10"/>
          </p:nvPr>
        </p:nvSpPr>
        <p:spPr/>
        <p:txBody>
          <a:bodyPr/>
          <a:lstStyle/>
          <a:p>
            <a:fld id="{4A1EC59F-CC11-4469-9865-9926F2C1BCA8}" type="slidenum">
              <a:rPr lang="en-US" smtClean="0"/>
              <a:t>5</a:t>
            </a:fld>
            <a:endParaRPr lang="en-US" dirty="0"/>
          </a:p>
        </p:txBody>
      </p:sp>
    </p:spTree>
    <p:extLst>
      <p:ext uri="{BB962C8B-B14F-4D97-AF65-F5344CB8AC3E}">
        <p14:creationId xmlns:p14="http://schemas.microsoft.com/office/powerpoint/2010/main" val="2731924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ü"/>
            </a:pPr>
            <a:r>
              <a:rPr lang="en-US" dirty="0">
                <a:latin typeface="Calibri" panose="020F0502020204030204" pitchFamily="34" charset="0"/>
                <a:cs typeface="Calibri" panose="020F0502020204030204" pitchFamily="34" charset="0"/>
              </a:rPr>
              <a:t>The path to unity of effort demands the coherent </a:t>
            </a:r>
          </a:p>
          <a:p>
            <a:r>
              <a:rPr lang="en-US" dirty="0">
                <a:latin typeface="Calibri" panose="020F0502020204030204" pitchFamily="34" charset="0"/>
                <a:cs typeface="Calibri" panose="020F0502020204030204" pitchFamily="34" charset="0"/>
              </a:rPr>
              <a:t>organization of military power from the strategic to the tactical levels together with the command structure to integrate and employ capabilities across service lines. </a:t>
            </a:r>
          </a:p>
          <a:p>
            <a:endParaRPr lang="en-US"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dirty="0">
                <a:latin typeface="Calibri" panose="020F0502020204030204" pitchFamily="34" charset="0"/>
                <a:cs typeface="Calibri" panose="020F0502020204030204" pitchFamily="34" charset="0"/>
              </a:rPr>
              <a:t>The combination of the two is the foundation for </a:t>
            </a:r>
          </a:p>
          <a:p>
            <a:r>
              <a:rPr lang="en-US" dirty="0">
                <a:latin typeface="Calibri" panose="020F0502020204030204" pitchFamily="34" charset="0"/>
                <a:cs typeface="Calibri" panose="020F0502020204030204" pitchFamily="34" charset="0"/>
              </a:rPr>
              <a:t>unity of effort in war—the essential ingredient for victory in battle and war. </a:t>
            </a:r>
          </a:p>
          <a:p>
            <a:endParaRPr lang="en-US"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dirty="0">
                <a:latin typeface="Calibri" panose="020F0502020204030204" pitchFamily="34" charset="0"/>
                <a:cs typeface="Calibri" panose="020F0502020204030204" pitchFamily="34" charset="0"/>
              </a:rPr>
              <a:t>In the new century, the United States needs the </a:t>
            </a:r>
          </a:p>
          <a:p>
            <a:r>
              <a:rPr lang="en-US" dirty="0">
                <a:latin typeface="Calibri" panose="020F0502020204030204" pitchFamily="34" charset="0"/>
                <a:cs typeface="Calibri" panose="020F0502020204030204" pitchFamily="34" charset="0"/>
              </a:rPr>
              <a:t>means to comprehensively plan and direct joint, integrated ISR-Strike and Maneuver operations—an American Military High Command.</a:t>
            </a:r>
          </a:p>
          <a:p>
            <a:endParaRPr lang="en-US" dirty="0"/>
          </a:p>
        </p:txBody>
      </p:sp>
      <p:sp>
        <p:nvSpPr>
          <p:cNvPr id="4" name="Slide Number Placeholder 3"/>
          <p:cNvSpPr>
            <a:spLocks noGrp="1"/>
          </p:cNvSpPr>
          <p:nvPr>
            <p:ph type="sldNum" sz="quarter" idx="10"/>
          </p:nvPr>
        </p:nvSpPr>
        <p:spPr/>
        <p:txBody>
          <a:bodyPr/>
          <a:lstStyle/>
          <a:p>
            <a:fld id="{4A1EC59F-CC11-4469-9865-9926F2C1BCA8}" type="slidenum">
              <a:rPr lang="en-US" smtClean="0"/>
              <a:t>6</a:t>
            </a:fld>
            <a:endParaRPr lang="en-US" dirty="0"/>
          </a:p>
        </p:txBody>
      </p:sp>
    </p:spTree>
    <p:extLst>
      <p:ext uri="{BB962C8B-B14F-4D97-AF65-F5344CB8AC3E}">
        <p14:creationId xmlns:p14="http://schemas.microsoft.com/office/powerpoint/2010/main" val="3203791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b="1" dirty="0" err="1">
                <a:cs typeface="Calibri"/>
              </a:rPr>
              <a:t>M</a:t>
            </a:r>
            <a:r>
              <a:rPr lang="en-US" b="1" baseline="-25000" dirty="0" err="1">
                <a:cs typeface="Calibri"/>
              </a:rPr>
              <a:t>i</a:t>
            </a:r>
            <a:r>
              <a:rPr lang="en-US" dirty="0">
                <a:cs typeface="Calibri"/>
              </a:rPr>
              <a:t> </a:t>
            </a:r>
            <a:r>
              <a:rPr lang="en-US" i="1" dirty="0">
                <a:cs typeface="Calibri"/>
              </a:rPr>
              <a:t>(Maneuver Index) </a:t>
            </a:r>
            <a:r>
              <a:rPr lang="en-US" dirty="0">
                <a:cs typeface="Calibri"/>
              </a:rPr>
              <a:t>= (Firepower) x (Attrition Tolerance) x (Mobility)</a:t>
            </a:r>
          </a:p>
          <a:p>
            <a:pPr>
              <a:lnSpc>
                <a:spcPct val="120000"/>
              </a:lnSpc>
            </a:pPr>
            <a:r>
              <a:rPr lang="en-US" b="1" dirty="0">
                <a:cs typeface="Calibri"/>
              </a:rPr>
              <a:t>S</a:t>
            </a:r>
            <a:r>
              <a:rPr lang="en-US" b="1" baseline="-25000" dirty="0">
                <a:cs typeface="Calibri"/>
              </a:rPr>
              <a:t>i</a:t>
            </a:r>
            <a:r>
              <a:rPr lang="en-US" b="1" dirty="0">
                <a:cs typeface="Calibri"/>
              </a:rPr>
              <a:t> </a:t>
            </a:r>
            <a:r>
              <a:rPr lang="en-US" i="1" dirty="0">
                <a:cs typeface="Calibri"/>
              </a:rPr>
              <a:t>(Strike Index) </a:t>
            </a:r>
            <a:r>
              <a:rPr lang="en-US" dirty="0">
                <a:cs typeface="Calibri"/>
              </a:rPr>
              <a:t>= (Explosive Effects) x (Rate of Fire; Launch; Release)</a:t>
            </a:r>
          </a:p>
          <a:p>
            <a:pPr>
              <a:lnSpc>
                <a:spcPct val="120000"/>
              </a:lnSpc>
            </a:pPr>
            <a:r>
              <a:rPr lang="en-US" b="1" dirty="0" err="1">
                <a:cs typeface="Calibri"/>
              </a:rPr>
              <a:t>ISR</a:t>
            </a:r>
            <a:r>
              <a:rPr lang="en-US" b="1" baseline="-25000" dirty="0" err="1">
                <a:cs typeface="Calibri"/>
              </a:rPr>
              <a:t>i</a:t>
            </a:r>
            <a:r>
              <a:rPr lang="en-US" b="1" dirty="0">
                <a:cs typeface="Calibri"/>
              </a:rPr>
              <a:t> </a:t>
            </a:r>
            <a:r>
              <a:rPr lang="en-US" i="1" dirty="0">
                <a:cs typeface="Calibri"/>
              </a:rPr>
              <a:t>(Intel, Surveillance, Reconnaissance Index) </a:t>
            </a:r>
            <a:r>
              <a:rPr lang="en-US" dirty="0">
                <a:cs typeface="Calibri"/>
              </a:rPr>
              <a:t>= (Area) x (Resolution/Analysis) x (Dissemination Speed)</a:t>
            </a:r>
          </a:p>
          <a:p>
            <a:pPr>
              <a:lnSpc>
                <a:spcPct val="120000"/>
              </a:lnSpc>
            </a:pPr>
            <a:r>
              <a:rPr lang="en-US" b="1" dirty="0" err="1">
                <a:cs typeface="Calibri"/>
              </a:rPr>
              <a:t>L</a:t>
            </a:r>
            <a:r>
              <a:rPr lang="en-US" b="1" baseline="-25000" dirty="0" err="1">
                <a:cs typeface="Calibri"/>
              </a:rPr>
              <a:t>h</a:t>
            </a:r>
            <a:r>
              <a:rPr lang="en-US" b="1" dirty="0">
                <a:cs typeface="Calibri"/>
              </a:rPr>
              <a:t> </a:t>
            </a:r>
            <a:r>
              <a:rPr lang="en-US" i="1" dirty="0">
                <a:cs typeface="Calibri"/>
              </a:rPr>
              <a:t>(Logistics Handicap) </a:t>
            </a:r>
            <a:r>
              <a:rPr lang="en-US" dirty="0">
                <a:cs typeface="Calibri"/>
              </a:rPr>
              <a:t>= (Consumption Rate/Replenishment Capability Rate)</a:t>
            </a:r>
          </a:p>
          <a:p>
            <a:pPr>
              <a:lnSpc>
                <a:spcPct val="120000"/>
              </a:lnSpc>
            </a:pPr>
            <a:r>
              <a:rPr lang="en-US" b="1" dirty="0" err="1">
                <a:cs typeface="Calibri"/>
              </a:rPr>
              <a:t>EE</a:t>
            </a:r>
            <a:r>
              <a:rPr lang="en-US" b="1" baseline="-25000" dirty="0" err="1">
                <a:cs typeface="Calibri"/>
              </a:rPr>
              <a:t>c</a:t>
            </a:r>
            <a:r>
              <a:rPr lang="en-US" dirty="0">
                <a:cs typeface="Calibri"/>
              </a:rPr>
              <a:t> </a:t>
            </a:r>
            <a:r>
              <a:rPr lang="en-US" i="1" dirty="0">
                <a:cs typeface="Calibri"/>
              </a:rPr>
              <a:t>(Combat Effectiveness and Efficiency) </a:t>
            </a:r>
          </a:p>
          <a:p>
            <a:endParaRPr lang="en-US" dirty="0"/>
          </a:p>
        </p:txBody>
      </p:sp>
      <p:sp>
        <p:nvSpPr>
          <p:cNvPr id="4" name="Slide Number Placeholder 3"/>
          <p:cNvSpPr>
            <a:spLocks noGrp="1"/>
          </p:cNvSpPr>
          <p:nvPr>
            <p:ph type="sldNum" sz="quarter" idx="10"/>
          </p:nvPr>
        </p:nvSpPr>
        <p:spPr/>
        <p:txBody>
          <a:bodyPr/>
          <a:lstStyle/>
          <a:p>
            <a:fld id="{4A1EC59F-CC11-4469-9865-9926F2C1BCA8}" type="slidenum">
              <a:rPr lang="en-US" smtClean="0"/>
              <a:t>7</a:t>
            </a:fld>
            <a:endParaRPr lang="en-US"/>
          </a:p>
        </p:txBody>
      </p:sp>
      <p:grpSp>
        <p:nvGrpSpPr>
          <p:cNvPr id="5" name="Group 4"/>
          <p:cNvGrpSpPr/>
          <p:nvPr/>
        </p:nvGrpSpPr>
        <p:grpSpPr>
          <a:xfrm>
            <a:off x="1219200" y="6172200"/>
            <a:ext cx="3866966" cy="1133296"/>
            <a:chOff x="2002127" y="2196848"/>
            <a:chExt cx="3866966" cy="1133296"/>
          </a:xfrm>
        </p:grpSpPr>
        <p:sp>
          <p:nvSpPr>
            <p:cNvPr id="6" name="TextBox 5"/>
            <p:cNvSpPr txBox="1"/>
            <p:nvPr/>
          </p:nvSpPr>
          <p:spPr>
            <a:xfrm>
              <a:off x="2139415" y="2196848"/>
              <a:ext cx="2333908" cy="523220"/>
            </a:xfrm>
            <a:prstGeom prst="rect">
              <a:avLst/>
            </a:prstGeom>
            <a:noFill/>
          </p:spPr>
          <p:txBody>
            <a:bodyPr wrap="square" rtlCol="0">
              <a:spAutoFit/>
            </a:bodyPr>
            <a:lstStyle/>
            <a:p>
              <a:pPr algn="ctr"/>
              <a:r>
                <a:rPr lang="en-US" sz="2800" dirty="0" smtClean="0">
                  <a:latin typeface="Calibri"/>
                  <a:cs typeface="Calibri"/>
                </a:rPr>
                <a:t>(</a:t>
              </a:r>
              <a:r>
                <a:rPr lang="en-US" sz="2800" dirty="0" err="1">
                  <a:latin typeface="Calibri"/>
                  <a:cs typeface="Calibri"/>
                </a:rPr>
                <a:t>M</a:t>
              </a:r>
              <a:r>
                <a:rPr lang="en-US" sz="2800" baseline="-25000" dirty="0" err="1">
                  <a:latin typeface="Calibri"/>
                  <a:cs typeface="Calibri"/>
                </a:rPr>
                <a:t>i</a:t>
              </a:r>
              <a:r>
                <a:rPr lang="en-US" sz="2800" dirty="0">
                  <a:latin typeface="Calibri"/>
                  <a:cs typeface="Calibri"/>
                </a:rPr>
                <a:t> </a:t>
              </a:r>
              <a:r>
                <a:rPr lang="en-US" sz="2800" dirty="0" smtClean="0">
                  <a:latin typeface="Calibri"/>
                  <a:cs typeface="Calibri"/>
                </a:rPr>
                <a:t>+ </a:t>
              </a:r>
              <a:r>
                <a:rPr lang="en-US" sz="2800" dirty="0">
                  <a:latin typeface="Calibri"/>
                  <a:cs typeface="Calibri"/>
                </a:rPr>
                <a:t>S</a:t>
              </a:r>
              <a:r>
                <a:rPr lang="en-US" sz="2800" baseline="-25000" dirty="0">
                  <a:latin typeface="Calibri"/>
                  <a:cs typeface="Calibri"/>
                </a:rPr>
                <a:t>i</a:t>
              </a:r>
              <a:r>
                <a:rPr lang="en-US" sz="2800" dirty="0" smtClean="0">
                  <a:latin typeface="Calibri"/>
                  <a:cs typeface="Calibri"/>
                </a:rPr>
                <a:t>) x </a:t>
              </a:r>
              <a:r>
                <a:rPr lang="en-US" sz="2800" dirty="0" err="1">
                  <a:latin typeface="Calibri"/>
                  <a:cs typeface="Calibri"/>
                </a:rPr>
                <a:t>ISR</a:t>
              </a:r>
              <a:r>
                <a:rPr lang="en-US" sz="2800" baseline="-25000" dirty="0" err="1">
                  <a:latin typeface="Calibri"/>
                  <a:cs typeface="Calibri"/>
                </a:rPr>
                <a:t>i</a:t>
              </a:r>
              <a:endParaRPr lang="en-US" sz="2800" dirty="0">
                <a:latin typeface="Calibri"/>
                <a:cs typeface="Calibri"/>
              </a:endParaRPr>
            </a:p>
          </p:txBody>
        </p:sp>
        <p:cxnSp>
          <p:nvCxnSpPr>
            <p:cNvPr id="7" name="Straight Connector 6"/>
            <p:cNvCxnSpPr/>
            <p:nvPr/>
          </p:nvCxnSpPr>
          <p:spPr>
            <a:xfrm>
              <a:off x="2002127" y="2780386"/>
              <a:ext cx="2562723" cy="0"/>
            </a:xfrm>
            <a:prstGeom prst="line">
              <a:avLst/>
            </a:prstGeom>
            <a:ln>
              <a:solidFill>
                <a:schemeClr val="tx1"/>
              </a:solidFill>
            </a:ln>
            <a:effectLst>
              <a:softEdge rad="12700"/>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143085" y="2806924"/>
              <a:ext cx="2333908" cy="523220"/>
            </a:xfrm>
            <a:prstGeom prst="rect">
              <a:avLst/>
            </a:prstGeom>
            <a:noFill/>
          </p:spPr>
          <p:txBody>
            <a:bodyPr wrap="square" rtlCol="0">
              <a:spAutoFit/>
            </a:bodyPr>
            <a:lstStyle/>
            <a:p>
              <a:pPr algn="ctr"/>
              <a:r>
                <a:rPr lang="en-US" sz="2800" dirty="0" err="1">
                  <a:latin typeface="Calibri"/>
                  <a:cs typeface="Calibri"/>
                </a:rPr>
                <a:t>L</a:t>
              </a:r>
              <a:r>
                <a:rPr lang="en-US" sz="2800" baseline="-25000" dirty="0" err="1">
                  <a:latin typeface="Calibri"/>
                  <a:cs typeface="Calibri"/>
                </a:rPr>
                <a:t>h</a:t>
              </a:r>
              <a:endParaRPr lang="en-US" sz="2800" dirty="0">
                <a:latin typeface="Calibri"/>
                <a:cs typeface="Calibri"/>
              </a:endParaRPr>
            </a:p>
          </p:txBody>
        </p:sp>
        <p:sp>
          <p:nvSpPr>
            <p:cNvPr id="9" name="TextBox 8"/>
            <p:cNvSpPr txBox="1"/>
            <p:nvPr/>
          </p:nvSpPr>
          <p:spPr>
            <a:xfrm>
              <a:off x="4720919" y="2398668"/>
              <a:ext cx="1148174" cy="646331"/>
            </a:xfrm>
            <a:prstGeom prst="rect">
              <a:avLst/>
            </a:prstGeom>
            <a:noFill/>
          </p:spPr>
          <p:txBody>
            <a:bodyPr wrap="square" rtlCol="0">
              <a:spAutoFit/>
            </a:bodyPr>
            <a:lstStyle/>
            <a:p>
              <a:r>
                <a:rPr lang="en-US" sz="3600" dirty="0" smtClean="0">
                  <a:latin typeface="Calibri"/>
                  <a:cs typeface="Calibri"/>
                </a:rPr>
                <a:t>= </a:t>
              </a:r>
              <a:r>
                <a:rPr lang="en-US" sz="3600" dirty="0" err="1" smtClean="0">
                  <a:latin typeface="Calibri"/>
                  <a:cs typeface="Calibri"/>
                </a:rPr>
                <a:t>EE</a:t>
              </a:r>
              <a:r>
                <a:rPr lang="en-US" sz="3600" baseline="-25000" dirty="0" err="1" smtClean="0">
                  <a:latin typeface="Calibri"/>
                  <a:cs typeface="Calibri"/>
                </a:rPr>
                <a:t>c</a:t>
              </a:r>
              <a:endParaRPr lang="en-US" sz="3600" dirty="0">
                <a:latin typeface="Calibri"/>
                <a:cs typeface="Calibri"/>
              </a:endParaRPr>
            </a:p>
          </p:txBody>
        </p:sp>
      </p:grpSp>
    </p:spTree>
    <p:extLst>
      <p:ext uri="{BB962C8B-B14F-4D97-AF65-F5344CB8AC3E}">
        <p14:creationId xmlns:p14="http://schemas.microsoft.com/office/powerpoint/2010/main" val="2873619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ü"/>
            </a:pPr>
            <a:r>
              <a:rPr lang="en-US" sz="1400" dirty="0">
                <a:latin typeface="Calibri" panose="020F0502020204030204" pitchFamily="34" charset="0"/>
                <a:cs typeface="Calibri" panose="020F0502020204030204" pitchFamily="34" charset="0"/>
              </a:rPr>
              <a:t>Maneuver Forces are still essential to </a:t>
            </a:r>
          </a:p>
          <a:p>
            <a:r>
              <a:rPr lang="en-US" sz="1400" dirty="0">
                <a:latin typeface="Calibri" panose="020F0502020204030204" pitchFamily="34" charset="0"/>
                <a:cs typeface="Calibri" panose="020F0502020204030204" pitchFamily="34" charset="0"/>
              </a:rPr>
              <a:t>exploit the profound, but temporary paralysis that Strike induces.</a:t>
            </a:r>
          </a:p>
          <a:p>
            <a:endParaRPr lang="en-US" sz="14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1400" dirty="0">
                <a:latin typeface="Calibri" panose="020F0502020204030204" pitchFamily="34" charset="0"/>
                <a:cs typeface="Calibri" panose="020F0502020204030204" pitchFamily="34" charset="0"/>
              </a:rPr>
              <a:t>Maneuver Forces must be able to close </a:t>
            </a:r>
          </a:p>
          <a:p>
            <a:r>
              <a:rPr lang="en-US" sz="1400" dirty="0">
                <a:latin typeface="Calibri" panose="020F0502020204030204" pitchFamily="34" charset="0"/>
                <a:cs typeface="Calibri" panose="020F0502020204030204" pitchFamily="34" charset="0"/>
              </a:rPr>
              <a:t>with and survive contact with the enemy. </a:t>
            </a:r>
          </a:p>
          <a:p>
            <a:endParaRPr lang="en-US" sz="14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n-US" sz="1400" dirty="0">
                <a:latin typeface="Calibri" panose="020F0502020204030204" pitchFamily="34" charset="0"/>
                <a:cs typeface="Calibri" panose="020F0502020204030204" pitchFamily="34" charset="0"/>
              </a:rPr>
              <a:t>Strike cannot substitute for accurate, </a:t>
            </a:r>
          </a:p>
          <a:p>
            <a:r>
              <a:rPr lang="en-US" sz="1400" dirty="0">
                <a:latin typeface="Calibri" panose="020F0502020204030204" pitchFamily="34" charset="0"/>
                <a:cs typeface="Calibri" panose="020F0502020204030204" pitchFamily="34" charset="0"/>
              </a:rPr>
              <a:t>devastating firepower from mobile armored forces that can take losses, keep fighting, and attack decisively.</a:t>
            </a:r>
          </a:p>
          <a:p>
            <a:endParaRPr lang="en-US" sz="14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n-US" sz="1400" dirty="0">
                <a:latin typeface="Calibri" panose="020F0502020204030204" pitchFamily="34" charset="0"/>
                <a:cs typeface="Calibri" panose="020F0502020204030204" pitchFamily="34" charset="0"/>
              </a:rPr>
              <a:t>“Athleticism in uniform” does not equal </a:t>
            </a:r>
          </a:p>
          <a:p>
            <a:r>
              <a:rPr lang="en-US" sz="1400" dirty="0">
                <a:latin typeface="Calibri" panose="020F0502020204030204" pitchFamily="34" charset="0"/>
                <a:cs typeface="Calibri" panose="020F0502020204030204" pitchFamily="34" charset="0"/>
              </a:rPr>
              <a:t>fighting power in modern war. Light infantry—whether airborne, airmobile, or amphibious—is a fragile, niche capability, not the foundation for a twenty-first-century Maneuver Force.</a:t>
            </a:r>
          </a:p>
          <a:p>
            <a:endParaRPr lang="en-US" sz="1400" dirty="0"/>
          </a:p>
        </p:txBody>
      </p:sp>
      <p:sp>
        <p:nvSpPr>
          <p:cNvPr id="4" name="Slide Number Placeholder 3"/>
          <p:cNvSpPr>
            <a:spLocks noGrp="1"/>
          </p:cNvSpPr>
          <p:nvPr>
            <p:ph type="sldNum" sz="quarter" idx="10"/>
          </p:nvPr>
        </p:nvSpPr>
        <p:spPr/>
        <p:txBody>
          <a:bodyPr/>
          <a:lstStyle/>
          <a:p>
            <a:fld id="{4A1EC59F-CC11-4469-9865-9926F2C1BCA8}" type="slidenum">
              <a:rPr lang="en-US" smtClean="0"/>
              <a:t>9</a:t>
            </a:fld>
            <a:endParaRPr lang="en-US"/>
          </a:p>
        </p:txBody>
      </p:sp>
    </p:spTree>
    <p:extLst>
      <p:ext uri="{BB962C8B-B14F-4D97-AF65-F5344CB8AC3E}">
        <p14:creationId xmlns:p14="http://schemas.microsoft.com/office/powerpoint/2010/main" val="745946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4327832E-ACD7-4D6C-815B-B54AF34F0F6D}" type="datetimeFigureOut">
              <a:rPr lang="en-US" smtClean="0"/>
              <a:t>2017-02-11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7BEFD-6E79-4549-8BAE-C4650790BFDE}"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27832E-ACD7-4D6C-815B-B54AF34F0F6D}" type="datetimeFigureOut">
              <a:rPr lang="en-US" smtClean="0"/>
              <a:t>2017-02-11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7BEFD-6E79-4549-8BAE-C4650790BFD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27832E-ACD7-4D6C-815B-B54AF34F0F6D}" type="datetimeFigureOut">
              <a:rPr lang="en-US" smtClean="0"/>
              <a:t>2017-02-11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7BEFD-6E79-4549-8BAE-C4650790BFD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74713"/>
            <a:ext cx="9144000"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64127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327832E-ACD7-4D6C-815B-B54AF34F0F6D}" type="datetimeFigureOut">
              <a:rPr lang="en-US" smtClean="0"/>
              <a:t>2017-02-11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7BEFD-6E79-4549-8BAE-C4650790BFDE}"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27832E-ACD7-4D6C-815B-B54AF34F0F6D}" type="datetimeFigureOut">
              <a:rPr lang="en-US" smtClean="0"/>
              <a:t>2017-02-11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7BEFD-6E79-4549-8BAE-C4650790BFD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4327832E-ACD7-4D6C-815B-B54AF34F0F6D}" type="datetimeFigureOut">
              <a:rPr lang="en-US" smtClean="0"/>
              <a:t>2017-02-11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47BEFD-6E79-4549-8BAE-C4650790BFD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327832E-ACD7-4D6C-815B-B54AF34F0F6D}" type="datetimeFigureOut">
              <a:rPr lang="en-US" smtClean="0"/>
              <a:t>2017-02-11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47BEFD-6E79-4549-8BAE-C4650790BFD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327832E-ACD7-4D6C-815B-B54AF34F0F6D}" type="datetimeFigureOut">
              <a:rPr lang="en-US" smtClean="0"/>
              <a:t>2017-02-11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47BEFD-6E79-4549-8BAE-C4650790BFD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951C0-B478-4858-ABC7-96406A1C0480}" type="datetime4">
              <a:rPr lang="en-US" smtClean="0"/>
              <a:pPr/>
              <a:t>February 11, 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a:t>
            </a:fld>
            <a:endParaRPr lang="en-US" dirty="0"/>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2163"/>
            <a:ext cx="9144000"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userDrawn="1"/>
        </p:nvSpPr>
        <p:spPr>
          <a:xfrm>
            <a:off x="5486400" y="545504"/>
            <a:ext cx="3581400" cy="307777"/>
          </a:xfrm>
          <a:prstGeom prst="rect">
            <a:avLst/>
          </a:prstGeom>
          <a:noFill/>
        </p:spPr>
        <p:txBody>
          <a:bodyPr wrap="square" rtlCol="0">
            <a:spAutoFit/>
          </a:bodyPr>
          <a:lstStyle/>
          <a:p>
            <a:r>
              <a:rPr lang="en-US" sz="1400" i="1" dirty="0" smtClean="0">
                <a:solidFill>
                  <a:schemeClr val="accent2">
                    <a:lumMod val="60000"/>
                    <a:lumOff val="40000"/>
                  </a:schemeClr>
                </a:solidFill>
                <a:latin typeface="Calibri" panose="020F0502020204030204" pitchFamily="34" charset="0"/>
              </a:rPr>
              <a:t>Margin</a:t>
            </a:r>
            <a:r>
              <a:rPr lang="en-US" sz="1400" i="1" baseline="0" dirty="0" smtClean="0">
                <a:solidFill>
                  <a:schemeClr val="accent2">
                    <a:lumMod val="60000"/>
                    <a:lumOff val="40000"/>
                  </a:schemeClr>
                </a:solidFill>
                <a:latin typeface="Calibri" panose="020F0502020204030204" pitchFamily="34" charset="0"/>
              </a:rPr>
              <a:t> of Victory</a:t>
            </a:r>
            <a:r>
              <a:rPr lang="en-US" sz="1400" baseline="0" dirty="0" smtClean="0">
                <a:solidFill>
                  <a:schemeClr val="accent2">
                    <a:lumMod val="60000"/>
                    <a:lumOff val="40000"/>
                  </a:schemeClr>
                </a:solidFill>
                <a:latin typeface="Calibri" panose="020F0502020204030204" pitchFamily="34" charset="0"/>
              </a:rPr>
              <a:t>, Naval Institute Press, 2016</a:t>
            </a:r>
            <a:endParaRPr lang="en-US" sz="1400" dirty="0">
              <a:solidFill>
                <a:schemeClr val="accent2">
                  <a:lumMod val="60000"/>
                  <a:lumOff val="40000"/>
                </a:schemeClr>
              </a:solidFill>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27832E-ACD7-4D6C-815B-B54AF34F0F6D}" type="datetimeFigureOut">
              <a:rPr lang="en-US" smtClean="0"/>
              <a:t>2017-02-11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47BEFD-6E79-4549-8BAE-C4650790BFD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27832E-ACD7-4D6C-815B-B54AF34F0F6D}" type="datetimeFigureOut">
              <a:rPr lang="en-US" smtClean="0"/>
              <a:t>2017-02-11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47BEFD-6E79-4549-8BAE-C4650790BFD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4327832E-ACD7-4D6C-815B-B54AF34F0F6D}" type="datetimeFigureOut">
              <a:rPr lang="en-US" smtClean="0"/>
              <a:t>2017-02-11</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4547BEFD-6E79-4549-8BAE-C4650790BFD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5.png"/><Relationship Id="rId7" Type="http://schemas.openxmlformats.org/officeDocument/2006/relationships/image" Target="../media/image28.png"/><Relationship Id="rId12" Type="http://schemas.microsoft.com/office/2007/relationships/hdphoto" Target="../media/hdphoto4.wdp"/><Relationship Id="rId2" Type="http://schemas.openxmlformats.org/officeDocument/2006/relationships/image" Target="../media/image24.jpeg"/><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image" Target="../media/image26.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33" y="1080792"/>
            <a:ext cx="3438267" cy="4786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533400"/>
            <a:ext cx="3962400" cy="461665"/>
          </a:xfrm>
          <a:prstGeom prst="rect">
            <a:avLst/>
          </a:prstGeom>
          <a:noFill/>
        </p:spPr>
        <p:txBody>
          <a:bodyPr wrap="square" rtlCol="0">
            <a:spAutoFit/>
          </a:bodyPr>
          <a:lstStyle/>
          <a:p>
            <a:r>
              <a:rPr lang="en-US" sz="2400"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Author’s Presentation</a:t>
            </a:r>
            <a:endParaRPr lang="en-US" sz="24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TextBox 5"/>
          <p:cNvSpPr txBox="1"/>
          <p:nvPr/>
        </p:nvSpPr>
        <p:spPr>
          <a:xfrm>
            <a:off x="4038600" y="1600200"/>
            <a:ext cx="4876800" cy="2154436"/>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Calibri" panose="020F0502020204030204" pitchFamily="34" charset="0"/>
              </a:rPr>
              <a:t>“The </a:t>
            </a:r>
            <a:r>
              <a:rPr lang="en-US" sz="2000" dirty="0">
                <a:effectLst>
                  <a:outerShdw blurRad="38100" dist="38100" dir="2700000" algn="tl">
                    <a:srgbClr val="000000">
                      <a:alpha val="43137"/>
                    </a:srgbClr>
                  </a:outerShdw>
                </a:effectLst>
                <a:latin typeface="Calibri" panose="020F0502020204030204" pitchFamily="34" charset="0"/>
              </a:rPr>
              <a:t>“margin of victory” is always slim, and the walk from the </a:t>
            </a:r>
            <a:r>
              <a:rPr lang="en-US" sz="2000" dirty="0" smtClean="0">
                <a:effectLst>
                  <a:outerShdw blurRad="38100" dist="38100" dir="2700000" algn="tl">
                    <a:srgbClr val="000000">
                      <a:alpha val="43137"/>
                    </a:srgbClr>
                  </a:outerShdw>
                </a:effectLst>
                <a:latin typeface="Calibri" panose="020F0502020204030204" pitchFamily="34" charset="0"/>
              </a:rPr>
              <a:t>victory lane </a:t>
            </a:r>
            <a:r>
              <a:rPr lang="en-US" sz="2000" dirty="0">
                <a:effectLst>
                  <a:outerShdw blurRad="38100" dist="38100" dir="2700000" algn="tl">
                    <a:srgbClr val="000000">
                      <a:alpha val="43137"/>
                    </a:srgbClr>
                  </a:outerShdw>
                </a:effectLst>
                <a:latin typeface="Calibri" panose="020F0502020204030204" pitchFamily="34" charset="0"/>
              </a:rPr>
              <a:t>to the losers’ club is all too short</a:t>
            </a:r>
            <a:r>
              <a:rPr lang="en-US" sz="2000" dirty="0" smtClean="0">
                <a:effectLst>
                  <a:outerShdw blurRad="38100" dist="38100" dir="2700000" algn="tl">
                    <a:srgbClr val="000000">
                      <a:alpha val="43137"/>
                    </a:srgbClr>
                  </a:outerShdw>
                </a:effectLst>
                <a:latin typeface="Calibri" panose="020F0502020204030204" pitchFamily="34" charset="0"/>
              </a:rPr>
              <a:t>.”</a:t>
            </a:r>
          </a:p>
          <a:p>
            <a:endParaRPr lang="en-US" sz="2000" dirty="0">
              <a:effectLst>
                <a:outerShdw blurRad="38100" dist="38100" dir="2700000" algn="tl">
                  <a:srgbClr val="000000">
                    <a:alpha val="43137"/>
                  </a:srgbClr>
                </a:outerShdw>
              </a:effectLst>
              <a:latin typeface="Calibri" panose="020F0502020204030204" pitchFamily="34" charset="0"/>
            </a:endParaRPr>
          </a:p>
          <a:p>
            <a:r>
              <a:rPr lang="en-US" dirty="0">
                <a:effectLst>
                  <a:outerShdw blurRad="38100" dist="38100" dir="2700000" algn="tl">
                    <a:srgbClr val="000000">
                      <a:alpha val="43137"/>
                    </a:srgbClr>
                  </a:outerShdw>
                </a:effectLst>
                <a:latin typeface="Calibri" panose="020F0502020204030204" pitchFamily="34" charset="0"/>
              </a:rPr>
              <a:t> </a:t>
            </a:r>
            <a:r>
              <a:rPr lang="en-US" dirty="0" smtClean="0">
                <a:effectLst>
                  <a:outerShdw blurRad="38100" dist="38100" dir="2700000" algn="tl">
                    <a:srgbClr val="000000">
                      <a:alpha val="43137"/>
                    </a:srgbClr>
                  </a:outerShdw>
                </a:effectLst>
                <a:latin typeface="Calibri" panose="020F0502020204030204" pitchFamily="34" charset="0"/>
              </a:rPr>
              <a:t>    Robert Citino, Foreword to </a:t>
            </a:r>
            <a:r>
              <a:rPr lang="en-US" i="1" dirty="0" smtClean="0">
                <a:effectLst>
                  <a:outerShdw blurRad="38100" dist="38100" dir="2700000" algn="tl">
                    <a:srgbClr val="000000">
                      <a:alpha val="43137"/>
                    </a:srgbClr>
                  </a:outerShdw>
                </a:effectLst>
                <a:latin typeface="Calibri" panose="020F0502020204030204" pitchFamily="34" charset="0"/>
              </a:rPr>
              <a:t>Margin of Victory</a:t>
            </a:r>
          </a:p>
          <a:p>
            <a:endParaRPr lang="en-US" i="1" dirty="0" smtClean="0">
              <a:effectLst>
                <a:outerShdw blurRad="38100" dist="38100" dir="2700000" algn="tl">
                  <a:srgbClr val="000000">
                    <a:alpha val="43137"/>
                  </a:srgbClr>
                </a:outerShdw>
              </a:effectLst>
              <a:latin typeface="Calibri" panose="020F0502020204030204" pitchFamily="34" charset="0"/>
            </a:endParaRPr>
          </a:p>
          <a:p>
            <a:endParaRPr lang="en-US" i="1"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635929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1066800"/>
            <a:ext cx="6324600" cy="4185761"/>
          </a:xfrm>
          <a:prstGeom prst="rect">
            <a:avLst/>
          </a:prstGeom>
          <a:noFill/>
        </p:spPr>
        <p:txBody>
          <a:bodyPr wrap="square" rtlCol="0">
            <a:spAutoFit/>
          </a:bodyPr>
          <a:lstStyle/>
          <a:p>
            <a:pPr marL="285750" indent="-285750">
              <a:buFont typeface="Wingdings" panose="05000000000000000000" pitchFamily="2" charset="2"/>
              <a:buChar char="ü"/>
            </a:pPr>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Like the British in 1905, we do not know precisely which</a:t>
            </a:r>
          </a:p>
          <a:p>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power or alliance of powers we may fight in 10, 15 or 20 years;</a:t>
            </a:r>
          </a:p>
          <a:p>
            <a:endParaRPr lang="en-US" sz="1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Grand Strategy exists, it consists of avoiding wars, not starting them;</a:t>
            </a:r>
          </a:p>
          <a:p>
            <a:pPr marL="285750" indent="-285750">
              <a:buFont typeface="Wingdings" panose="05000000000000000000" pitchFamily="2" charset="2"/>
              <a:buChar char="ü"/>
            </a:pPr>
            <a:endParaRPr lang="en-US" sz="1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Prepare for strategic (</a:t>
            </a:r>
            <a:r>
              <a:rPr lang="en-US" sz="1900" i="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and/or technological</a:t>
            </a:r>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surprise; </a:t>
            </a:r>
          </a:p>
          <a:p>
            <a:pPr marL="285750" indent="-285750">
              <a:buFont typeface="Wingdings" panose="05000000000000000000" pitchFamily="2" charset="2"/>
              <a:buChar char="ü"/>
            </a:pPr>
            <a:endParaRPr lang="en-US" sz="1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future wars, there will be no time for a “pickup game;”</a:t>
            </a:r>
          </a:p>
          <a:p>
            <a:endPar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 forces-in-being </a:t>
            </a:r>
            <a:r>
              <a:rPr lang="en-US" sz="1900" i="1" dirty="0" smtClean="0">
                <a:solidFill>
                  <a:schemeClr val="tx2">
                    <a:lumMod val="40000"/>
                    <a:lumOff val="6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designed to </a:t>
            </a:r>
            <a:r>
              <a:rPr lang="en-US" sz="1900" i="1" dirty="0">
                <a:solidFill>
                  <a:schemeClr val="tx2">
                    <a:lumMod val="40000"/>
                    <a:lumOff val="6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win the first fight</a:t>
            </a:r>
            <a:r>
              <a:rPr lang="en-US" sz="1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 </a:t>
            </a:r>
            <a:r>
              <a:rPr lang="en-US" sz="1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may not get the chance to </a:t>
            </a:r>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win a second;</a:t>
            </a:r>
          </a:p>
          <a:p>
            <a:endParaRPr lang="en-US" sz="1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1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t>
            </a:r>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ocus on the conduct of </a:t>
            </a:r>
            <a:r>
              <a:rPr lang="en-US" sz="1900" i="1" dirty="0" smtClean="0">
                <a:solidFill>
                  <a:schemeClr val="tx2">
                    <a:lumMod val="40000"/>
                    <a:lumOff val="6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arms-all effects” warfare</a:t>
            </a:r>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
        <p:nvSpPr>
          <p:cNvPr id="3" name="TextBox 2"/>
          <p:cNvSpPr txBox="1"/>
          <p:nvPr/>
        </p:nvSpPr>
        <p:spPr>
          <a:xfrm>
            <a:off x="0" y="152400"/>
            <a:ext cx="3886200" cy="830997"/>
          </a:xfrm>
          <a:prstGeom prst="rect">
            <a:avLst/>
          </a:prstGeom>
          <a:noFill/>
        </p:spPr>
        <p:txBody>
          <a:bodyPr wrap="square" rtlCol="0">
            <a:spAutoFit/>
          </a:bodyPr>
          <a:lstStyle/>
          <a:p>
            <a:r>
              <a:rPr lang="en-US" sz="2400"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Implications </a:t>
            </a:r>
          </a:p>
          <a:p>
            <a:r>
              <a:rPr lang="en-US" sz="2400"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U.S. Strategy?</a:t>
            </a:r>
            <a:endParaRPr lang="en-US" sz="24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4" name="Group 3"/>
          <p:cNvGrpSpPr/>
          <p:nvPr/>
        </p:nvGrpSpPr>
        <p:grpSpPr>
          <a:xfrm>
            <a:off x="83773" y="1076742"/>
            <a:ext cx="2536388" cy="4529792"/>
            <a:chOff x="83773" y="990600"/>
            <a:chExt cx="2536388" cy="4529792"/>
          </a:xfrm>
        </p:grpSpPr>
        <p:pic>
          <p:nvPicPr>
            <p:cNvPr id="2050" name="Picture 2" descr="Image result for nazi-soviet p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73" y="990600"/>
              <a:ext cx="2536388" cy="31648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773" y="3581400"/>
              <a:ext cx="2536388" cy="1938992"/>
            </a:xfrm>
            <a:prstGeom prst="rect">
              <a:avLst/>
            </a:prstGeom>
            <a:solidFill>
              <a:schemeClr val="bg1"/>
            </a:solidFill>
            <a:ln>
              <a:noFill/>
            </a:ln>
          </p:spPr>
          <p:txBody>
            <a:bodyPr wrap="square" rtlCol="0">
              <a:spAutoFit/>
            </a:bodyPr>
            <a:lstStyle/>
            <a:p>
              <a:r>
                <a:rPr lang="en-US" altLang="en-US" sz="1500" dirty="0">
                  <a:latin typeface="Calibri" panose="020F0502020204030204" pitchFamily="34" charset="0"/>
                </a:rPr>
                <a:t>“A single unexpected </a:t>
              </a:r>
              <a:r>
                <a:rPr lang="en-US" altLang="en-US" sz="1500" dirty="0" smtClean="0">
                  <a:latin typeface="Calibri" panose="020F0502020204030204" pitchFamily="34" charset="0"/>
                </a:rPr>
                <a:t>change, </a:t>
              </a:r>
              <a:r>
                <a:rPr lang="en-US" altLang="en-US" sz="1500" dirty="0">
                  <a:latin typeface="Calibri" panose="020F0502020204030204" pitchFamily="34" charset="0"/>
                </a:rPr>
                <a:t>such as that of the Soviet-German </a:t>
              </a:r>
              <a:r>
                <a:rPr lang="en-US" altLang="en-US" sz="1500" dirty="0" smtClean="0">
                  <a:latin typeface="Calibri" panose="020F0502020204030204" pitchFamily="34" charset="0"/>
                </a:rPr>
                <a:t>Pact </a:t>
              </a:r>
              <a:r>
                <a:rPr lang="en-US" altLang="en-US" sz="1500" dirty="0">
                  <a:latin typeface="Calibri" panose="020F0502020204030204" pitchFamily="34" charset="0"/>
                </a:rPr>
                <a:t>in 1939, had an influence on many relations in a way which [conventional wisdom and quantitative analysis] could not foresee.”  </a:t>
              </a:r>
              <a:endParaRPr lang="en-US" altLang="en-US" sz="1500" dirty="0" smtClean="0">
                <a:latin typeface="Calibri" panose="020F0502020204030204" pitchFamily="34" charset="0"/>
              </a:endParaRPr>
            </a:p>
            <a:p>
              <a:r>
                <a:rPr lang="en-US" altLang="en-US" sz="1500" dirty="0" smtClean="0">
                  <a:latin typeface="Calibri" panose="020F0502020204030204" pitchFamily="34" charset="0"/>
                </a:rPr>
                <a:t>       </a:t>
              </a:r>
              <a:r>
                <a:rPr lang="en-US" altLang="en-US" sz="1200" dirty="0" smtClean="0">
                  <a:latin typeface="Calibri" pitchFamily="34" charset="0"/>
                </a:rPr>
                <a:t>Quincy </a:t>
              </a:r>
              <a:r>
                <a:rPr lang="en-US" altLang="en-US" sz="1200" dirty="0">
                  <a:latin typeface="Calibri" pitchFamily="34" charset="0"/>
                </a:rPr>
                <a:t>Wright, </a:t>
              </a:r>
              <a:r>
                <a:rPr lang="en-US" altLang="en-US" sz="1200" i="1" dirty="0">
                  <a:latin typeface="Calibri" pitchFamily="34" charset="0"/>
                </a:rPr>
                <a:t>A Study of </a:t>
              </a:r>
              <a:r>
                <a:rPr lang="en-US" altLang="en-US" sz="1200" i="1" dirty="0" smtClean="0">
                  <a:latin typeface="Calibri" pitchFamily="34" charset="0"/>
                </a:rPr>
                <a:t>War</a:t>
              </a:r>
              <a:endParaRPr lang="en-US" altLang="en-US" sz="1200" dirty="0">
                <a:latin typeface="Calibri" pitchFamily="34" charset="0"/>
              </a:endParaRPr>
            </a:p>
          </p:txBody>
        </p:sp>
      </p:grpSp>
    </p:spTree>
    <p:extLst>
      <p:ext uri="{BB962C8B-B14F-4D97-AF65-F5344CB8AC3E}">
        <p14:creationId xmlns:p14="http://schemas.microsoft.com/office/powerpoint/2010/main" val="1834822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990600"/>
            <a:ext cx="6172200" cy="5486400"/>
          </a:xfrm>
          <a:prstGeom prst="roundRect">
            <a:avLst/>
          </a:prstGeom>
          <a:solidFill>
            <a:schemeClr val="bg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189" y="559713"/>
            <a:ext cx="4123989" cy="430887"/>
          </a:xfrm>
          <a:prstGeom prst="rect">
            <a:avLst/>
          </a:prstGeom>
          <a:noFill/>
        </p:spPr>
        <p:txBody>
          <a:bodyPr wrap="square" rtlCol="0">
            <a:spAutoFit/>
          </a:bodyPr>
          <a:lstStyle/>
          <a:p>
            <a:r>
              <a:rPr lang="en-US" sz="2200"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Arms-All Effects Warfare”</a:t>
            </a:r>
            <a:endParaRPr lang="en-US" sz="2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30" name="TextBox 129"/>
          <p:cNvSpPr txBox="1"/>
          <p:nvPr/>
        </p:nvSpPr>
        <p:spPr>
          <a:xfrm>
            <a:off x="6172200" y="990600"/>
            <a:ext cx="2961408" cy="4539704"/>
          </a:xfrm>
          <a:prstGeom prst="rect">
            <a:avLst/>
          </a:prstGeom>
          <a:noFill/>
          <a:ln>
            <a:noFill/>
          </a:ln>
        </p:spPr>
        <p:txBody>
          <a:bodyPr wrap="square" rtlCol="0">
            <a:spAutoFit/>
          </a:bodyPr>
          <a:lstStyle/>
          <a:p>
            <a:pPr marL="285750" indent="-285750">
              <a:buFont typeface="Wingdings" panose="05000000000000000000" pitchFamily="2" charset="2"/>
              <a:buChar char="ü"/>
            </a:pPr>
            <a:r>
              <a:rPr lang="en-US" sz="1700" dirty="0" smtClean="0">
                <a:effectLst>
                  <a:outerShdw blurRad="38100" dist="38100" dir="2700000" algn="tl">
                    <a:srgbClr val="000000">
                      <a:alpha val="43137"/>
                    </a:srgbClr>
                  </a:outerShdw>
                </a:effectLst>
                <a:latin typeface="Calibri" panose="020F0502020204030204" pitchFamily="34" charset="0"/>
              </a:rPr>
              <a:t>Forces focus on killing the enemy, not on holding ground.</a:t>
            </a:r>
          </a:p>
          <a:p>
            <a:pPr marL="285750" indent="-285750">
              <a:buFont typeface="Wingdings" panose="05000000000000000000" pitchFamily="2" charset="2"/>
              <a:buChar char="ü"/>
            </a:pPr>
            <a:endParaRPr lang="en-US" sz="1700" dirty="0">
              <a:effectLst>
                <a:outerShdw blurRad="38100" dist="38100" dir="2700000" algn="tl">
                  <a:srgbClr val="000000">
                    <a:alpha val="43137"/>
                  </a:srgbClr>
                </a:outerShdw>
              </a:effectLst>
              <a:latin typeface="Calibri" panose="020F0502020204030204" pitchFamily="34" charset="0"/>
            </a:endParaRPr>
          </a:p>
          <a:p>
            <a:pPr marL="285750" indent="-285750">
              <a:buFont typeface="Wingdings" panose="05000000000000000000" pitchFamily="2" charset="2"/>
              <a:buChar char="ü"/>
            </a:pPr>
            <a:r>
              <a:rPr lang="en-US" sz="1700" dirty="0" smtClean="0">
                <a:effectLst>
                  <a:outerShdw blurRad="38100" dist="38100" dir="2700000" algn="tl">
                    <a:srgbClr val="000000">
                      <a:alpha val="43137"/>
                    </a:srgbClr>
                  </a:outerShdw>
                </a:effectLst>
                <a:latin typeface="Calibri" panose="020F0502020204030204" pitchFamily="34" charset="0"/>
              </a:rPr>
              <a:t>Forces are capable </a:t>
            </a:r>
            <a:r>
              <a:rPr lang="en-US" sz="1700" dirty="0">
                <a:effectLst>
                  <a:outerShdw blurRad="38100" dist="38100" dir="2700000" algn="tl">
                    <a:srgbClr val="000000">
                      <a:alpha val="43137"/>
                    </a:srgbClr>
                  </a:outerShdw>
                </a:effectLst>
                <a:latin typeface="Calibri" panose="020F0502020204030204" pitchFamily="34" charset="0"/>
              </a:rPr>
              <a:t>of </a:t>
            </a:r>
            <a:r>
              <a:rPr lang="en-US" sz="1700" dirty="0" smtClean="0">
                <a:effectLst>
                  <a:outerShdw blurRad="38100" dist="38100" dir="2700000" algn="tl">
                    <a:srgbClr val="000000">
                      <a:alpha val="43137"/>
                    </a:srgbClr>
                  </a:outerShdw>
                </a:effectLst>
                <a:latin typeface="Calibri" panose="020F0502020204030204" pitchFamily="34" charset="0"/>
              </a:rPr>
              <a:t>mobile, dispersed operations.</a:t>
            </a:r>
          </a:p>
          <a:p>
            <a:pPr marL="285750" indent="-285750">
              <a:buFont typeface="Wingdings" panose="05000000000000000000" pitchFamily="2" charset="2"/>
              <a:buChar char="ü"/>
            </a:pPr>
            <a:endParaRPr lang="en-US" sz="1700" dirty="0" smtClean="0">
              <a:effectLst>
                <a:outerShdw blurRad="38100" dist="38100" dir="2700000" algn="tl">
                  <a:srgbClr val="000000">
                    <a:alpha val="43137"/>
                  </a:srgbClr>
                </a:outerShdw>
              </a:effectLst>
              <a:latin typeface="Calibri" panose="020F0502020204030204" pitchFamily="34" charset="0"/>
            </a:endParaRPr>
          </a:p>
          <a:p>
            <a:pPr marL="285750" indent="-285750">
              <a:buFont typeface="Wingdings" panose="05000000000000000000" pitchFamily="2" charset="2"/>
              <a:buChar char="ü"/>
            </a:pPr>
            <a:r>
              <a:rPr lang="en-US" sz="1700" dirty="0" smtClean="0">
                <a:effectLst>
                  <a:outerShdw blurRad="38100" dist="38100" dir="2700000" algn="tl">
                    <a:srgbClr val="000000">
                      <a:alpha val="43137"/>
                    </a:srgbClr>
                  </a:outerShdw>
                </a:effectLst>
                <a:latin typeface="Calibri" panose="020F0502020204030204" pitchFamily="34" charset="0"/>
              </a:rPr>
              <a:t>Self-contained, </a:t>
            </a:r>
            <a:r>
              <a:rPr lang="en-US" sz="1700" dirty="0">
                <a:effectLst>
                  <a:outerShdw blurRad="38100" dist="38100" dir="2700000" algn="tl">
                    <a:srgbClr val="000000">
                      <a:alpha val="43137"/>
                    </a:srgbClr>
                  </a:outerShdw>
                </a:effectLst>
                <a:latin typeface="Calibri" panose="020F0502020204030204" pitchFamily="34" charset="0"/>
              </a:rPr>
              <a:t>independent battle </a:t>
            </a:r>
            <a:r>
              <a:rPr lang="en-US" sz="1700" dirty="0" smtClean="0">
                <a:effectLst>
                  <a:outerShdw blurRad="38100" dist="38100" dir="2700000" algn="tl">
                    <a:srgbClr val="000000">
                      <a:alpha val="43137"/>
                    </a:srgbClr>
                  </a:outerShdw>
                </a:effectLst>
                <a:latin typeface="Calibri" panose="020F0502020204030204" pitchFamily="34" charset="0"/>
              </a:rPr>
              <a:t>groups operate </a:t>
            </a:r>
            <a:r>
              <a:rPr lang="en-US" sz="1700" dirty="0">
                <a:effectLst>
                  <a:outerShdw blurRad="38100" dist="38100" dir="2700000" algn="tl">
                    <a:srgbClr val="000000">
                      <a:alpha val="43137"/>
                    </a:srgbClr>
                  </a:outerShdw>
                </a:effectLst>
                <a:latin typeface="Calibri" panose="020F0502020204030204" pitchFamily="34" charset="0"/>
              </a:rPr>
              <a:t>on land the way </a:t>
            </a:r>
            <a:r>
              <a:rPr lang="en-US" sz="1700" dirty="0" smtClean="0">
                <a:effectLst>
                  <a:outerShdw blurRad="38100" dist="38100" dir="2700000" algn="tl">
                    <a:srgbClr val="000000">
                      <a:alpha val="43137"/>
                    </a:srgbClr>
                  </a:outerShdw>
                </a:effectLst>
                <a:latin typeface="Calibri" panose="020F0502020204030204" pitchFamily="34" charset="0"/>
              </a:rPr>
              <a:t>Navy ships </a:t>
            </a:r>
            <a:r>
              <a:rPr lang="en-US" sz="1700" dirty="0">
                <a:effectLst>
                  <a:outerShdw blurRad="38100" dist="38100" dir="2700000" algn="tl">
                    <a:srgbClr val="000000">
                      <a:alpha val="43137"/>
                    </a:srgbClr>
                  </a:outerShdw>
                </a:effectLst>
                <a:latin typeface="Calibri" panose="020F0502020204030204" pitchFamily="34" charset="0"/>
              </a:rPr>
              <a:t>operate </a:t>
            </a:r>
            <a:r>
              <a:rPr lang="en-US" sz="1700" dirty="0" smtClean="0">
                <a:effectLst>
                  <a:outerShdw blurRad="38100" dist="38100" dir="2700000" algn="tl">
                    <a:srgbClr val="000000">
                      <a:alpha val="43137"/>
                    </a:srgbClr>
                  </a:outerShdw>
                </a:effectLst>
                <a:latin typeface="Calibri" panose="020F0502020204030204" pitchFamily="34" charset="0"/>
              </a:rPr>
              <a:t>at sea are essential.</a:t>
            </a:r>
          </a:p>
          <a:p>
            <a:pPr marL="285750" indent="-285750">
              <a:buFont typeface="Wingdings" panose="05000000000000000000" pitchFamily="2" charset="2"/>
              <a:buChar char="ü"/>
            </a:pPr>
            <a:endParaRPr lang="en-US" sz="1700" dirty="0" smtClean="0">
              <a:effectLst>
                <a:outerShdw blurRad="38100" dist="38100" dir="2700000" algn="tl">
                  <a:srgbClr val="000000">
                    <a:alpha val="43137"/>
                  </a:srgbClr>
                </a:outerShdw>
              </a:effectLst>
              <a:latin typeface="Calibri" panose="020F0502020204030204" pitchFamily="34" charset="0"/>
            </a:endParaRPr>
          </a:p>
          <a:p>
            <a:pPr marL="285750" indent="-285750">
              <a:buFont typeface="Wingdings" panose="05000000000000000000" pitchFamily="2" charset="2"/>
              <a:buChar char="ü"/>
            </a:pPr>
            <a:r>
              <a:rPr lang="en-US" altLang="en-US" sz="1700" dirty="0" smtClean="0">
                <a:effectLst>
                  <a:outerShdw blurRad="38100" dist="38100" dir="2700000" algn="tl">
                    <a:srgbClr val="000000">
                      <a:alpha val="43137"/>
                    </a:srgbClr>
                  </a:outerShdw>
                </a:effectLst>
                <a:latin typeface="Calibri" panose="020F0502020204030204" pitchFamily="34" charset="0"/>
              </a:rPr>
              <a:t>Army ISR-Strike assets augment, not duplicate, Joint AF/Naval </a:t>
            </a:r>
            <a:r>
              <a:rPr lang="en-US" altLang="en-US" sz="1700" dirty="0">
                <a:effectLst>
                  <a:outerShdw blurRad="38100" dist="38100" dir="2700000" algn="tl">
                    <a:srgbClr val="000000">
                      <a:alpha val="43137"/>
                    </a:srgbClr>
                  </a:outerShdw>
                </a:effectLst>
                <a:latin typeface="Calibri" panose="020F0502020204030204" pitchFamily="34" charset="0"/>
              </a:rPr>
              <a:t>S</a:t>
            </a:r>
            <a:r>
              <a:rPr lang="en-US" altLang="en-US" sz="1700" dirty="0" smtClean="0">
                <a:effectLst>
                  <a:outerShdw blurRad="38100" dist="38100" dir="2700000" algn="tl">
                    <a:srgbClr val="000000">
                      <a:alpha val="43137"/>
                    </a:srgbClr>
                  </a:outerShdw>
                </a:effectLst>
                <a:latin typeface="Calibri" panose="020F0502020204030204" pitchFamily="34" charset="0"/>
              </a:rPr>
              <a:t>trike capabilities.</a:t>
            </a:r>
          </a:p>
        </p:txBody>
      </p:sp>
      <p:grpSp>
        <p:nvGrpSpPr>
          <p:cNvPr id="6" name="Group 5"/>
          <p:cNvGrpSpPr/>
          <p:nvPr/>
        </p:nvGrpSpPr>
        <p:grpSpPr>
          <a:xfrm>
            <a:off x="2819400" y="4129140"/>
            <a:ext cx="609600" cy="309429"/>
            <a:chOff x="-1447800" y="1676400"/>
            <a:chExt cx="900721" cy="457200"/>
          </a:xfrm>
        </p:grpSpPr>
        <p:sp>
          <p:nvSpPr>
            <p:cNvPr id="7" name="Freeform 6"/>
            <p:cNvSpPr/>
            <p:nvPr/>
          </p:nvSpPr>
          <p:spPr>
            <a:xfrm>
              <a:off x="-1447800" y="1676400"/>
              <a:ext cx="900721" cy="319350"/>
            </a:xfrm>
            <a:custGeom>
              <a:avLst/>
              <a:gdLst>
                <a:gd name="connsiteX0" fmla="*/ 0 w 1936302"/>
                <a:gd name="connsiteY0" fmla="*/ 704991 h 704991"/>
                <a:gd name="connsiteX1" fmla="*/ 226321 w 1936302"/>
                <a:gd name="connsiteY1" fmla="*/ 378046 h 704991"/>
                <a:gd name="connsiteX2" fmla="*/ 590949 w 1936302"/>
                <a:gd name="connsiteY2" fmla="*/ 113974 h 704991"/>
                <a:gd name="connsiteX3" fmla="*/ 980724 w 1936302"/>
                <a:gd name="connsiteY3" fmla="*/ 801 h 704991"/>
                <a:gd name="connsiteX4" fmla="*/ 1420793 w 1936302"/>
                <a:gd name="connsiteY4" fmla="*/ 164274 h 704991"/>
                <a:gd name="connsiteX5" fmla="*/ 1785421 w 1936302"/>
                <a:gd name="connsiteY5" fmla="*/ 440920 h 704991"/>
                <a:gd name="connsiteX6" fmla="*/ 1936302 w 1936302"/>
                <a:gd name="connsiteY6" fmla="*/ 704991 h 704991"/>
                <a:gd name="connsiteX0" fmla="*/ 0 w 1936302"/>
                <a:gd name="connsiteY0" fmla="*/ 705626 h 705626"/>
                <a:gd name="connsiteX1" fmla="*/ 226321 w 1936302"/>
                <a:gd name="connsiteY1" fmla="*/ 378681 h 705626"/>
                <a:gd name="connsiteX2" fmla="*/ 502935 w 1936302"/>
                <a:gd name="connsiteY2" fmla="*/ 102034 h 705626"/>
                <a:gd name="connsiteX3" fmla="*/ 980724 w 1936302"/>
                <a:gd name="connsiteY3" fmla="*/ 1436 h 705626"/>
                <a:gd name="connsiteX4" fmla="*/ 1420793 w 1936302"/>
                <a:gd name="connsiteY4" fmla="*/ 164909 h 705626"/>
                <a:gd name="connsiteX5" fmla="*/ 1785421 w 1936302"/>
                <a:gd name="connsiteY5" fmla="*/ 441555 h 705626"/>
                <a:gd name="connsiteX6" fmla="*/ 1936302 w 1936302"/>
                <a:gd name="connsiteY6" fmla="*/ 705626 h 705626"/>
                <a:gd name="connsiteX0" fmla="*/ 0 w 1936302"/>
                <a:gd name="connsiteY0" fmla="*/ 705626 h 705626"/>
                <a:gd name="connsiteX1" fmla="*/ 163454 w 1936302"/>
                <a:gd name="connsiteY1" fmla="*/ 378681 h 705626"/>
                <a:gd name="connsiteX2" fmla="*/ 502935 w 1936302"/>
                <a:gd name="connsiteY2" fmla="*/ 102034 h 705626"/>
                <a:gd name="connsiteX3" fmla="*/ 980724 w 1936302"/>
                <a:gd name="connsiteY3" fmla="*/ 1436 h 705626"/>
                <a:gd name="connsiteX4" fmla="*/ 1420793 w 1936302"/>
                <a:gd name="connsiteY4" fmla="*/ 164909 h 705626"/>
                <a:gd name="connsiteX5" fmla="*/ 1785421 w 1936302"/>
                <a:gd name="connsiteY5" fmla="*/ 441555 h 705626"/>
                <a:gd name="connsiteX6" fmla="*/ 1936302 w 1936302"/>
                <a:gd name="connsiteY6" fmla="*/ 705626 h 705626"/>
                <a:gd name="connsiteX0" fmla="*/ 0 w 1936302"/>
                <a:gd name="connsiteY0" fmla="*/ 704788 h 704788"/>
                <a:gd name="connsiteX1" fmla="*/ 163454 w 1936302"/>
                <a:gd name="connsiteY1" fmla="*/ 377843 h 704788"/>
                <a:gd name="connsiteX2" fmla="*/ 502935 w 1936302"/>
                <a:gd name="connsiteY2" fmla="*/ 101196 h 704788"/>
                <a:gd name="connsiteX3" fmla="*/ 980724 w 1936302"/>
                <a:gd name="connsiteY3" fmla="*/ 598 h 704788"/>
                <a:gd name="connsiteX4" fmla="*/ 1483660 w 1936302"/>
                <a:gd name="connsiteY4" fmla="*/ 138921 h 704788"/>
                <a:gd name="connsiteX5" fmla="*/ 1785421 w 1936302"/>
                <a:gd name="connsiteY5" fmla="*/ 440717 h 704788"/>
                <a:gd name="connsiteX6" fmla="*/ 1936302 w 1936302"/>
                <a:gd name="connsiteY6" fmla="*/ 704788 h 704788"/>
                <a:gd name="connsiteX0" fmla="*/ 0 w 1936302"/>
                <a:gd name="connsiteY0" fmla="*/ 704788 h 704788"/>
                <a:gd name="connsiteX1" fmla="*/ 163454 w 1936302"/>
                <a:gd name="connsiteY1" fmla="*/ 377843 h 704788"/>
                <a:gd name="connsiteX2" fmla="*/ 502935 w 1936302"/>
                <a:gd name="connsiteY2" fmla="*/ 101196 h 704788"/>
                <a:gd name="connsiteX3" fmla="*/ 980724 w 1936302"/>
                <a:gd name="connsiteY3" fmla="*/ 598 h 704788"/>
                <a:gd name="connsiteX4" fmla="*/ 1483660 w 1936302"/>
                <a:gd name="connsiteY4" fmla="*/ 138921 h 704788"/>
                <a:gd name="connsiteX5" fmla="*/ 1810568 w 1936302"/>
                <a:gd name="connsiteY5" fmla="*/ 402992 h 704788"/>
                <a:gd name="connsiteX6" fmla="*/ 1936302 w 1936302"/>
                <a:gd name="connsiteY6" fmla="*/ 704788 h 70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6302" h="704788">
                  <a:moveTo>
                    <a:pt x="0" y="704788"/>
                  </a:moveTo>
                  <a:cubicBezTo>
                    <a:pt x="63914" y="590567"/>
                    <a:pt x="79632" y="478442"/>
                    <a:pt x="163454" y="377843"/>
                  </a:cubicBezTo>
                  <a:cubicBezTo>
                    <a:pt x="247277" y="277244"/>
                    <a:pt x="366723" y="164070"/>
                    <a:pt x="502935" y="101196"/>
                  </a:cubicBezTo>
                  <a:cubicBezTo>
                    <a:pt x="639147" y="38322"/>
                    <a:pt x="817270" y="-5690"/>
                    <a:pt x="980724" y="598"/>
                  </a:cubicBezTo>
                  <a:cubicBezTo>
                    <a:pt x="1144178" y="6886"/>
                    <a:pt x="1345353" y="71855"/>
                    <a:pt x="1483660" y="138921"/>
                  </a:cubicBezTo>
                  <a:cubicBezTo>
                    <a:pt x="1621967" y="205987"/>
                    <a:pt x="1735128" y="308681"/>
                    <a:pt x="1810568" y="402992"/>
                  </a:cubicBezTo>
                  <a:cubicBezTo>
                    <a:pt x="1886008" y="497303"/>
                    <a:pt x="1936302" y="704788"/>
                    <a:pt x="1936302" y="704788"/>
                  </a:cubicBezTo>
                </a:path>
              </a:pathLst>
            </a:custGeom>
            <a:gradFill flip="none" rotWithShape="1">
              <a:gsLst>
                <a:gs pos="0">
                  <a:srgbClr val="5668D6">
                    <a:alpha val="18000"/>
                  </a:srgbClr>
                </a:gs>
                <a:gs pos="100000">
                  <a:srgbClr val="FCBA6A"/>
                </a:gs>
              </a:gsLst>
              <a:lin ang="16200000" scaled="0"/>
              <a:tileRect/>
            </a:gradFill>
            <a:ln w="9525"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 name="Oval 7"/>
            <p:cNvSpPr/>
            <p:nvPr/>
          </p:nvSpPr>
          <p:spPr>
            <a:xfrm>
              <a:off x="-1447799" y="1833360"/>
              <a:ext cx="900720" cy="300240"/>
            </a:xfrm>
            <a:prstGeom prst="ellipse">
              <a:avLst/>
            </a:prstGeom>
            <a:solidFill>
              <a:srgbClr val="0000FF">
                <a:alpha val="4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1142999" y="1752600"/>
              <a:ext cx="304800" cy="317500"/>
              <a:chOff x="-2057400" y="4013200"/>
              <a:chExt cx="304800" cy="317500"/>
            </a:xfrm>
          </p:grpSpPr>
          <p:cxnSp>
            <p:nvCxnSpPr>
              <p:cNvPr id="10" name="Straight Connector 9"/>
              <p:cNvCxnSpPr/>
              <p:nvPr/>
            </p:nvCxnSpPr>
            <p:spPr>
              <a:xfrm>
                <a:off x="-1905001" y="4013200"/>
                <a:ext cx="0" cy="1905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flipH="1">
                <a:off x="-2057400" y="4102100"/>
                <a:ext cx="304800" cy="228600"/>
              </a:xfrm>
              <a:prstGeom prst="rect">
                <a:avLst/>
              </a:prstGeom>
              <a:gradFill flip="none" rotWithShape="1">
                <a:gsLst>
                  <a:gs pos="47000">
                    <a:schemeClr val="bg1"/>
                  </a:gs>
                  <a:gs pos="53000">
                    <a:srgbClr val="0000FF"/>
                  </a:gs>
                </a:gsLst>
                <a:lin ang="18480000" scaled="0"/>
                <a:tileRect/>
              </a:gradFill>
              <a:ln>
                <a:solidFill>
                  <a:schemeClr val="bg1"/>
                </a:solidFill>
              </a:ln>
              <a:effectLst>
                <a:outerShdw blurRad="190500" dist="114300" dir="2700000" sy="90000" rotWithShape="0">
                  <a:srgbClr val="000000">
                    <a:alpha val="255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12" name="Freeform 11"/>
          <p:cNvSpPr/>
          <p:nvPr/>
        </p:nvSpPr>
        <p:spPr>
          <a:xfrm>
            <a:off x="571500" y="4510140"/>
            <a:ext cx="2222500" cy="1219200"/>
          </a:xfrm>
          <a:custGeom>
            <a:avLst/>
            <a:gdLst>
              <a:gd name="connsiteX0" fmla="*/ 203200 w 2222500"/>
              <a:gd name="connsiteY0" fmla="*/ 12700 h 1219200"/>
              <a:gd name="connsiteX1" fmla="*/ 203200 w 2222500"/>
              <a:gd name="connsiteY1" fmla="*/ 12700 h 1219200"/>
              <a:gd name="connsiteX2" fmla="*/ 1308100 w 2222500"/>
              <a:gd name="connsiteY2" fmla="*/ 0 h 1219200"/>
              <a:gd name="connsiteX3" fmla="*/ 2222500 w 2222500"/>
              <a:gd name="connsiteY3" fmla="*/ 520700 h 1219200"/>
              <a:gd name="connsiteX4" fmla="*/ 1765300 w 2222500"/>
              <a:gd name="connsiteY4" fmla="*/ 1219200 h 1219200"/>
              <a:gd name="connsiteX5" fmla="*/ 749300 w 2222500"/>
              <a:gd name="connsiteY5" fmla="*/ 1181100 h 1219200"/>
              <a:gd name="connsiteX6" fmla="*/ 0 w 2222500"/>
              <a:gd name="connsiteY6" fmla="*/ 736600 h 1219200"/>
              <a:gd name="connsiteX7" fmla="*/ 203200 w 2222500"/>
              <a:gd name="connsiteY7" fmla="*/ 127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2500" h="1219200">
                <a:moveTo>
                  <a:pt x="203200" y="12700"/>
                </a:moveTo>
                <a:lnTo>
                  <a:pt x="203200" y="12700"/>
                </a:lnTo>
                <a:lnTo>
                  <a:pt x="1308100" y="0"/>
                </a:lnTo>
                <a:lnTo>
                  <a:pt x="2222500" y="520700"/>
                </a:lnTo>
                <a:lnTo>
                  <a:pt x="1765300" y="1219200"/>
                </a:lnTo>
                <a:lnTo>
                  <a:pt x="749300" y="1181100"/>
                </a:lnTo>
                <a:lnTo>
                  <a:pt x="0" y="736600"/>
                </a:lnTo>
                <a:lnTo>
                  <a:pt x="203200" y="12700"/>
                </a:lnTo>
                <a:close/>
              </a:path>
            </a:pathLst>
          </a:custGeom>
          <a:solidFill>
            <a:srgbClr val="FFFF00">
              <a:alpha val="42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1143000" y="4076276"/>
            <a:ext cx="1104900" cy="738664"/>
          </a:xfrm>
          <a:prstGeom prst="rect">
            <a:avLst/>
          </a:prstGeom>
          <a:noFill/>
        </p:spPr>
        <p:txBody>
          <a:bodyPr wrap="square" rtlCol="0">
            <a:spAutoFit/>
          </a:bodyPr>
          <a:lstStyle/>
          <a:p>
            <a:pPr algn="ctr"/>
            <a:r>
              <a:rPr lang="en-US" sz="1400" dirty="0" smtClean="0">
                <a:solidFill>
                  <a:schemeClr val="bg1"/>
                </a:solidFill>
                <a:latin typeface="Calibri"/>
                <a:cs typeface="Calibri"/>
              </a:rPr>
              <a:t>Maneuver Battalion Kill Zones</a:t>
            </a:r>
            <a:endParaRPr lang="en-US" sz="1400" dirty="0">
              <a:solidFill>
                <a:schemeClr val="bg1"/>
              </a:solidFill>
              <a:latin typeface="Calibri"/>
              <a:cs typeface="Calibri"/>
            </a:endParaRPr>
          </a:p>
        </p:txBody>
      </p:sp>
      <p:sp>
        <p:nvSpPr>
          <p:cNvPr id="14" name="Freeform 13"/>
          <p:cNvSpPr/>
          <p:nvPr/>
        </p:nvSpPr>
        <p:spPr>
          <a:xfrm>
            <a:off x="3848100" y="3125840"/>
            <a:ext cx="1714500" cy="1968500"/>
          </a:xfrm>
          <a:custGeom>
            <a:avLst/>
            <a:gdLst>
              <a:gd name="connsiteX0" fmla="*/ 1104900 w 1816100"/>
              <a:gd name="connsiteY0" fmla="*/ 584200 h 1968500"/>
              <a:gd name="connsiteX1" fmla="*/ 355600 w 1816100"/>
              <a:gd name="connsiteY1" fmla="*/ 1117600 h 1968500"/>
              <a:gd name="connsiteX2" fmla="*/ 0 w 1816100"/>
              <a:gd name="connsiteY2" fmla="*/ 1828800 h 1968500"/>
              <a:gd name="connsiteX3" fmla="*/ 482600 w 1816100"/>
              <a:gd name="connsiteY3" fmla="*/ 1968500 h 1968500"/>
              <a:gd name="connsiteX4" fmla="*/ 1231900 w 1816100"/>
              <a:gd name="connsiteY4" fmla="*/ 1841500 h 1968500"/>
              <a:gd name="connsiteX5" fmla="*/ 1701800 w 1816100"/>
              <a:gd name="connsiteY5" fmla="*/ 990600 h 1968500"/>
              <a:gd name="connsiteX6" fmla="*/ 1816100 w 1816100"/>
              <a:gd name="connsiteY6" fmla="*/ 190500 h 1968500"/>
              <a:gd name="connsiteX7" fmla="*/ 1130300 w 1816100"/>
              <a:gd name="connsiteY7" fmla="*/ 0 h 1968500"/>
              <a:gd name="connsiteX8" fmla="*/ 889000 w 1816100"/>
              <a:gd name="connsiteY8" fmla="*/ 165100 h 1968500"/>
              <a:gd name="connsiteX9" fmla="*/ 1104900 w 1816100"/>
              <a:gd name="connsiteY9" fmla="*/ 58420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6100" h="1968500">
                <a:moveTo>
                  <a:pt x="1104900" y="584200"/>
                </a:moveTo>
                <a:lnTo>
                  <a:pt x="355600" y="1117600"/>
                </a:lnTo>
                <a:lnTo>
                  <a:pt x="0" y="1828800"/>
                </a:lnTo>
                <a:lnTo>
                  <a:pt x="482600" y="1968500"/>
                </a:lnTo>
                <a:lnTo>
                  <a:pt x="1231900" y="1841500"/>
                </a:lnTo>
                <a:lnTo>
                  <a:pt x="1701800" y="990600"/>
                </a:lnTo>
                <a:lnTo>
                  <a:pt x="1816100" y="190500"/>
                </a:lnTo>
                <a:lnTo>
                  <a:pt x="1130300" y="0"/>
                </a:lnTo>
                <a:lnTo>
                  <a:pt x="889000" y="165100"/>
                </a:lnTo>
                <a:lnTo>
                  <a:pt x="1104900" y="584200"/>
                </a:lnTo>
                <a:close/>
              </a:path>
            </a:pathLst>
          </a:custGeom>
          <a:solidFill>
            <a:srgbClr val="FFFF00">
              <a:alpha val="40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Diamond 14"/>
          <p:cNvSpPr>
            <a:spLocks noChangeAspect="1"/>
          </p:cNvSpPr>
          <p:nvPr/>
        </p:nvSpPr>
        <p:spPr>
          <a:xfrm>
            <a:off x="1447800" y="1614540"/>
            <a:ext cx="2667000" cy="2667000"/>
          </a:xfrm>
          <a:prstGeom prst="diamond">
            <a:avLst/>
          </a:prstGeom>
          <a:gradFill flip="none" rotWithShape="1">
            <a:gsLst>
              <a:gs pos="28000">
                <a:srgbClr val="0000FF">
                  <a:alpha val="93000"/>
                </a:srgbClr>
              </a:gs>
              <a:gs pos="100000">
                <a:srgbClr val="FFFFFF">
                  <a:alpha val="0"/>
                </a:srgbClr>
              </a:gs>
            </a:gsLst>
            <a:path path="circle">
              <a:fillToRect l="50000" t="50000" r="50000" b="50000"/>
            </a:path>
            <a:tileRect/>
          </a:gradFill>
          <a:ln w="57150" cmpd="sng">
            <a:solidFill>
              <a:srgbClr val="0000FF"/>
            </a:solidFill>
            <a:prstDash val="sysDash"/>
          </a:ln>
          <a:effectLst/>
          <a:scene3d>
            <a:camera prst="perspectiveFront">
              <a:rot lat="18840000" lon="990000" rev="20268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2514600" y="2224140"/>
            <a:ext cx="900721" cy="457200"/>
            <a:chOff x="-1752601" y="1295400"/>
            <a:chExt cx="900721" cy="457200"/>
          </a:xfrm>
        </p:grpSpPr>
        <p:sp>
          <p:nvSpPr>
            <p:cNvPr id="17" name="Freeform 16"/>
            <p:cNvSpPr/>
            <p:nvPr/>
          </p:nvSpPr>
          <p:spPr>
            <a:xfrm>
              <a:off x="-1752601" y="1295400"/>
              <a:ext cx="900721" cy="319350"/>
            </a:xfrm>
            <a:custGeom>
              <a:avLst/>
              <a:gdLst>
                <a:gd name="connsiteX0" fmla="*/ 0 w 1936302"/>
                <a:gd name="connsiteY0" fmla="*/ 704991 h 704991"/>
                <a:gd name="connsiteX1" fmla="*/ 226321 w 1936302"/>
                <a:gd name="connsiteY1" fmla="*/ 378046 h 704991"/>
                <a:gd name="connsiteX2" fmla="*/ 590949 w 1936302"/>
                <a:gd name="connsiteY2" fmla="*/ 113974 h 704991"/>
                <a:gd name="connsiteX3" fmla="*/ 980724 w 1936302"/>
                <a:gd name="connsiteY3" fmla="*/ 801 h 704991"/>
                <a:gd name="connsiteX4" fmla="*/ 1420793 w 1936302"/>
                <a:gd name="connsiteY4" fmla="*/ 164274 h 704991"/>
                <a:gd name="connsiteX5" fmla="*/ 1785421 w 1936302"/>
                <a:gd name="connsiteY5" fmla="*/ 440920 h 704991"/>
                <a:gd name="connsiteX6" fmla="*/ 1936302 w 1936302"/>
                <a:gd name="connsiteY6" fmla="*/ 704991 h 704991"/>
                <a:gd name="connsiteX0" fmla="*/ 0 w 1936302"/>
                <a:gd name="connsiteY0" fmla="*/ 705626 h 705626"/>
                <a:gd name="connsiteX1" fmla="*/ 226321 w 1936302"/>
                <a:gd name="connsiteY1" fmla="*/ 378681 h 705626"/>
                <a:gd name="connsiteX2" fmla="*/ 502935 w 1936302"/>
                <a:gd name="connsiteY2" fmla="*/ 102034 h 705626"/>
                <a:gd name="connsiteX3" fmla="*/ 980724 w 1936302"/>
                <a:gd name="connsiteY3" fmla="*/ 1436 h 705626"/>
                <a:gd name="connsiteX4" fmla="*/ 1420793 w 1936302"/>
                <a:gd name="connsiteY4" fmla="*/ 164909 h 705626"/>
                <a:gd name="connsiteX5" fmla="*/ 1785421 w 1936302"/>
                <a:gd name="connsiteY5" fmla="*/ 441555 h 705626"/>
                <a:gd name="connsiteX6" fmla="*/ 1936302 w 1936302"/>
                <a:gd name="connsiteY6" fmla="*/ 705626 h 705626"/>
                <a:gd name="connsiteX0" fmla="*/ 0 w 1936302"/>
                <a:gd name="connsiteY0" fmla="*/ 705626 h 705626"/>
                <a:gd name="connsiteX1" fmla="*/ 163454 w 1936302"/>
                <a:gd name="connsiteY1" fmla="*/ 378681 h 705626"/>
                <a:gd name="connsiteX2" fmla="*/ 502935 w 1936302"/>
                <a:gd name="connsiteY2" fmla="*/ 102034 h 705626"/>
                <a:gd name="connsiteX3" fmla="*/ 980724 w 1936302"/>
                <a:gd name="connsiteY3" fmla="*/ 1436 h 705626"/>
                <a:gd name="connsiteX4" fmla="*/ 1420793 w 1936302"/>
                <a:gd name="connsiteY4" fmla="*/ 164909 h 705626"/>
                <a:gd name="connsiteX5" fmla="*/ 1785421 w 1936302"/>
                <a:gd name="connsiteY5" fmla="*/ 441555 h 705626"/>
                <a:gd name="connsiteX6" fmla="*/ 1936302 w 1936302"/>
                <a:gd name="connsiteY6" fmla="*/ 705626 h 705626"/>
                <a:gd name="connsiteX0" fmla="*/ 0 w 1936302"/>
                <a:gd name="connsiteY0" fmla="*/ 704788 h 704788"/>
                <a:gd name="connsiteX1" fmla="*/ 163454 w 1936302"/>
                <a:gd name="connsiteY1" fmla="*/ 377843 h 704788"/>
                <a:gd name="connsiteX2" fmla="*/ 502935 w 1936302"/>
                <a:gd name="connsiteY2" fmla="*/ 101196 h 704788"/>
                <a:gd name="connsiteX3" fmla="*/ 980724 w 1936302"/>
                <a:gd name="connsiteY3" fmla="*/ 598 h 704788"/>
                <a:gd name="connsiteX4" fmla="*/ 1483660 w 1936302"/>
                <a:gd name="connsiteY4" fmla="*/ 138921 h 704788"/>
                <a:gd name="connsiteX5" fmla="*/ 1785421 w 1936302"/>
                <a:gd name="connsiteY5" fmla="*/ 440717 h 704788"/>
                <a:gd name="connsiteX6" fmla="*/ 1936302 w 1936302"/>
                <a:gd name="connsiteY6" fmla="*/ 704788 h 704788"/>
                <a:gd name="connsiteX0" fmla="*/ 0 w 1936302"/>
                <a:gd name="connsiteY0" fmla="*/ 704788 h 704788"/>
                <a:gd name="connsiteX1" fmla="*/ 163454 w 1936302"/>
                <a:gd name="connsiteY1" fmla="*/ 377843 h 704788"/>
                <a:gd name="connsiteX2" fmla="*/ 502935 w 1936302"/>
                <a:gd name="connsiteY2" fmla="*/ 101196 h 704788"/>
                <a:gd name="connsiteX3" fmla="*/ 980724 w 1936302"/>
                <a:gd name="connsiteY3" fmla="*/ 598 h 704788"/>
                <a:gd name="connsiteX4" fmla="*/ 1483660 w 1936302"/>
                <a:gd name="connsiteY4" fmla="*/ 138921 h 704788"/>
                <a:gd name="connsiteX5" fmla="*/ 1810568 w 1936302"/>
                <a:gd name="connsiteY5" fmla="*/ 402992 h 704788"/>
                <a:gd name="connsiteX6" fmla="*/ 1936302 w 1936302"/>
                <a:gd name="connsiteY6" fmla="*/ 704788 h 70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6302" h="704788">
                  <a:moveTo>
                    <a:pt x="0" y="704788"/>
                  </a:moveTo>
                  <a:cubicBezTo>
                    <a:pt x="63914" y="590567"/>
                    <a:pt x="79632" y="478442"/>
                    <a:pt x="163454" y="377843"/>
                  </a:cubicBezTo>
                  <a:cubicBezTo>
                    <a:pt x="247277" y="277244"/>
                    <a:pt x="366723" y="164070"/>
                    <a:pt x="502935" y="101196"/>
                  </a:cubicBezTo>
                  <a:cubicBezTo>
                    <a:pt x="639147" y="38322"/>
                    <a:pt x="817270" y="-5690"/>
                    <a:pt x="980724" y="598"/>
                  </a:cubicBezTo>
                  <a:cubicBezTo>
                    <a:pt x="1144178" y="6886"/>
                    <a:pt x="1345353" y="71855"/>
                    <a:pt x="1483660" y="138921"/>
                  </a:cubicBezTo>
                  <a:cubicBezTo>
                    <a:pt x="1621967" y="205987"/>
                    <a:pt x="1735128" y="308681"/>
                    <a:pt x="1810568" y="402992"/>
                  </a:cubicBezTo>
                  <a:cubicBezTo>
                    <a:pt x="1886008" y="497303"/>
                    <a:pt x="1936302" y="704788"/>
                    <a:pt x="1936302" y="704788"/>
                  </a:cubicBezTo>
                </a:path>
              </a:pathLst>
            </a:custGeom>
            <a:gradFill flip="none" rotWithShape="1">
              <a:gsLst>
                <a:gs pos="0">
                  <a:srgbClr val="5668D6">
                    <a:alpha val="56000"/>
                  </a:srgbClr>
                </a:gs>
                <a:gs pos="100000">
                  <a:srgbClr val="FCBA6A">
                    <a:alpha val="56000"/>
                  </a:srgbClr>
                </a:gs>
              </a:gsLst>
              <a:lin ang="16200000" scaled="0"/>
              <a:tileRect/>
            </a:gradFill>
            <a:ln w="9525"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8" name="Oval 17"/>
            <p:cNvSpPr/>
            <p:nvPr/>
          </p:nvSpPr>
          <p:spPr>
            <a:xfrm>
              <a:off x="-1752600" y="1452360"/>
              <a:ext cx="900720" cy="300240"/>
            </a:xfrm>
            <a:prstGeom prst="ellipse">
              <a:avLst/>
            </a:prstGeom>
            <a:solidFill>
              <a:srgbClr val="0000FF">
                <a:alpha val="4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9" name="Group 18"/>
            <p:cNvGrpSpPr/>
            <p:nvPr/>
          </p:nvGrpSpPr>
          <p:grpSpPr>
            <a:xfrm>
              <a:off x="-1447800" y="1371600"/>
              <a:ext cx="304800" cy="317500"/>
              <a:chOff x="-2057400" y="4013200"/>
              <a:chExt cx="304800" cy="317500"/>
            </a:xfrm>
          </p:grpSpPr>
          <p:cxnSp>
            <p:nvCxnSpPr>
              <p:cNvPr id="20" name="Straight Connector 19"/>
              <p:cNvCxnSpPr/>
              <p:nvPr/>
            </p:nvCxnSpPr>
            <p:spPr>
              <a:xfrm>
                <a:off x="-1930400" y="4013200"/>
                <a:ext cx="0" cy="1905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866900" y="4013200"/>
                <a:ext cx="0" cy="1905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flipH="1">
                <a:off x="-2057400" y="4102100"/>
                <a:ext cx="304800" cy="228600"/>
              </a:xfrm>
              <a:prstGeom prst="rect">
                <a:avLst/>
              </a:prstGeom>
              <a:gradFill flip="none" rotWithShape="1">
                <a:gsLst>
                  <a:gs pos="47000">
                    <a:schemeClr val="bg1"/>
                  </a:gs>
                  <a:gs pos="53000">
                    <a:srgbClr val="0000FF"/>
                  </a:gs>
                </a:gsLst>
                <a:lin ang="18480000" scaled="0"/>
                <a:tileRect/>
              </a:gradFill>
              <a:ln>
                <a:solidFill>
                  <a:schemeClr val="bg1"/>
                </a:solidFill>
              </a:ln>
              <a:effectLst>
                <a:outerShdw blurRad="190500" dist="114300" dir="2700000" sy="90000" rotWithShape="0">
                  <a:srgbClr val="000000">
                    <a:alpha val="255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1676400" y="2528940"/>
            <a:ext cx="900721" cy="457200"/>
            <a:chOff x="-1752601" y="1295400"/>
            <a:chExt cx="900721" cy="457200"/>
          </a:xfrm>
        </p:grpSpPr>
        <p:sp>
          <p:nvSpPr>
            <p:cNvPr id="24" name="Freeform 23"/>
            <p:cNvSpPr/>
            <p:nvPr/>
          </p:nvSpPr>
          <p:spPr>
            <a:xfrm>
              <a:off x="-1752601" y="1295400"/>
              <a:ext cx="900721" cy="319350"/>
            </a:xfrm>
            <a:custGeom>
              <a:avLst/>
              <a:gdLst>
                <a:gd name="connsiteX0" fmla="*/ 0 w 1936302"/>
                <a:gd name="connsiteY0" fmla="*/ 704991 h 704991"/>
                <a:gd name="connsiteX1" fmla="*/ 226321 w 1936302"/>
                <a:gd name="connsiteY1" fmla="*/ 378046 h 704991"/>
                <a:gd name="connsiteX2" fmla="*/ 590949 w 1936302"/>
                <a:gd name="connsiteY2" fmla="*/ 113974 h 704991"/>
                <a:gd name="connsiteX3" fmla="*/ 980724 w 1936302"/>
                <a:gd name="connsiteY3" fmla="*/ 801 h 704991"/>
                <a:gd name="connsiteX4" fmla="*/ 1420793 w 1936302"/>
                <a:gd name="connsiteY4" fmla="*/ 164274 h 704991"/>
                <a:gd name="connsiteX5" fmla="*/ 1785421 w 1936302"/>
                <a:gd name="connsiteY5" fmla="*/ 440920 h 704991"/>
                <a:gd name="connsiteX6" fmla="*/ 1936302 w 1936302"/>
                <a:gd name="connsiteY6" fmla="*/ 704991 h 704991"/>
                <a:gd name="connsiteX0" fmla="*/ 0 w 1936302"/>
                <a:gd name="connsiteY0" fmla="*/ 705626 h 705626"/>
                <a:gd name="connsiteX1" fmla="*/ 226321 w 1936302"/>
                <a:gd name="connsiteY1" fmla="*/ 378681 h 705626"/>
                <a:gd name="connsiteX2" fmla="*/ 502935 w 1936302"/>
                <a:gd name="connsiteY2" fmla="*/ 102034 h 705626"/>
                <a:gd name="connsiteX3" fmla="*/ 980724 w 1936302"/>
                <a:gd name="connsiteY3" fmla="*/ 1436 h 705626"/>
                <a:gd name="connsiteX4" fmla="*/ 1420793 w 1936302"/>
                <a:gd name="connsiteY4" fmla="*/ 164909 h 705626"/>
                <a:gd name="connsiteX5" fmla="*/ 1785421 w 1936302"/>
                <a:gd name="connsiteY5" fmla="*/ 441555 h 705626"/>
                <a:gd name="connsiteX6" fmla="*/ 1936302 w 1936302"/>
                <a:gd name="connsiteY6" fmla="*/ 705626 h 705626"/>
                <a:gd name="connsiteX0" fmla="*/ 0 w 1936302"/>
                <a:gd name="connsiteY0" fmla="*/ 705626 h 705626"/>
                <a:gd name="connsiteX1" fmla="*/ 163454 w 1936302"/>
                <a:gd name="connsiteY1" fmla="*/ 378681 h 705626"/>
                <a:gd name="connsiteX2" fmla="*/ 502935 w 1936302"/>
                <a:gd name="connsiteY2" fmla="*/ 102034 h 705626"/>
                <a:gd name="connsiteX3" fmla="*/ 980724 w 1936302"/>
                <a:gd name="connsiteY3" fmla="*/ 1436 h 705626"/>
                <a:gd name="connsiteX4" fmla="*/ 1420793 w 1936302"/>
                <a:gd name="connsiteY4" fmla="*/ 164909 h 705626"/>
                <a:gd name="connsiteX5" fmla="*/ 1785421 w 1936302"/>
                <a:gd name="connsiteY5" fmla="*/ 441555 h 705626"/>
                <a:gd name="connsiteX6" fmla="*/ 1936302 w 1936302"/>
                <a:gd name="connsiteY6" fmla="*/ 705626 h 705626"/>
                <a:gd name="connsiteX0" fmla="*/ 0 w 1936302"/>
                <a:gd name="connsiteY0" fmla="*/ 704788 h 704788"/>
                <a:gd name="connsiteX1" fmla="*/ 163454 w 1936302"/>
                <a:gd name="connsiteY1" fmla="*/ 377843 h 704788"/>
                <a:gd name="connsiteX2" fmla="*/ 502935 w 1936302"/>
                <a:gd name="connsiteY2" fmla="*/ 101196 h 704788"/>
                <a:gd name="connsiteX3" fmla="*/ 980724 w 1936302"/>
                <a:gd name="connsiteY3" fmla="*/ 598 h 704788"/>
                <a:gd name="connsiteX4" fmla="*/ 1483660 w 1936302"/>
                <a:gd name="connsiteY4" fmla="*/ 138921 h 704788"/>
                <a:gd name="connsiteX5" fmla="*/ 1785421 w 1936302"/>
                <a:gd name="connsiteY5" fmla="*/ 440717 h 704788"/>
                <a:gd name="connsiteX6" fmla="*/ 1936302 w 1936302"/>
                <a:gd name="connsiteY6" fmla="*/ 704788 h 704788"/>
                <a:gd name="connsiteX0" fmla="*/ 0 w 1936302"/>
                <a:gd name="connsiteY0" fmla="*/ 704788 h 704788"/>
                <a:gd name="connsiteX1" fmla="*/ 163454 w 1936302"/>
                <a:gd name="connsiteY1" fmla="*/ 377843 h 704788"/>
                <a:gd name="connsiteX2" fmla="*/ 502935 w 1936302"/>
                <a:gd name="connsiteY2" fmla="*/ 101196 h 704788"/>
                <a:gd name="connsiteX3" fmla="*/ 980724 w 1936302"/>
                <a:gd name="connsiteY3" fmla="*/ 598 h 704788"/>
                <a:gd name="connsiteX4" fmla="*/ 1483660 w 1936302"/>
                <a:gd name="connsiteY4" fmla="*/ 138921 h 704788"/>
                <a:gd name="connsiteX5" fmla="*/ 1810568 w 1936302"/>
                <a:gd name="connsiteY5" fmla="*/ 402992 h 704788"/>
                <a:gd name="connsiteX6" fmla="*/ 1936302 w 1936302"/>
                <a:gd name="connsiteY6" fmla="*/ 704788 h 70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6302" h="704788">
                  <a:moveTo>
                    <a:pt x="0" y="704788"/>
                  </a:moveTo>
                  <a:cubicBezTo>
                    <a:pt x="63914" y="590567"/>
                    <a:pt x="79632" y="478442"/>
                    <a:pt x="163454" y="377843"/>
                  </a:cubicBezTo>
                  <a:cubicBezTo>
                    <a:pt x="247277" y="277244"/>
                    <a:pt x="366723" y="164070"/>
                    <a:pt x="502935" y="101196"/>
                  </a:cubicBezTo>
                  <a:cubicBezTo>
                    <a:pt x="639147" y="38322"/>
                    <a:pt x="817270" y="-5690"/>
                    <a:pt x="980724" y="598"/>
                  </a:cubicBezTo>
                  <a:cubicBezTo>
                    <a:pt x="1144178" y="6886"/>
                    <a:pt x="1345353" y="71855"/>
                    <a:pt x="1483660" y="138921"/>
                  </a:cubicBezTo>
                  <a:cubicBezTo>
                    <a:pt x="1621967" y="205987"/>
                    <a:pt x="1735128" y="308681"/>
                    <a:pt x="1810568" y="402992"/>
                  </a:cubicBezTo>
                  <a:cubicBezTo>
                    <a:pt x="1886008" y="497303"/>
                    <a:pt x="1936302" y="704788"/>
                    <a:pt x="1936302" y="704788"/>
                  </a:cubicBezTo>
                </a:path>
              </a:pathLst>
            </a:custGeom>
            <a:gradFill flip="none" rotWithShape="1">
              <a:gsLst>
                <a:gs pos="0">
                  <a:srgbClr val="5668D6">
                    <a:alpha val="56000"/>
                  </a:srgbClr>
                </a:gs>
                <a:gs pos="100000">
                  <a:srgbClr val="FCBA6A">
                    <a:alpha val="56000"/>
                  </a:srgbClr>
                </a:gs>
              </a:gsLst>
              <a:lin ang="16200000" scaled="0"/>
              <a:tileRect/>
            </a:gradFill>
            <a:ln w="9525"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5" name="Oval 24"/>
            <p:cNvSpPr/>
            <p:nvPr/>
          </p:nvSpPr>
          <p:spPr>
            <a:xfrm>
              <a:off x="-1752600" y="1452360"/>
              <a:ext cx="900720" cy="300240"/>
            </a:xfrm>
            <a:prstGeom prst="ellipse">
              <a:avLst/>
            </a:prstGeom>
            <a:solidFill>
              <a:srgbClr val="0000FF">
                <a:alpha val="4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6" name="Group 25"/>
            <p:cNvGrpSpPr/>
            <p:nvPr/>
          </p:nvGrpSpPr>
          <p:grpSpPr>
            <a:xfrm>
              <a:off x="-1447800" y="1371600"/>
              <a:ext cx="304800" cy="317500"/>
              <a:chOff x="-2057400" y="4013200"/>
              <a:chExt cx="304800" cy="317500"/>
            </a:xfrm>
          </p:grpSpPr>
          <p:cxnSp>
            <p:nvCxnSpPr>
              <p:cNvPr id="27" name="Straight Connector 26"/>
              <p:cNvCxnSpPr/>
              <p:nvPr/>
            </p:nvCxnSpPr>
            <p:spPr>
              <a:xfrm>
                <a:off x="-1930400" y="4013200"/>
                <a:ext cx="0" cy="1905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866900" y="4013200"/>
                <a:ext cx="0" cy="1905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flipH="1">
                <a:off x="-2057400" y="4102100"/>
                <a:ext cx="304800" cy="228600"/>
              </a:xfrm>
              <a:prstGeom prst="rect">
                <a:avLst/>
              </a:prstGeom>
              <a:gradFill flip="none" rotWithShape="1">
                <a:gsLst>
                  <a:gs pos="47000">
                    <a:schemeClr val="bg1"/>
                  </a:gs>
                  <a:gs pos="53000">
                    <a:srgbClr val="0000FF"/>
                  </a:gs>
                </a:gsLst>
                <a:lin ang="18480000" scaled="0"/>
                <a:tileRect/>
              </a:gradFill>
              <a:ln>
                <a:solidFill>
                  <a:schemeClr val="bg1"/>
                </a:solidFill>
              </a:ln>
              <a:effectLst>
                <a:outerShdw blurRad="190500" dist="114300" dir="2700000" sy="90000" rotWithShape="0">
                  <a:srgbClr val="000000">
                    <a:alpha val="255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30" name="Group 29"/>
          <p:cNvGrpSpPr/>
          <p:nvPr/>
        </p:nvGrpSpPr>
        <p:grpSpPr>
          <a:xfrm>
            <a:off x="3048000" y="2833740"/>
            <a:ext cx="900721" cy="457200"/>
            <a:chOff x="-1752601" y="1295400"/>
            <a:chExt cx="900721" cy="457200"/>
          </a:xfrm>
        </p:grpSpPr>
        <p:sp>
          <p:nvSpPr>
            <p:cNvPr id="31" name="Freeform 30"/>
            <p:cNvSpPr/>
            <p:nvPr/>
          </p:nvSpPr>
          <p:spPr>
            <a:xfrm>
              <a:off x="-1752601" y="1295400"/>
              <a:ext cx="900721" cy="319350"/>
            </a:xfrm>
            <a:custGeom>
              <a:avLst/>
              <a:gdLst>
                <a:gd name="connsiteX0" fmla="*/ 0 w 1936302"/>
                <a:gd name="connsiteY0" fmla="*/ 704991 h 704991"/>
                <a:gd name="connsiteX1" fmla="*/ 226321 w 1936302"/>
                <a:gd name="connsiteY1" fmla="*/ 378046 h 704991"/>
                <a:gd name="connsiteX2" fmla="*/ 590949 w 1936302"/>
                <a:gd name="connsiteY2" fmla="*/ 113974 h 704991"/>
                <a:gd name="connsiteX3" fmla="*/ 980724 w 1936302"/>
                <a:gd name="connsiteY3" fmla="*/ 801 h 704991"/>
                <a:gd name="connsiteX4" fmla="*/ 1420793 w 1936302"/>
                <a:gd name="connsiteY4" fmla="*/ 164274 h 704991"/>
                <a:gd name="connsiteX5" fmla="*/ 1785421 w 1936302"/>
                <a:gd name="connsiteY5" fmla="*/ 440920 h 704991"/>
                <a:gd name="connsiteX6" fmla="*/ 1936302 w 1936302"/>
                <a:gd name="connsiteY6" fmla="*/ 704991 h 704991"/>
                <a:gd name="connsiteX0" fmla="*/ 0 w 1936302"/>
                <a:gd name="connsiteY0" fmla="*/ 705626 h 705626"/>
                <a:gd name="connsiteX1" fmla="*/ 226321 w 1936302"/>
                <a:gd name="connsiteY1" fmla="*/ 378681 h 705626"/>
                <a:gd name="connsiteX2" fmla="*/ 502935 w 1936302"/>
                <a:gd name="connsiteY2" fmla="*/ 102034 h 705626"/>
                <a:gd name="connsiteX3" fmla="*/ 980724 w 1936302"/>
                <a:gd name="connsiteY3" fmla="*/ 1436 h 705626"/>
                <a:gd name="connsiteX4" fmla="*/ 1420793 w 1936302"/>
                <a:gd name="connsiteY4" fmla="*/ 164909 h 705626"/>
                <a:gd name="connsiteX5" fmla="*/ 1785421 w 1936302"/>
                <a:gd name="connsiteY5" fmla="*/ 441555 h 705626"/>
                <a:gd name="connsiteX6" fmla="*/ 1936302 w 1936302"/>
                <a:gd name="connsiteY6" fmla="*/ 705626 h 705626"/>
                <a:gd name="connsiteX0" fmla="*/ 0 w 1936302"/>
                <a:gd name="connsiteY0" fmla="*/ 705626 h 705626"/>
                <a:gd name="connsiteX1" fmla="*/ 163454 w 1936302"/>
                <a:gd name="connsiteY1" fmla="*/ 378681 h 705626"/>
                <a:gd name="connsiteX2" fmla="*/ 502935 w 1936302"/>
                <a:gd name="connsiteY2" fmla="*/ 102034 h 705626"/>
                <a:gd name="connsiteX3" fmla="*/ 980724 w 1936302"/>
                <a:gd name="connsiteY3" fmla="*/ 1436 h 705626"/>
                <a:gd name="connsiteX4" fmla="*/ 1420793 w 1936302"/>
                <a:gd name="connsiteY4" fmla="*/ 164909 h 705626"/>
                <a:gd name="connsiteX5" fmla="*/ 1785421 w 1936302"/>
                <a:gd name="connsiteY5" fmla="*/ 441555 h 705626"/>
                <a:gd name="connsiteX6" fmla="*/ 1936302 w 1936302"/>
                <a:gd name="connsiteY6" fmla="*/ 705626 h 705626"/>
                <a:gd name="connsiteX0" fmla="*/ 0 w 1936302"/>
                <a:gd name="connsiteY0" fmla="*/ 704788 h 704788"/>
                <a:gd name="connsiteX1" fmla="*/ 163454 w 1936302"/>
                <a:gd name="connsiteY1" fmla="*/ 377843 h 704788"/>
                <a:gd name="connsiteX2" fmla="*/ 502935 w 1936302"/>
                <a:gd name="connsiteY2" fmla="*/ 101196 h 704788"/>
                <a:gd name="connsiteX3" fmla="*/ 980724 w 1936302"/>
                <a:gd name="connsiteY3" fmla="*/ 598 h 704788"/>
                <a:gd name="connsiteX4" fmla="*/ 1483660 w 1936302"/>
                <a:gd name="connsiteY4" fmla="*/ 138921 h 704788"/>
                <a:gd name="connsiteX5" fmla="*/ 1785421 w 1936302"/>
                <a:gd name="connsiteY5" fmla="*/ 440717 h 704788"/>
                <a:gd name="connsiteX6" fmla="*/ 1936302 w 1936302"/>
                <a:gd name="connsiteY6" fmla="*/ 704788 h 704788"/>
                <a:gd name="connsiteX0" fmla="*/ 0 w 1936302"/>
                <a:gd name="connsiteY0" fmla="*/ 704788 h 704788"/>
                <a:gd name="connsiteX1" fmla="*/ 163454 w 1936302"/>
                <a:gd name="connsiteY1" fmla="*/ 377843 h 704788"/>
                <a:gd name="connsiteX2" fmla="*/ 502935 w 1936302"/>
                <a:gd name="connsiteY2" fmla="*/ 101196 h 704788"/>
                <a:gd name="connsiteX3" fmla="*/ 980724 w 1936302"/>
                <a:gd name="connsiteY3" fmla="*/ 598 h 704788"/>
                <a:gd name="connsiteX4" fmla="*/ 1483660 w 1936302"/>
                <a:gd name="connsiteY4" fmla="*/ 138921 h 704788"/>
                <a:gd name="connsiteX5" fmla="*/ 1810568 w 1936302"/>
                <a:gd name="connsiteY5" fmla="*/ 402992 h 704788"/>
                <a:gd name="connsiteX6" fmla="*/ 1936302 w 1936302"/>
                <a:gd name="connsiteY6" fmla="*/ 704788 h 70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6302" h="704788">
                  <a:moveTo>
                    <a:pt x="0" y="704788"/>
                  </a:moveTo>
                  <a:cubicBezTo>
                    <a:pt x="63914" y="590567"/>
                    <a:pt x="79632" y="478442"/>
                    <a:pt x="163454" y="377843"/>
                  </a:cubicBezTo>
                  <a:cubicBezTo>
                    <a:pt x="247277" y="277244"/>
                    <a:pt x="366723" y="164070"/>
                    <a:pt x="502935" y="101196"/>
                  </a:cubicBezTo>
                  <a:cubicBezTo>
                    <a:pt x="639147" y="38322"/>
                    <a:pt x="817270" y="-5690"/>
                    <a:pt x="980724" y="598"/>
                  </a:cubicBezTo>
                  <a:cubicBezTo>
                    <a:pt x="1144178" y="6886"/>
                    <a:pt x="1345353" y="71855"/>
                    <a:pt x="1483660" y="138921"/>
                  </a:cubicBezTo>
                  <a:cubicBezTo>
                    <a:pt x="1621967" y="205987"/>
                    <a:pt x="1735128" y="308681"/>
                    <a:pt x="1810568" y="402992"/>
                  </a:cubicBezTo>
                  <a:cubicBezTo>
                    <a:pt x="1886008" y="497303"/>
                    <a:pt x="1936302" y="704788"/>
                    <a:pt x="1936302" y="704788"/>
                  </a:cubicBezTo>
                </a:path>
              </a:pathLst>
            </a:custGeom>
            <a:gradFill flip="none" rotWithShape="1">
              <a:gsLst>
                <a:gs pos="0">
                  <a:srgbClr val="5668D6">
                    <a:alpha val="56000"/>
                  </a:srgbClr>
                </a:gs>
                <a:gs pos="100000">
                  <a:srgbClr val="FCBA6A">
                    <a:alpha val="56000"/>
                  </a:srgbClr>
                </a:gs>
              </a:gsLst>
              <a:lin ang="16200000" scaled="0"/>
              <a:tileRect/>
            </a:gradFill>
            <a:ln w="9525"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2" name="Oval 31"/>
            <p:cNvSpPr/>
            <p:nvPr/>
          </p:nvSpPr>
          <p:spPr>
            <a:xfrm>
              <a:off x="-1752600" y="1452360"/>
              <a:ext cx="900720" cy="300240"/>
            </a:xfrm>
            <a:prstGeom prst="ellipse">
              <a:avLst/>
            </a:prstGeom>
            <a:solidFill>
              <a:srgbClr val="0000FF">
                <a:alpha val="4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1447800" y="1371600"/>
              <a:ext cx="304800" cy="317500"/>
              <a:chOff x="-2057400" y="4013200"/>
              <a:chExt cx="304800" cy="317500"/>
            </a:xfrm>
          </p:grpSpPr>
          <p:cxnSp>
            <p:nvCxnSpPr>
              <p:cNvPr id="34" name="Straight Connector 33"/>
              <p:cNvCxnSpPr/>
              <p:nvPr/>
            </p:nvCxnSpPr>
            <p:spPr>
              <a:xfrm>
                <a:off x="-1930400" y="4013200"/>
                <a:ext cx="0" cy="1905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866900" y="4013200"/>
                <a:ext cx="0" cy="1905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flipH="1">
                <a:off x="-2057400" y="4102100"/>
                <a:ext cx="304800" cy="228600"/>
              </a:xfrm>
              <a:prstGeom prst="rect">
                <a:avLst/>
              </a:prstGeom>
              <a:gradFill flip="none" rotWithShape="1">
                <a:gsLst>
                  <a:gs pos="47000">
                    <a:schemeClr val="bg1"/>
                  </a:gs>
                  <a:gs pos="53000">
                    <a:srgbClr val="0000FF"/>
                  </a:gs>
                </a:gsLst>
                <a:lin ang="18480000" scaled="0"/>
                <a:tileRect/>
              </a:gradFill>
              <a:ln>
                <a:solidFill>
                  <a:schemeClr val="bg1"/>
                </a:solidFill>
              </a:ln>
              <a:effectLst>
                <a:outerShdw blurRad="190500" dist="114300" dir="2700000" sy="90000" rotWithShape="0">
                  <a:srgbClr val="000000">
                    <a:alpha val="255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37" name="Group 36"/>
          <p:cNvGrpSpPr/>
          <p:nvPr/>
        </p:nvGrpSpPr>
        <p:grpSpPr>
          <a:xfrm>
            <a:off x="2133600" y="3138540"/>
            <a:ext cx="900721" cy="457200"/>
            <a:chOff x="-1752601" y="1295400"/>
            <a:chExt cx="900721" cy="457200"/>
          </a:xfrm>
        </p:grpSpPr>
        <p:sp>
          <p:nvSpPr>
            <p:cNvPr id="38" name="Freeform 37"/>
            <p:cNvSpPr/>
            <p:nvPr/>
          </p:nvSpPr>
          <p:spPr>
            <a:xfrm>
              <a:off x="-1752601" y="1295400"/>
              <a:ext cx="900721" cy="319350"/>
            </a:xfrm>
            <a:custGeom>
              <a:avLst/>
              <a:gdLst>
                <a:gd name="connsiteX0" fmla="*/ 0 w 1936302"/>
                <a:gd name="connsiteY0" fmla="*/ 704991 h 704991"/>
                <a:gd name="connsiteX1" fmla="*/ 226321 w 1936302"/>
                <a:gd name="connsiteY1" fmla="*/ 378046 h 704991"/>
                <a:gd name="connsiteX2" fmla="*/ 590949 w 1936302"/>
                <a:gd name="connsiteY2" fmla="*/ 113974 h 704991"/>
                <a:gd name="connsiteX3" fmla="*/ 980724 w 1936302"/>
                <a:gd name="connsiteY3" fmla="*/ 801 h 704991"/>
                <a:gd name="connsiteX4" fmla="*/ 1420793 w 1936302"/>
                <a:gd name="connsiteY4" fmla="*/ 164274 h 704991"/>
                <a:gd name="connsiteX5" fmla="*/ 1785421 w 1936302"/>
                <a:gd name="connsiteY5" fmla="*/ 440920 h 704991"/>
                <a:gd name="connsiteX6" fmla="*/ 1936302 w 1936302"/>
                <a:gd name="connsiteY6" fmla="*/ 704991 h 704991"/>
                <a:gd name="connsiteX0" fmla="*/ 0 w 1936302"/>
                <a:gd name="connsiteY0" fmla="*/ 705626 h 705626"/>
                <a:gd name="connsiteX1" fmla="*/ 226321 w 1936302"/>
                <a:gd name="connsiteY1" fmla="*/ 378681 h 705626"/>
                <a:gd name="connsiteX2" fmla="*/ 502935 w 1936302"/>
                <a:gd name="connsiteY2" fmla="*/ 102034 h 705626"/>
                <a:gd name="connsiteX3" fmla="*/ 980724 w 1936302"/>
                <a:gd name="connsiteY3" fmla="*/ 1436 h 705626"/>
                <a:gd name="connsiteX4" fmla="*/ 1420793 w 1936302"/>
                <a:gd name="connsiteY4" fmla="*/ 164909 h 705626"/>
                <a:gd name="connsiteX5" fmla="*/ 1785421 w 1936302"/>
                <a:gd name="connsiteY5" fmla="*/ 441555 h 705626"/>
                <a:gd name="connsiteX6" fmla="*/ 1936302 w 1936302"/>
                <a:gd name="connsiteY6" fmla="*/ 705626 h 705626"/>
                <a:gd name="connsiteX0" fmla="*/ 0 w 1936302"/>
                <a:gd name="connsiteY0" fmla="*/ 705626 h 705626"/>
                <a:gd name="connsiteX1" fmla="*/ 163454 w 1936302"/>
                <a:gd name="connsiteY1" fmla="*/ 378681 h 705626"/>
                <a:gd name="connsiteX2" fmla="*/ 502935 w 1936302"/>
                <a:gd name="connsiteY2" fmla="*/ 102034 h 705626"/>
                <a:gd name="connsiteX3" fmla="*/ 980724 w 1936302"/>
                <a:gd name="connsiteY3" fmla="*/ 1436 h 705626"/>
                <a:gd name="connsiteX4" fmla="*/ 1420793 w 1936302"/>
                <a:gd name="connsiteY4" fmla="*/ 164909 h 705626"/>
                <a:gd name="connsiteX5" fmla="*/ 1785421 w 1936302"/>
                <a:gd name="connsiteY5" fmla="*/ 441555 h 705626"/>
                <a:gd name="connsiteX6" fmla="*/ 1936302 w 1936302"/>
                <a:gd name="connsiteY6" fmla="*/ 705626 h 705626"/>
                <a:gd name="connsiteX0" fmla="*/ 0 w 1936302"/>
                <a:gd name="connsiteY0" fmla="*/ 704788 h 704788"/>
                <a:gd name="connsiteX1" fmla="*/ 163454 w 1936302"/>
                <a:gd name="connsiteY1" fmla="*/ 377843 h 704788"/>
                <a:gd name="connsiteX2" fmla="*/ 502935 w 1936302"/>
                <a:gd name="connsiteY2" fmla="*/ 101196 h 704788"/>
                <a:gd name="connsiteX3" fmla="*/ 980724 w 1936302"/>
                <a:gd name="connsiteY3" fmla="*/ 598 h 704788"/>
                <a:gd name="connsiteX4" fmla="*/ 1483660 w 1936302"/>
                <a:gd name="connsiteY4" fmla="*/ 138921 h 704788"/>
                <a:gd name="connsiteX5" fmla="*/ 1785421 w 1936302"/>
                <a:gd name="connsiteY5" fmla="*/ 440717 h 704788"/>
                <a:gd name="connsiteX6" fmla="*/ 1936302 w 1936302"/>
                <a:gd name="connsiteY6" fmla="*/ 704788 h 704788"/>
                <a:gd name="connsiteX0" fmla="*/ 0 w 1936302"/>
                <a:gd name="connsiteY0" fmla="*/ 704788 h 704788"/>
                <a:gd name="connsiteX1" fmla="*/ 163454 w 1936302"/>
                <a:gd name="connsiteY1" fmla="*/ 377843 h 704788"/>
                <a:gd name="connsiteX2" fmla="*/ 502935 w 1936302"/>
                <a:gd name="connsiteY2" fmla="*/ 101196 h 704788"/>
                <a:gd name="connsiteX3" fmla="*/ 980724 w 1936302"/>
                <a:gd name="connsiteY3" fmla="*/ 598 h 704788"/>
                <a:gd name="connsiteX4" fmla="*/ 1483660 w 1936302"/>
                <a:gd name="connsiteY4" fmla="*/ 138921 h 704788"/>
                <a:gd name="connsiteX5" fmla="*/ 1810568 w 1936302"/>
                <a:gd name="connsiteY5" fmla="*/ 402992 h 704788"/>
                <a:gd name="connsiteX6" fmla="*/ 1936302 w 1936302"/>
                <a:gd name="connsiteY6" fmla="*/ 704788 h 70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6302" h="704788">
                  <a:moveTo>
                    <a:pt x="0" y="704788"/>
                  </a:moveTo>
                  <a:cubicBezTo>
                    <a:pt x="63914" y="590567"/>
                    <a:pt x="79632" y="478442"/>
                    <a:pt x="163454" y="377843"/>
                  </a:cubicBezTo>
                  <a:cubicBezTo>
                    <a:pt x="247277" y="277244"/>
                    <a:pt x="366723" y="164070"/>
                    <a:pt x="502935" y="101196"/>
                  </a:cubicBezTo>
                  <a:cubicBezTo>
                    <a:pt x="639147" y="38322"/>
                    <a:pt x="817270" y="-5690"/>
                    <a:pt x="980724" y="598"/>
                  </a:cubicBezTo>
                  <a:cubicBezTo>
                    <a:pt x="1144178" y="6886"/>
                    <a:pt x="1345353" y="71855"/>
                    <a:pt x="1483660" y="138921"/>
                  </a:cubicBezTo>
                  <a:cubicBezTo>
                    <a:pt x="1621967" y="205987"/>
                    <a:pt x="1735128" y="308681"/>
                    <a:pt x="1810568" y="402992"/>
                  </a:cubicBezTo>
                  <a:cubicBezTo>
                    <a:pt x="1886008" y="497303"/>
                    <a:pt x="1936302" y="704788"/>
                    <a:pt x="1936302" y="704788"/>
                  </a:cubicBezTo>
                </a:path>
              </a:pathLst>
            </a:custGeom>
            <a:gradFill flip="none" rotWithShape="1">
              <a:gsLst>
                <a:gs pos="0">
                  <a:srgbClr val="5668D6">
                    <a:alpha val="56000"/>
                  </a:srgbClr>
                </a:gs>
                <a:gs pos="100000">
                  <a:srgbClr val="FCBA6A">
                    <a:alpha val="56000"/>
                  </a:srgbClr>
                </a:gs>
              </a:gsLst>
              <a:lin ang="16200000" scaled="0"/>
              <a:tileRect/>
            </a:gradFill>
            <a:ln w="9525"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9" name="Oval 38"/>
            <p:cNvSpPr/>
            <p:nvPr/>
          </p:nvSpPr>
          <p:spPr>
            <a:xfrm>
              <a:off x="-1752600" y="1452360"/>
              <a:ext cx="900720" cy="300240"/>
            </a:xfrm>
            <a:prstGeom prst="ellipse">
              <a:avLst/>
            </a:prstGeom>
            <a:solidFill>
              <a:srgbClr val="0000FF">
                <a:alpha val="4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0" name="Group 39"/>
            <p:cNvGrpSpPr/>
            <p:nvPr/>
          </p:nvGrpSpPr>
          <p:grpSpPr>
            <a:xfrm>
              <a:off x="-1447800" y="1371600"/>
              <a:ext cx="304800" cy="317500"/>
              <a:chOff x="-2057400" y="4013200"/>
              <a:chExt cx="304800" cy="317500"/>
            </a:xfrm>
          </p:grpSpPr>
          <p:cxnSp>
            <p:nvCxnSpPr>
              <p:cNvPr id="41" name="Straight Connector 40"/>
              <p:cNvCxnSpPr/>
              <p:nvPr/>
            </p:nvCxnSpPr>
            <p:spPr>
              <a:xfrm>
                <a:off x="-1930400" y="4013200"/>
                <a:ext cx="0" cy="1905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1866900" y="4013200"/>
                <a:ext cx="0" cy="1905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flipH="1">
                <a:off x="-2057400" y="4102100"/>
                <a:ext cx="304800" cy="228600"/>
              </a:xfrm>
              <a:prstGeom prst="rect">
                <a:avLst/>
              </a:prstGeom>
              <a:gradFill flip="none" rotWithShape="1">
                <a:gsLst>
                  <a:gs pos="47000">
                    <a:schemeClr val="bg1"/>
                  </a:gs>
                  <a:gs pos="53000">
                    <a:srgbClr val="0000FF"/>
                  </a:gs>
                </a:gsLst>
                <a:lin ang="18480000" scaled="0"/>
                <a:tileRect/>
              </a:gradFill>
              <a:ln>
                <a:solidFill>
                  <a:schemeClr val="bg1"/>
                </a:solidFill>
              </a:ln>
              <a:effectLst>
                <a:outerShdw blurRad="190500" dist="114300" dir="2700000" sy="90000" rotWithShape="0">
                  <a:srgbClr val="000000">
                    <a:alpha val="255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44" name="Up Arrow 43"/>
          <p:cNvSpPr/>
          <p:nvPr/>
        </p:nvSpPr>
        <p:spPr>
          <a:xfrm flipV="1">
            <a:off x="2743200" y="1678040"/>
            <a:ext cx="914400" cy="533400"/>
          </a:xfrm>
          <a:prstGeom prst="upArrow">
            <a:avLst/>
          </a:prstGeom>
          <a:solidFill>
            <a:srgbClr val="0000FF"/>
          </a:solidFill>
          <a:ln>
            <a:solidFill>
              <a:schemeClr val="bg1"/>
            </a:solidFill>
          </a:ln>
          <a:effectLst/>
          <a:scene3d>
            <a:camera prst="perspectiveFront">
              <a:rot lat="18840000" lon="990000" rev="20268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2590800" y="2605140"/>
            <a:ext cx="524010" cy="504643"/>
            <a:chOff x="2292466" y="3187700"/>
            <a:chExt cx="1178292" cy="1134743"/>
          </a:xfrm>
        </p:grpSpPr>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2466" y="3593436"/>
              <a:ext cx="1178292" cy="729007"/>
            </a:xfrm>
            <a:prstGeom prst="rect">
              <a:avLst/>
            </a:prstGeom>
            <a:noFill/>
            <a:ln>
              <a:noFill/>
            </a:ln>
            <a:effectLst>
              <a:outerShdw blurRad="276225" dist="6134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46"/>
            <p:cNvPicPr>
              <a:picLocks noChangeAspect="1"/>
            </p:cNvPicPr>
            <p:nvPr/>
          </p:nvPicPr>
          <p:blipFill>
            <a:blip r:embed="rId3" cstate="print">
              <a:extLst>
                <a:ext uri="{BEBA8EAE-BF5A-486C-A8C5-ECC9F3942E4B}">
                  <a14:imgProps xmlns:a14="http://schemas.microsoft.com/office/drawing/2010/main">
                    <a14:imgLayer r:embed="rId4">
                      <a14:imgEffect>
                        <a14:backgroundRemoval t="461" b="99770" l="216" r="99138"/>
                      </a14:imgEffect>
                    </a14:imgLayer>
                  </a14:imgProps>
                </a:ext>
                <a:ext uri="{28A0092B-C50C-407E-A947-70E740481C1C}">
                  <a14:useLocalDpi xmlns:a14="http://schemas.microsoft.com/office/drawing/2010/main" val="0"/>
                </a:ext>
              </a:extLst>
            </a:blip>
            <a:stretch>
              <a:fillRect/>
            </a:stretch>
          </p:blipFill>
          <p:spPr>
            <a:xfrm>
              <a:off x="2655515" y="3187700"/>
              <a:ext cx="430585" cy="427145"/>
            </a:xfrm>
            <a:prstGeom prst="rect">
              <a:avLst/>
            </a:prstGeom>
          </p:spPr>
        </p:pic>
      </p:grpSp>
      <p:grpSp>
        <p:nvGrpSpPr>
          <p:cNvPr id="48" name="Group 47"/>
          <p:cNvGrpSpPr/>
          <p:nvPr/>
        </p:nvGrpSpPr>
        <p:grpSpPr>
          <a:xfrm>
            <a:off x="3429000" y="5500740"/>
            <a:ext cx="276080" cy="238000"/>
            <a:chOff x="-1283530" y="2671980"/>
            <a:chExt cx="276080" cy="238000"/>
          </a:xfrm>
        </p:grpSpPr>
        <p:sp>
          <p:nvSpPr>
            <p:cNvPr id="49" name="Hexagon 48"/>
            <p:cNvSpPr/>
            <p:nvPr/>
          </p:nvSpPr>
          <p:spPr>
            <a:xfrm>
              <a:off x="-1283530" y="2671980"/>
              <a:ext cx="276080" cy="238000"/>
            </a:xfrm>
            <a:prstGeom prst="hexagon">
              <a:avLst>
                <a:gd name="adj" fmla="val 28895"/>
                <a:gd name="vf" fmla="val 115470"/>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Oval 49"/>
            <p:cNvSpPr/>
            <p:nvPr/>
          </p:nvSpPr>
          <p:spPr>
            <a:xfrm>
              <a:off x="-1183590" y="2831270"/>
              <a:ext cx="76200" cy="7620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Half Frame 50"/>
            <p:cNvSpPr/>
            <p:nvPr/>
          </p:nvSpPr>
          <p:spPr>
            <a:xfrm rot="2739598">
              <a:off x="-1203825" y="2767814"/>
              <a:ext cx="122638" cy="127816"/>
            </a:xfrm>
            <a:prstGeom prst="halfFrame">
              <a:avLst>
                <a:gd name="adj1" fmla="val 13913"/>
                <a:gd name="adj2" fmla="val 14697"/>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2" name="Half Frame 51"/>
            <p:cNvSpPr/>
            <p:nvPr/>
          </p:nvSpPr>
          <p:spPr>
            <a:xfrm rot="2739598">
              <a:off x="-1203824" y="2707560"/>
              <a:ext cx="122638" cy="127816"/>
            </a:xfrm>
            <a:prstGeom prst="halfFrame">
              <a:avLst>
                <a:gd name="adj1" fmla="val 13913"/>
                <a:gd name="adj2" fmla="val 14697"/>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53" name="Group 52"/>
          <p:cNvGrpSpPr/>
          <p:nvPr/>
        </p:nvGrpSpPr>
        <p:grpSpPr>
          <a:xfrm>
            <a:off x="4800600" y="4586340"/>
            <a:ext cx="304800" cy="304800"/>
            <a:chOff x="-926270" y="2028680"/>
            <a:chExt cx="304800" cy="304800"/>
          </a:xfrm>
        </p:grpSpPr>
        <p:sp>
          <p:nvSpPr>
            <p:cNvPr id="54" name="Hexagon 53"/>
            <p:cNvSpPr/>
            <p:nvPr/>
          </p:nvSpPr>
          <p:spPr>
            <a:xfrm>
              <a:off x="-914400" y="2057400"/>
              <a:ext cx="276080" cy="238000"/>
            </a:xfrm>
            <a:prstGeom prst="hexagon">
              <a:avLst>
                <a:gd name="adj" fmla="val 28895"/>
                <a:gd name="vf" fmla="val 115470"/>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Multiply 54"/>
            <p:cNvSpPr/>
            <p:nvPr/>
          </p:nvSpPr>
          <p:spPr>
            <a:xfrm>
              <a:off x="-926270" y="2028680"/>
              <a:ext cx="304800" cy="304800"/>
            </a:xfrm>
            <a:prstGeom prst="mathMultiply">
              <a:avLst>
                <a:gd name="adj1" fmla="val 7942"/>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6" name="Group 55"/>
          <p:cNvGrpSpPr/>
          <p:nvPr/>
        </p:nvGrpSpPr>
        <p:grpSpPr>
          <a:xfrm>
            <a:off x="4267200" y="5805540"/>
            <a:ext cx="331030" cy="519060"/>
            <a:chOff x="-2057400" y="3147940"/>
            <a:chExt cx="331030" cy="519060"/>
          </a:xfrm>
        </p:grpSpPr>
        <p:sp>
          <p:nvSpPr>
            <p:cNvPr id="57" name="Hexagon 56"/>
            <p:cNvSpPr/>
            <p:nvPr/>
          </p:nvSpPr>
          <p:spPr>
            <a:xfrm>
              <a:off x="-2057400" y="3429000"/>
              <a:ext cx="276080" cy="238000"/>
            </a:xfrm>
            <a:prstGeom prst="hexagon">
              <a:avLst>
                <a:gd name="adj" fmla="val 28895"/>
                <a:gd name="vf" fmla="val 115470"/>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Isosceles Triangle 57"/>
            <p:cNvSpPr/>
            <p:nvPr/>
          </p:nvSpPr>
          <p:spPr>
            <a:xfrm rot="5400000">
              <a:off x="-1908211" y="3139281"/>
              <a:ext cx="173182" cy="190500"/>
            </a:xfrm>
            <a:prstGeom prst="triangle">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9" name="Straight Connector 58"/>
            <p:cNvCxnSpPr/>
            <p:nvPr/>
          </p:nvCxnSpPr>
          <p:spPr>
            <a:xfrm>
              <a:off x="-1916870" y="3147940"/>
              <a:ext cx="0" cy="3810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60" name="Group 59"/>
          <p:cNvGrpSpPr/>
          <p:nvPr/>
        </p:nvGrpSpPr>
        <p:grpSpPr>
          <a:xfrm>
            <a:off x="2209800" y="5119740"/>
            <a:ext cx="276080" cy="238000"/>
            <a:chOff x="-1143000" y="3200400"/>
            <a:chExt cx="276080" cy="238000"/>
          </a:xfrm>
          <a:effectLst/>
        </p:grpSpPr>
        <p:sp>
          <p:nvSpPr>
            <p:cNvPr id="61" name="Hexagon 60"/>
            <p:cNvSpPr/>
            <p:nvPr/>
          </p:nvSpPr>
          <p:spPr>
            <a:xfrm>
              <a:off x="-1143000" y="3200400"/>
              <a:ext cx="276080" cy="238000"/>
            </a:xfrm>
            <a:prstGeom prst="hexagon">
              <a:avLst>
                <a:gd name="adj" fmla="val 28895"/>
                <a:gd name="vf" fmla="val 115470"/>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Oval 61"/>
            <p:cNvSpPr/>
            <p:nvPr/>
          </p:nvSpPr>
          <p:spPr>
            <a:xfrm>
              <a:off x="-1107390" y="3264730"/>
              <a:ext cx="194611" cy="110228"/>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3" name="Group 62"/>
          <p:cNvGrpSpPr/>
          <p:nvPr/>
        </p:nvGrpSpPr>
        <p:grpSpPr>
          <a:xfrm>
            <a:off x="3962400" y="5576940"/>
            <a:ext cx="276080" cy="238000"/>
            <a:chOff x="-1283530" y="2671980"/>
            <a:chExt cx="276080" cy="238000"/>
          </a:xfrm>
        </p:grpSpPr>
        <p:sp>
          <p:nvSpPr>
            <p:cNvPr id="64" name="Hexagon 63"/>
            <p:cNvSpPr/>
            <p:nvPr/>
          </p:nvSpPr>
          <p:spPr>
            <a:xfrm>
              <a:off x="-1283530" y="2671980"/>
              <a:ext cx="276080" cy="238000"/>
            </a:xfrm>
            <a:prstGeom prst="hexagon">
              <a:avLst>
                <a:gd name="adj" fmla="val 28895"/>
                <a:gd name="vf" fmla="val 115470"/>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Oval 64"/>
            <p:cNvSpPr/>
            <p:nvPr/>
          </p:nvSpPr>
          <p:spPr>
            <a:xfrm>
              <a:off x="-1183590" y="2831270"/>
              <a:ext cx="76200" cy="7620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Half Frame 65"/>
            <p:cNvSpPr/>
            <p:nvPr/>
          </p:nvSpPr>
          <p:spPr>
            <a:xfrm rot="2739598">
              <a:off x="-1203825" y="2767814"/>
              <a:ext cx="122638" cy="127816"/>
            </a:xfrm>
            <a:prstGeom prst="halfFrame">
              <a:avLst>
                <a:gd name="adj1" fmla="val 13913"/>
                <a:gd name="adj2" fmla="val 14697"/>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7" name="Half Frame 66"/>
            <p:cNvSpPr/>
            <p:nvPr/>
          </p:nvSpPr>
          <p:spPr>
            <a:xfrm rot="2739598">
              <a:off x="-1203824" y="2707560"/>
              <a:ext cx="122638" cy="127816"/>
            </a:xfrm>
            <a:prstGeom prst="halfFrame">
              <a:avLst>
                <a:gd name="adj1" fmla="val 13913"/>
                <a:gd name="adj2" fmla="val 14697"/>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68" name="Group 67"/>
          <p:cNvGrpSpPr/>
          <p:nvPr/>
        </p:nvGrpSpPr>
        <p:grpSpPr>
          <a:xfrm>
            <a:off x="1676400" y="4738740"/>
            <a:ext cx="276080" cy="238000"/>
            <a:chOff x="-1143000" y="3200400"/>
            <a:chExt cx="276080" cy="238000"/>
          </a:xfrm>
          <a:effectLst/>
        </p:grpSpPr>
        <p:sp>
          <p:nvSpPr>
            <p:cNvPr id="69" name="Hexagon 68"/>
            <p:cNvSpPr/>
            <p:nvPr/>
          </p:nvSpPr>
          <p:spPr>
            <a:xfrm>
              <a:off x="-1143000" y="3200400"/>
              <a:ext cx="276080" cy="238000"/>
            </a:xfrm>
            <a:prstGeom prst="hexagon">
              <a:avLst>
                <a:gd name="adj" fmla="val 28895"/>
                <a:gd name="vf" fmla="val 115470"/>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Oval 69"/>
            <p:cNvSpPr/>
            <p:nvPr/>
          </p:nvSpPr>
          <p:spPr>
            <a:xfrm>
              <a:off x="-1107390" y="3264730"/>
              <a:ext cx="194611" cy="110228"/>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1" name="Group 70"/>
          <p:cNvGrpSpPr/>
          <p:nvPr/>
        </p:nvGrpSpPr>
        <p:grpSpPr>
          <a:xfrm>
            <a:off x="990600" y="4814940"/>
            <a:ext cx="276080" cy="238000"/>
            <a:chOff x="-1143000" y="3200400"/>
            <a:chExt cx="276080" cy="238000"/>
          </a:xfrm>
          <a:effectLst/>
        </p:grpSpPr>
        <p:sp>
          <p:nvSpPr>
            <p:cNvPr id="72" name="Hexagon 71"/>
            <p:cNvSpPr/>
            <p:nvPr/>
          </p:nvSpPr>
          <p:spPr>
            <a:xfrm>
              <a:off x="-1143000" y="3200400"/>
              <a:ext cx="276080" cy="238000"/>
            </a:xfrm>
            <a:prstGeom prst="hexagon">
              <a:avLst>
                <a:gd name="adj" fmla="val 28895"/>
                <a:gd name="vf" fmla="val 115470"/>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Oval 72"/>
            <p:cNvSpPr/>
            <p:nvPr/>
          </p:nvSpPr>
          <p:spPr>
            <a:xfrm>
              <a:off x="-1107390" y="3264730"/>
              <a:ext cx="194611" cy="110228"/>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1447800" y="5272140"/>
            <a:ext cx="304800" cy="304800"/>
            <a:chOff x="-926270" y="2028680"/>
            <a:chExt cx="304800" cy="304800"/>
          </a:xfrm>
        </p:grpSpPr>
        <p:sp>
          <p:nvSpPr>
            <p:cNvPr id="75" name="Hexagon 74"/>
            <p:cNvSpPr/>
            <p:nvPr/>
          </p:nvSpPr>
          <p:spPr>
            <a:xfrm>
              <a:off x="-914400" y="2057400"/>
              <a:ext cx="276080" cy="238000"/>
            </a:xfrm>
            <a:prstGeom prst="hexagon">
              <a:avLst>
                <a:gd name="adj" fmla="val 28895"/>
                <a:gd name="vf" fmla="val 115470"/>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Multiply 75"/>
            <p:cNvSpPr/>
            <p:nvPr/>
          </p:nvSpPr>
          <p:spPr>
            <a:xfrm>
              <a:off x="-926270" y="2028680"/>
              <a:ext cx="304800" cy="304800"/>
            </a:xfrm>
            <a:prstGeom prst="mathMultiply">
              <a:avLst>
                <a:gd name="adj1" fmla="val 7942"/>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4876800" y="4052940"/>
            <a:ext cx="276080" cy="238000"/>
            <a:chOff x="-1143000" y="3200400"/>
            <a:chExt cx="276080" cy="238000"/>
          </a:xfrm>
          <a:effectLst/>
        </p:grpSpPr>
        <p:sp>
          <p:nvSpPr>
            <p:cNvPr id="78" name="Hexagon 77"/>
            <p:cNvSpPr/>
            <p:nvPr/>
          </p:nvSpPr>
          <p:spPr>
            <a:xfrm>
              <a:off x="-1143000" y="3200400"/>
              <a:ext cx="276080" cy="238000"/>
            </a:xfrm>
            <a:prstGeom prst="hexagon">
              <a:avLst>
                <a:gd name="adj" fmla="val 28895"/>
                <a:gd name="vf" fmla="val 115470"/>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Oval 78"/>
            <p:cNvSpPr/>
            <p:nvPr/>
          </p:nvSpPr>
          <p:spPr>
            <a:xfrm>
              <a:off x="-1107390" y="3264730"/>
              <a:ext cx="194611" cy="110228"/>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0" name="Group 79"/>
          <p:cNvGrpSpPr/>
          <p:nvPr/>
        </p:nvGrpSpPr>
        <p:grpSpPr>
          <a:xfrm>
            <a:off x="4419600" y="4281540"/>
            <a:ext cx="276080" cy="238000"/>
            <a:chOff x="-1143000" y="3200400"/>
            <a:chExt cx="276080" cy="238000"/>
          </a:xfrm>
          <a:effectLst/>
        </p:grpSpPr>
        <p:sp>
          <p:nvSpPr>
            <p:cNvPr id="81" name="Hexagon 80"/>
            <p:cNvSpPr/>
            <p:nvPr/>
          </p:nvSpPr>
          <p:spPr>
            <a:xfrm>
              <a:off x="-1143000" y="3200400"/>
              <a:ext cx="276080" cy="238000"/>
            </a:xfrm>
            <a:prstGeom prst="hexagon">
              <a:avLst>
                <a:gd name="adj" fmla="val 28895"/>
                <a:gd name="vf" fmla="val 115470"/>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Oval 81"/>
            <p:cNvSpPr/>
            <p:nvPr/>
          </p:nvSpPr>
          <p:spPr>
            <a:xfrm>
              <a:off x="-1107390" y="3264730"/>
              <a:ext cx="194611" cy="110228"/>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4114800" y="4662540"/>
            <a:ext cx="276080" cy="238000"/>
            <a:chOff x="-1143000" y="3200400"/>
            <a:chExt cx="276080" cy="238000"/>
          </a:xfrm>
          <a:effectLst/>
        </p:grpSpPr>
        <p:sp>
          <p:nvSpPr>
            <p:cNvPr id="84" name="Hexagon 83"/>
            <p:cNvSpPr/>
            <p:nvPr/>
          </p:nvSpPr>
          <p:spPr>
            <a:xfrm>
              <a:off x="-1143000" y="3200400"/>
              <a:ext cx="276080" cy="238000"/>
            </a:xfrm>
            <a:prstGeom prst="hexagon">
              <a:avLst>
                <a:gd name="adj" fmla="val 28895"/>
                <a:gd name="vf" fmla="val 115470"/>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 name="Oval 84"/>
            <p:cNvSpPr/>
            <p:nvPr/>
          </p:nvSpPr>
          <p:spPr>
            <a:xfrm>
              <a:off x="-1107390" y="3264730"/>
              <a:ext cx="194611" cy="110228"/>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6" name="Group 85"/>
          <p:cNvGrpSpPr/>
          <p:nvPr/>
        </p:nvGrpSpPr>
        <p:grpSpPr>
          <a:xfrm>
            <a:off x="2895600" y="5576940"/>
            <a:ext cx="304800" cy="304800"/>
            <a:chOff x="-926270" y="2028680"/>
            <a:chExt cx="304800" cy="304800"/>
          </a:xfrm>
        </p:grpSpPr>
        <p:sp>
          <p:nvSpPr>
            <p:cNvPr id="87" name="Hexagon 86"/>
            <p:cNvSpPr/>
            <p:nvPr/>
          </p:nvSpPr>
          <p:spPr>
            <a:xfrm>
              <a:off x="-914400" y="2057400"/>
              <a:ext cx="276080" cy="238000"/>
            </a:xfrm>
            <a:prstGeom prst="hexagon">
              <a:avLst>
                <a:gd name="adj" fmla="val 28895"/>
                <a:gd name="vf" fmla="val 115470"/>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 name="Multiply 87"/>
            <p:cNvSpPr/>
            <p:nvPr/>
          </p:nvSpPr>
          <p:spPr>
            <a:xfrm>
              <a:off x="-926270" y="2028680"/>
              <a:ext cx="304800" cy="304800"/>
            </a:xfrm>
            <a:prstGeom prst="mathMultiply">
              <a:avLst>
                <a:gd name="adj1" fmla="val 7942"/>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9" name="Group 88"/>
          <p:cNvGrpSpPr/>
          <p:nvPr/>
        </p:nvGrpSpPr>
        <p:grpSpPr>
          <a:xfrm>
            <a:off x="2286000" y="5881740"/>
            <a:ext cx="304800" cy="304800"/>
            <a:chOff x="-926270" y="2028680"/>
            <a:chExt cx="304800" cy="304800"/>
          </a:xfrm>
        </p:grpSpPr>
        <p:sp>
          <p:nvSpPr>
            <p:cNvPr id="90" name="Hexagon 89"/>
            <p:cNvSpPr/>
            <p:nvPr/>
          </p:nvSpPr>
          <p:spPr>
            <a:xfrm>
              <a:off x="-914400" y="2057400"/>
              <a:ext cx="276080" cy="238000"/>
            </a:xfrm>
            <a:prstGeom prst="hexagon">
              <a:avLst>
                <a:gd name="adj" fmla="val 28895"/>
                <a:gd name="vf" fmla="val 115470"/>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Multiply 90"/>
            <p:cNvSpPr/>
            <p:nvPr/>
          </p:nvSpPr>
          <p:spPr>
            <a:xfrm>
              <a:off x="-926270" y="2028680"/>
              <a:ext cx="304800" cy="304800"/>
            </a:xfrm>
            <a:prstGeom prst="mathMultiply">
              <a:avLst>
                <a:gd name="adj1" fmla="val 7942"/>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2" name="Freeform 91"/>
          <p:cNvSpPr/>
          <p:nvPr/>
        </p:nvSpPr>
        <p:spPr>
          <a:xfrm>
            <a:off x="3733800" y="3214740"/>
            <a:ext cx="1435104" cy="711200"/>
          </a:xfrm>
          <a:custGeom>
            <a:avLst/>
            <a:gdLst>
              <a:gd name="connsiteX0" fmla="*/ 0 w 1435104"/>
              <a:gd name="connsiteY0" fmla="*/ 0 h 711200"/>
              <a:gd name="connsiteX1" fmla="*/ 889000 w 1435104"/>
              <a:gd name="connsiteY1" fmla="*/ 25400 h 711200"/>
              <a:gd name="connsiteX2" fmla="*/ 1346200 w 1435104"/>
              <a:gd name="connsiteY2" fmla="*/ 304800 h 711200"/>
              <a:gd name="connsiteX3" fmla="*/ 1435100 w 1435104"/>
              <a:gd name="connsiteY3" fmla="*/ 711200 h 711200"/>
            </a:gdLst>
            <a:ahLst/>
            <a:cxnLst>
              <a:cxn ang="0">
                <a:pos x="connsiteX0" y="connsiteY0"/>
              </a:cxn>
              <a:cxn ang="0">
                <a:pos x="connsiteX1" y="connsiteY1"/>
              </a:cxn>
              <a:cxn ang="0">
                <a:pos x="connsiteX2" y="connsiteY2"/>
              </a:cxn>
              <a:cxn ang="0">
                <a:pos x="connsiteX3" y="connsiteY3"/>
              </a:cxn>
            </a:cxnLst>
            <a:rect l="l" t="t" r="r" b="b"/>
            <a:pathLst>
              <a:path w="1435104" h="711200">
                <a:moveTo>
                  <a:pt x="0" y="0"/>
                </a:moveTo>
                <a:lnTo>
                  <a:pt x="889000" y="25400"/>
                </a:lnTo>
                <a:cubicBezTo>
                  <a:pt x="1113367" y="76200"/>
                  <a:pt x="1255183" y="190500"/>
                  <a:pt x="1346200" y="304800"/>
                </a:cubicBezTo>
                <a:cubicBezTo>
                  <a:pt x="1437217" y="419100"/>
                  <a:pt x="1435100" y="711200"/>
                  <a:pt x="1435100" y="711200"/>
                </a:cubicBezTo>
              </a:path>
            </a:pathLst>
          </a:custGeom>
          <a:ln w="12700" cmpd="sng">
            <a:solidFill>
              <a:srgbClr val="0000FF"/>
            </a:solidFill>
            <a:prstDash val="dash"/>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3" name="Freeform 92"/>
          <p:cNvSpPr/>
          <p:nvPr/>
        </p:nvSpPr>
        <p:spPr>
          <a:xfrm>
            <a:off x="3746501" y="3045979"/>
            <a:ext cx="1663700" cy="1489561"/>
          </a:xfrm>
          <a:custGeom>
            <a:avLst/>
            <a:gdLst>
              <a:gd name="connsiteX0" fmla="*/ 0 w 1869727"/>
              <a:gd name="connsiteY0" fmla="*/ 54461 h 1489561"/>
              <a:gd name="connsiteX1" fmla="*/ 647700 w 1869727"/>
              <a:gd name="connsiteY1" fmla="*/ 3661 h 1489561"/>
              <a:gd name="connsiteX2" fmla="*/ 1701800 w 1869727"/>
              <a:gd name="connsiteY2" fmla="*/ 143361 h 1489561"/>
              <a:gd name="connsiteX3" fmla="*/ 1854200 w 1869727"/>
              <a:gd name="connsiteY3" fmla="*/ 816461 h 1489561"/>
              <a:gd name="connsiteX4" fmla="*/ 1562100 w 1869727"/>
              <a:gd name="connsiteY4" fmla="*/ 1489561 h 1489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727" h="1489561">
                <a:moveTo>
                  <a:pt x="0" y="54461"/>
                </a:moveTo>
                <a:cubicBezTo>
                  <a:pt x="182033" y="21652"/>
                  <a:pt x="364067" y="-11156"/>
                  <a:pt x="647700" y="3661"/>
                </a:cubicBezTo>
                <a:cubicBezTo>
                  <a:pt x="931333" y="18478"/>
                  <a:pt x="1500717" y="7894"/>
                  <a:pt x="1701800" y="143361"/>
                </a:cubicBezTo>
                <a:cubicBezTo>
                  <a:pt x="1902883" y="278828"/>
                  <a:pt x="1877483" y="592094"/>
                  <a:pt x="1854200" y="816461"/>
                </a:cubicBezTo>
                <a:cubicBezTo>
                  <a:pt x="1830917" y="1040828"/>
                  <a:pt x="1562100" y="1489561"/>
                  <a:pt x="1562100" y="1489561"/>
                </a:cubicBezTo>
              </a:path>
            </a:pathLst>
          </a:custGeom>
          <a:ln w="12700" cmpd="sng">
            <a:solidFill>
              <a:srgbClr val="0000FF"/>
            </a:solidFill>
            <a:prstDash val="dash"/>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4" name="Freeform 93"/>
          <p:cNvSpPr/>
          <p:nvPr/>
        </p:nvSpPr>
        <p:spPr>
          <a:xfrm>
            <a:off x="3606800" y="3329040"/>
            <a:ext cx="355600" cy="1384300"/>
          </a:xfrm>
          <a:custGeom>
            <a:avLst/>
            <a:gdLst>
              <a:gd name="connsiteX0" fmla="*/ 0 w 355600"/>
              <a:gd name="connsiteY0" fmla="*/ 0 h 1384300"/>
              <a:gd name="connsiteX1" fmla="*/ 190500 w 355600"/>
              <a:gd name="connsiteY1" fmla="*/ 342900 h 1384300"/>
              <a:gd name="connsiteX2" fmla="*/ 25400 w 355600"/>
              <a:gd name="connsiteY2" fmla="*/ 1003300 h 1384300"/>
              <a:gd name="connsiteX3" fmla="*/ 355600 w 355600"/>
              <a:gd name="connsiteY3" fmla="*/ 1384300 h 1384300"/>
            </a:gdLst>
            <a:ahLst/>
            <a:cxnLst>
              <a:cxn ang="0">
                <a:pos x="connsiteX0" y="connsiteY0"/>
              </a:cxn>
              <a:cxn ang="0">
                <a:pos x="connsiteX1" y="connsiteY1"/>
              </a:cxn>
              <a:cxn ang="0">
                <a:pos x="connsiteX2" y="connsiteY2"/>
              </a:cxn>
              <a:cxn ang="0">
                <a:pos x="connsiteX3" y="connsiteY3"/>
              </a:cxn>
            </a:cxnLst>
            <a:rect l="l" t="t" r="r" b="b"/>
            <a:pathLst>
              <a:path w="355600" h="1384300">
                <a:moveTo>
                  <a:pt x="0" y="0"/>
                </a:moveTo>
                <a:cubicBezTo>
                  <a:pt x="93133" y="87841"/>
                  <a:pt x="186267" y="175683"/>
                  <a:pt x="190500" y="342900"/>
                </a:cubicBezTo>
                <a:cubicBezTo>
                  <a:pt x="194733" y="510117"/>
                  <a:pt x="-2117" y="829733"/>
                  <a:pt x="25400" y="1003300"/>
                </a:cubicBezTo>
                <a:cubicBezTo>
                  <a:pt x="52917" y="1176867"/>
                  <a:pt x="355600" y="1384300"/>
                  <a:pt x="355600" y="1384300"/>
                </a:cubicBezTo>
              </a:path>
            </a:pathLst>
          </a:custGeom>
          <a:ln w="12700" cmpd="sng">
            <a:solidFill>
              <a:srgbClr val="0000FF"/>
            </a:solidFill>
            <a:prstDash val="dash"/>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5" name="Freeform 94"/>
          <p:cNvSpPr/>
          <p:nvPr/>
        </p:nvSpPr>
        <p:spPr>
          <a:xfrm>
            <a:off x="2701464" y="3760840"/>
            <a:ext cx="1146636" cy="2070100"/>
          </a:xfrm>
          <a:custGeom>
            <a:avLst/>
            <a:gdLst>
              <a:gd name="connsiteX0" fmla="*/ 41736 w 1146636"/>
              <a:gd name="connsiteY0" fmla="*/ 0 h 2070100"/>
              <a:gd name="connsiteX1" fmla="*/ 54436 w 1146636"/>
              <a:gd name="connsiteY1" fmla="*/ 635000 h 2070100"/>
              <a:gd name="connsiteX2" fmla="*/ 575136 w 1146636"/>
              <a:gd name="connsiteY2" fmla="*/ 1244600 h 2070100"/>
              <a:gd name="connsiteX3" fmla="*/ 1146636 w 1146636"/>
              <a:gd name="connsiteY3" fmla="*/ 2070100 h 2070100"/>
            </a:gdLst>
            <a:ahLst/>
            <a:cxnLst>
              <a:cxn ang="0">
                <a:pos x="connsiteX0" y="connsiteY0"/>
              </a:cxn>
              <a:cxn ang="0">
                <a:pos x="connsiteX1" y="connsiteY1"/>
              </a:cxn>
              <a:cxn ang="0">
                <a:pos x="connsiteX2" y="connsiteY2"/>
              </a:cxn>
              <a:cxn ang="0">
                <a:pos x="connsiteX3" y="connsiteY3"/>
              </a:cxn>
            </a:cxnLst>
            <a:rect l="l" t="t" r="r" b="b"/>
            <a:pathLst>
              <a:path w="1146636" h="2070100">
                <a:moveTo>
                  <a:pt x="41736" y="0"/>
                </a:moveTo>
                <a:cubicBezTo>
                  <a:pt x="3636" y="213783"/>
                  <a:pt x="-34464" y="427567"/>
                  <a:pt x="54436" y="635000"/>
                </a:cubicBezTo>
                <a:cubicBezTo>
                  <a:pt x="143336" y="842433"/>
                  <a:pt x="393103" y="1005417"/>
                  <a:pt x="575136" y="1244600"/>
                </a:cubicBezTo>
                <a:cubicBezTo>
                  <a:pt x="757169" y="1483783"/>
                  <a:pt x="1146636" y="2070100"/>
                  <a:pt x="1146636" y="2070100"/>
                </a:cubicBezTo>
              </a:path>
            </a:pathLst>
          </a:custGeom>
          <a:ln w="12700" cmpd="sng">
            <a:solidFill>
              <a:srgbClr val="0000FF"/>
            </a:solidFill>
            <a:prstDash val="dash"/>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6" name="Freeform 95"/>
          <p:cNvSpPr/>
          <p:nvPr/>
        </p:nvSpPr>
        <p:spPr>
          <a:xfrm>
            <a:off x="2376593" y="3786240"/>
            <a:ext cx="371465" cy="1384300"/>
          </a:xfrm>
          <a:custGeom>
            <a:avLst/>
            <a:gdLst>
              <a:gd name="connsiteX0" fmla="*/ 125307 w 371465"/>
              <a:gd name="connsiteY0" fmla="*/ 0 h 1384300"/>
              <a:gd name="connsiteX1" fmla="*/ 11007 w 371465"/>
              <a:gd name="connsiteY1" fmla="*/ 647700 h 1384300"/>
              <a:gd name="connsiteX2" fmla="*/ 366607 w 371465"/>
              <a:gd name="connsiteY2" fmla="*/ 1066800 h 1384300"/>
              <a:gd name="connsiteX3" fmla="*/ 226907 w 371465"/>
              <a:gd name="connsiteY3" fmla="*/ 1384300 h 1384300"/>
            </a:gdLst>
            <a:ahLst/>
            <a:cxnLst>
              <a:cxn ang="0">
                <a:pos x="connsiteX0" y="connsiteY0"/>
              </a:cxn>
              <a:cxn ang="0">
                <a:pos x="connsiteX1" y="connsiteY1"/>
              </a:cxn>
              <a:cxn ang="0">
                <a:pos x="connsiteX2" y="connsiteY2"/>
              </a:cxn>
              <a:cxn ang="0">
                <a:pos x="connsiteX3" y="connsiteY3"/>
              </a:cxn>
            </a:cxnLst>
            <a:rect l="l" t="t" r="r" b="b"/>
            <a:pathLst>
              <a:path w="371465" h="1384300">
                <a:moveTo>
                  <a:pt x="125307" y="0"/>
                </a:moveTo>
                <a:cubicBezTo>
                  <a:pt x="48048" y="234950"/>
                  <a:pt x="-29210" y="469900"/>
                  <a:pt x="11007" y="647700"/>
                </a:cubicBezTo>
                <a:cubicBezTo>
                  <a:pt x="51224" y="825500"/>
                  <a:pt x="330624" y="944033"/>
                  <a:pt x="366607" y="1066800"/>
                </a:cubicBezTo>
                <a:cubicBezTo>
                  <a:pt x="402590" y="1189567"/>
                  <a:pt x="226907" y="1384300"/>
                  <a:pt x="226907" y="1384300"/>
                </a:cubicBezTo>
              </a:path>
            </a:pathLst>
          </a:custGeom>
          <a:ln w="12700" cmpd="sng">
            <a:solidFill>
              <a:srgbClr val="0000FF"/>
            </a:solidFill>
            <a:prstDash val="dash"/>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7" name="Freeform 96"/>
          <p:cNvSpPr/>
          <p:nvPr/>
        </p:nvSpPr>
        <p:spPr>
          <a:xfrm>
            <a:off x="381000" y="3024240"/>
            <a:ext cx="1536700" cy="2171700"/>
          </a:xfrm>
          <a:custGeom>
            <a:avLst/>
            <a:gdLst>
              <a:gd name="connsiteX0" fmla="*/ 914400 w 914400"/>
              <a:gd name="connsiteY0" fmla="*/ 0 h 1638300"/>
              <a:gd name="connsiteX1" fmla="*/ 241300 w 914400"/>
              <a:gd name="connsiteY1" fmla="*/ 787400 h 1638300"/>
              <a:gd name="connsiteX2" fmla="*/ 0 w 914400"/>
              <a:gd name="connsiteY2" fmla="*/ 1638300 h 1638300"/>
            </a:gdLst>
            <a:ahLst/>
            <a:cxnLst>
              <a:cxn ang="0">
                <a:pos x="connsiteX0" y="connsiteY0"/>
              </a:cxn>
              <a:cxn ang="0">
                <a:pos x="connsiteX1" y="connsiteY1"/>
              </a:cxn>
              <a:cxn ang="0">
                <a:pos x="connsiteX2" y="connsiteY2"/>
              </a:cxn>
            </a:cxnLst>
            <a:rect l="l" t="t" r="r" b="b"/>
            <a:pathLst>
              <a:path w="914400" h="1638300">
                <a:moveTo>
                  <a:pt x="914400" y="0"/>
                </a:moveTo>
                <a:cubicBezTo>
                  <a:pt x="654050" y="257175"/>
                  <a:pt x="393700" y="514350"/>
                  <a:pt x="241300" y="787400"/>
                </a:cubicBezTo>
                <a:cubicBezTo>
                  <a:pt x="88900" y="1060450"/>
                  <a:pt x="0" y="1638300"/>
                  <a:pt x="0" y="1638300"/>
                </a:cubicBezTo>
              </a:path>
            </a:pathLst>
          </a:custGeom>
          <a:ln w="12700" cmpd="sng">
            <a:solidFill>
              <a:srgbClr val="0000FF"/>
            </a:solidFill>
            <a:prstDash val="dash"/>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8" name="Freeform 97"/>
          <p:cNvSpPr/>
          <p:nvPr/>
        </p:nvSpPr>
        <p:spPr>
          <a:xfrm>
            <a:off x="1750719" y="3049640"/>
            <a:ext cx="408281" cy="1028700"/>
          </a:xfrm>
          <a:custGeom>
            <a:avLst/>
            <a:gdLst>
              <a:gd name="connsiteX0" fmla="*/ 408281 w 408281"/>
              <a:gd name="connsiteY0" fmla="*/ 0 h 1028700"/>
              <a:gd name="connsiteX1" fmla="*/ 52681 w 408281"/>
              <a:gd name="connsiteY1" fmla="*/ 495300 h 1028700"/>
              <a:gd name="connsiteX2" fmla="*/ 1881 w 408281"/>
              <a:gd name="connsiteY2" fmla="*/ 1028700 h 1028700"/>
            </a:gdLst>
            <a:ahLst/>
            <a:cxnLst>
              <a:cxn ang="0">
                <a:pos x="connsiteX0" y="connsiteY0"/>
              </a:cxn>
              <a:cxn ang="0">
                <a:pos x="connsiteX1" y="connsiteY1"/>
              </a:cxn>
              <a:cxn ang="0">
                <a:pos x="connsiteX2" y="connsiteY2"/>
              </a:cxn>
            </a:cxnLst>
            <a:rect l="l" t="t" r="r" b="b"/>
            <a:pathLst>
              <a:path w="408281" h="1028700">
                <a:moveTo>
                  <a:pt x="408281" y="0"/>
                </a:moveTo>
                <a:cubicBezTo>
                  <a:pt x="264347" y="161925"/>
                  <a:pt x="120414" y="323850"/>
                  <a:pt x="52681" y="495300"/>
                </a:cubicBezTo>
                <a:cubicBezTo>
                  <a:pt x="-15052" y="666750"/>
                  <a:pt x="1881" y="1028700"/>
                  <a:pt x="1881" y="1028700"/>
                </a:cubicBezTo>
              </a:path>
            </a:pathLst>
          </a:custGeom>
          <a:ln w="12700" cmpd="sng">
            <a:solidFill>
              <a:srgbClr val="0000FF"/>
            </a:solidFill>
            <a:prstDash val="dash"/>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99" name="Picture 98" descr="Shadow-200.png"/>
          <p:cNvPicPr>
            <a:picLocks noChangeAspect="1"/>
          </p:cNvPicPr>
          <p:nvPr/>
        </p:nvPicPr>
        <p:blipFill>
          <a:blip r:embed="rId5" cstate="print">
            <a:duotone>
              <a:prstClr val="black"/>
              <a:srgbClr val="089BFF">
                <a:tint val="45000"/>
                <a:satMod val="400000"/>
              </a:srgbClr>
            </a:duotone>
            <a:extLst>
              <a:ext uri="{28A0092B-C50C-407E-A947-70E740481C1C}">
                <a14:useLocalDpi xmlns:a14="http://schemas.microsoft.com/office/drawing/2010/main" val="0"/>
              </a:ext>
            </a:extLst>
          </a:blip>
          <a:stretch>
            <a:fillRect/>
          </a:stretch>
        </p:blipFill>
        <p:spPr>
          <a:xfrm rot="664137">
            <a:off x="3147359" y="4573111"/>
            <a:ext cx="685800" cy="307702"/>
          </a:xfrm>
          <a:prstGeom prst="rect">
            <a:avLst/>
          </a:prstGeom>
          <a:effectLst>
            <a:outerShdw blurRad="82550" dist="1460500" dir="5100000" algn="tl" rotWithShape="0">
              <a:srgbClr val="000000">
                <a:alpha val="34000"/>
              </a:srgbClr>
            </a:outerShdw>
          </a:effectLst>
        </p:spPr>
      </p:pic>
      <p:pic>
        <p:nvPicPr>
          <p:cNvPr id="100" name="Picture 99" descr="Shadow-200.png"/>
          <p:cNvPicPr>
            <a:picLocks noChangeAspect="1"/>
          </p:cNvPicPr>
          <p:nvPr/>
        </p:nvPicPr>
        <p:blipFill>
          <a:blip r:embed="rId6" cstate="print">
            <a:duotone>
              <a:prstClr val="black"/>
              <a:srgbClr val="089BFF">
                <a:tint val="45000"/>
                <a:satMod val="400000"/>
              </a:srgbClr>
            </a:duotone>
            <a:extLst>
              <a:ext uri="{28A0092B-C50C-407E-A947-70E740481C1C}">
                <a14:useLocalDpi xmlns:a14="http://schemas.microsoft.com/office/drawing/2010/main" val="0"/>
              </a:ext>
            </a:extLst>
          </a:blip>
          <a:stretch>
            <a:fillRect/>
          </a:stretch>
        </p:blipFill>
        <p:spPr>
          <a:xfrm flipH="1">
            <a:off x="1219200" y="3290940"/>
            <a:ext cx="533400" cy="239324"/>
          </a:xfrm>
          <a:prstGeom prst="rect">
            <a:avLst/>
          </a:prstGeom>
          <a:effectLst>
            <a:outerShdw blurRad="82550" dist="1460500" dir="5100000" algn="tl" rotWithShape="0">
              <a:srgbClr val="000000">
                <a:alpha val="34000"/>
              </a:srgbClr>
            </a:outerShdw>
          </a:effectLst>
        </p:spPr>
      </p:pic>
      <p:pic>
        <p:nvPicPr>
          <p:cNvPr id="101" name="Picture 100" descr="airplane_fighter_silhouette_clip_art.jpg"/>
          <p:cNvPicPr>
            <a:picLocks noChangeAspect="1"/>
          </p:cNvPicPr>
          <p:nvPr/>
        </p:nvPicPr>
        <p:blipFill>
          <a:blip r:embed="rId7" cstate="print">
            <a:duotone>
              <a:schemeClr val="accent1">
                <a:shade val="45000"/>
                <a:satMod val="135000"/>
              </a:schemeClr>
              <a:prstClr val="white"/>
            </a:duotone>
            <a:extLst>
              <a:ext uri="{BEBA8EAE-BF5A-486C-A8C5-ECC9F3942E4B}">
                <a14:imgProps xmlns:a14="http://schemas.microsoft.com/office/drawing/2010/main">
                  <a14:imgLayer r:embed="rId8">
                    <a14:imgEffect>
                      <a14:backgroundRemoval t="0" b="99638" l="0" r="99765"/>
                    </a14:imgEffect>
                    <a14:imgEffect>
                      <a14:sharpenSoften amount="26000"/>
                    </a14:imgEffect>
                    <a14:imgEffect>
                      <a14:colorTemperature colorTemp="11065"/>
                    </a14:imgEffect>
                    <a14:imgEffect>
                      <a14:saturation sat="322000"/>
                    </a14:imgEffect>
                    <a14:imgEffect>
                      <a14:brightnessContrast bright="48000"/>
                    </a14:imgEffect>
                  </a14:imgLayer>
                </a14:imgProps>
              </a:ext>
              <a:ext uri="{28A0092B-C50C-407E-A947-70E740481C1C}">
                <a14:useLocalDpi xmlns:a14="http://schemas.microsoft.com/office/drawing/2010/main" val="0"/>
              </a:ext>
            </a:extLst>
          </a:blip>
          <a:stretch>
            <a:fillRect/>
          </a:stretch>
        </p:blipFill>
        <p:spPr>
          <a:xfrm>
            <a:off x="4191000" y="2528940"/>
            <a:ext cx="609600" cy="395881"/>
          </a:xfrm>
          <a:prstGeom prst="rect">
            <a:avLst/>
          </a:prstGeom>
          <a:effectLst>
            <a:outerShdw blurRad="234950" dist="1130300" dir="6120000" algn="tl" rotWithShape="0">
              <a:srgbClr val="000000">
                <a:alpha val="43000"/>
              </a:srgbClr>
            </a:outerShdw>
          </a:effectLst>
        </p:spPr>
      </p:pic>
      <p:pic>
        <p:nvPicPr>
          <p:cNvPr id="102" name="Picture 101" descr="airplane_fighter_silhouette_clip_art.jpg"/>
          <p:cNvPicPr>
            <a:picLocks noChangeAspect="1"/>
          </p:cNvPicPr>
          <p:nvPr/>
        </p:nvPicPr>
        <p:blipFill>
          <a:blip r:embed="rId9" cstate="print">
            <a:duotone>
              <a:schemeClr val="accent1">
                <a:shade val="45000"/>
                <a:satMod val="135000"/>
              </a:schemeClr>
              <a:prstClr val="white"/>
            </a:duotone>
            <a:extLst>
              <a:ext uri="{BEBA8EAE-BF5A-486C-A8C5-ECC9F3942E4B}">
                <a14:imgProps xmlns:a14="http://schemas.microsoft.com/office/drawing/2010/main">
                  <a14:imgLayer r:embed="rId10">
                    <a14:imgEffect>
                      <a14:backgroundRemoval t="0" b="99638" l="0" r="99765"/>
                    </a14:imgEffect>
                    <a14:imgEffect>
                      <a14:sharpenSoften amount="26000"/>
                    </a14:imgEffect>
                    <a14:imgEffect>
                      <a14:colorTemperature colorTemp="11065"/>
                    </a14:imgEffect>
                    <a14:imgEffect>
                      <a14:saturation sat="322000"/>
                    </a14:imgEffect>
                    <a14:imgEffect>
                      <a14:brightnessContrast bright="48000"/>
                    </a14:imgEffect>
                  </a14:imgLayer>
                </a14:imgProps>
              </a:ext>
              <a:ext uri="{28A0092B-C50C-407E-A947-70E740481C1C}">
                <a14:useLocalDpi xmlns:a14="http://schemas.microsoft.com/office/drawing/2010/main" val="0"/>
              </a:ext>
            </a:extLst>
          </a:blip>
          <a:stretch>
            <a:fillRect/>
          </a:stretch>
        </p:blipFill>
        <p:spPr>
          <a:xfrm rot="21171350" flipH="1">
            <a:off x="1159729" y="2788285"/>
            <a:ext cx="513204" cy="301073"/>
          </a:xfrm>
          <a:prstGeom prst="rect">
            <a:avLst/>
          </a:prstGeom>
          <a:effectLst>
            <a:outerShdw blurRad="234950" dist="1130300" dir="6120000" algn="tl" rotWithShape="0">
              <a:srgbClr val="000000">
                <a:alpha val="43000"/>
              </a:srgbClr>
            </a:outerShdw>
          </a:effectLst>
        </p:spPr>
      </p:pic>
      <p:sp>
        <p:nvSpPr>
          <p:cNvPr id="103" name="Isosceles Triangle 102"/>
          <p:cNvSpPr/>
          <p:nvPr/>
        </p:nvSpPr>
        <p:spPr>
          <a:xfrm rot="15312518">
            <a:off x="3627474" y="2195707"/>
            <a:ext cx="381000" cy="1338801"/>
          </a:xfrm>
          <a:prstGeom prst="triangle">
            <a:avLst/>
          </a:prstGeom>
          <a:gradFill flip="none" rotWithShape="1">
            <a:gsLst>
              <a:gs pos="0">
                <a:srgbClr val="FFFF00">
                  <a:alpha val="60000"/>
                </a:srgbClr>
              </a:gs>
              <a:gs pos="100000">
                <a:srgbClr val="FFFFFF">
                  <a:alpha val="0"/>
                </a:srgb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Freeform 103"/>
          <p:cNvSpPr/>
          <p:nvPr/>
        </p:nvSpPr>
        <p:spPr>
          <a:xfrm>
            <a:off x="3263900" y="2541640"/>
            <a:ext cx="1270000" cy="457200"/>
          </a:xfrm>
          <a:custGeom>
            <a:avLst/>
            <a:gdLst>
              <a:gd name="connsiteX0" fmla="*/ 0 w 1270000"/>
              <a:gd name="connsiteY0" fmla="*/ 457200 h 457200"/>
              <a:gd name="connsiteX1" fmla="*/ 482600 w 1270000"/>
              <a:gd name="connsiteY1" fmla="*/ 152400 h 457200"/>
              <a:gd name="connsiteX2" fmla="*/ 1270000 w 1270000"/>
              <a:gd name="connsiteY2" fmla="*/ 0 h 457200"/>
            </a:gdLst>
            <a:ahLst/>
            <a:cxnLst>
              <a:cxn ang="0">
                <a:pos x="connsiteX0" y="connsiteY0"/>
              </a:cxn>
              <a:cxn ang="0">
                <a:pos x="connsiteX1" y="connsiteY1"/>
              </a:cxn>
              <a:cxn ang="0">
                <a:pos x="connsiteX2" y="connsiteY2"/>
              </a:cxn>
            </a:cxnLst>
            <a:rect l="l" t="t" r="r" b="b"/>
            <a:pathLst>
              <a:path w="1270000" h="457200">
                <a:moveTo>
                  <a:pt x="0" y="457200"/>
                </a:moveTo>
                <a:cubicBezTo>
                  <a:pt x="135466" y="342900"/>
                  <a:pt x="270933" y="228600"/>
                  <a:pt x="482600" y="152400"/>
                </a:cubicBezTo>
                <a:cubicBezTo>
                  <a:pt x="694267" y="76200"/>
                  <a:pt x="1270000" y="0"/>
                  <a:pt x="1270000" y="0"/>
                </a:cubicBezTo>
              </a:path>
            </a:pathLst>
          </a:custGeom>
          <a:ln w="127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5" name="Explosion 2 104"/>
          <p:cNvSpPr/>
          <p:nvPr/>
        </p:nvSpPr>
        <p:spPr>
          <a:xfrm>
            <a:off x="4343400" y="2376540"/>
            <a:ext cx="304800" cy="304800"/>
          </a:xfrm>
          <a:prstGeom prst="irregularSeal2">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Isosceles Triangle 105"/>
          <p:cNvSpPr/>
          <p:nvPr/>
        </p:nvSpPr>
        <p:spPr>
          <a:xfrm rot="5400000">
            <a:off x="1759761" y="2445577"/>
            <a:ext cx="363535" cy="1139860"/>
          </a:xfrm>
          <a:prstGeom prst="triangle">
            <a:avLst/>
          </a:prstGeom>
          <a:gradFill flip="none" rotWithShape="1">
            <a:gsLst>
              <a:gs pos="0">
                <a:srgbClr val="FFFF00">
                  <a:alpha val="60000"/>
                </a:srgbClr>
              </a:gs>
              <a:gs pos="100000">
                <a:srgbClr val="FFFFFF">
                  <a:alpha val="0"/>
                </a:srgb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Freeform 106"/>
          <p:cNvSpPr/>
          <p:nvPr/>
        </p:nvSpPr>
        <p:spPr>
          <a:xfrm>
            <a:off x="1143000" y="2986140"/>
            <a:ext cx="1295400" cy="1828800"/>
          </a:xfrm>
          <a:custGeom>
            <a:avLst/>
            <a:gdLst>
              <a:gd name="connsiteX0" fmla="*/ 609600 w 609600"/>
              <a:gd name="connsiteY0" fmla="*/ 0 h 1981200"/>
              <a:gd name="connsiteX1" fmla="*/ 139700 w 609600"/>
              <a:gd name="connsiteY1" fmla="*/ 558800 h 1981200"/>
              <a:gd name="connsiteX2" fmla="*/ 0 w 609600"/>
              <a:gd name="connsiteY2" fmla="*/ 1981200 h 1981200"/>
            </a:gdLst>
            <a:ahLst/>
            <a:cxnLst>
              <a:cxn ang="0">
                <a:pos x="connsiteX0" y="connsiteY0"/>
              </a:cxn>
              <a:cxn ang="0">
                <a:pos x="connsiteX1" y="connsiteY1"/>
              </a:cxn>
              <a:cxn ang="0">
                <a:pos x="connsiteX2" y="connsiteY2"/>
              </a:cxn>
            </a:cxnLst>
            <a:rect l="l" t="t" r="r" b="b"/>
            <a:pathLst>
              <a:path w="609600" h="1981200">
                <a:moveTo>
                  <a:pt x="609600" y="0"/>
                </a:moveTo>
                <a:cubicBezTo>
                  <a:pt x="425450" y="114300"/>
                  <a:pt x="241300" y="228600"/>
                  <a:pt x="139700" y="558800"/>
                </a:cubicBezTo>
                <a:cubicBezTo>
                  <a:pt x="38100" y="889000"/>
                  <a:pt x="0" y="1981200"/>
                  <a:pt x="0" y="1981200"/>
                </a:cubicBezTo>
              </a:path>
            </a:pathLst>
          </a:custGeom>
          <a:ln w="12700" cmpd="sng">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8" name="Freeform 107"/>
          <p:cNvSpPr/>
          <p:nvPr/>
        </p:nvSpPr>
        <p:spPr>
          <a:xfrm>
            <a:off x="2895600" y="3189340"/>
            <a:ext cx="1689100" cy="1168400"/>
          </a:xfrm>
          <a:custGeom>
            <a:avLst/>
            <a:gdLst>
              <a:gd name="connsiteX0" fmla="*/ 0 w 1689100"/>
              <a:gd name="connsiteY0" fmla="*/ 0 h 1168400"/>
              <a:gd name="connsiteX1" fmla="*/ 596900 w 1689100"/>
              <a:gd name="connsiteY1" fmla="*/ 152400 h 1168400"/>
              <a:gd name="connsiteX2" fmla="*/ 1028700 w 1689100"/>
              <a:gd name="connsiteY2" fmla="*/ 342900 h 1168400"/>
              <a:gd name="connsiteX3" fmla="*/ 1435100 w 1689100"/>
              <a:gd name="connsiteY3" fmla="*/ 660400 h 1168400"/>
              <a:gd name="connsiteX4" fmla="*/ 1689100 w 1689100"/>
              <a:gd name="connsiteY4" fmla="*/ 1168400 h 116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100" h="1168400">
                <a:moveTo>
                  <a:pt x="0" y="0"/>
                </a:moveTo>
                <a:cubicBezTo>
                  <a:pt x="212725" y="47625"/>
                  <a:pt x="425450" y="95250"/>
                  <a:pt x="596900" y="152400"/>
                </a:cubicBezTo>
                <a:cubicBezTo>
                  <a:pt x="768350" y="209550"/>
                  <a:pt x="889000" y="258233"/>
                  <a:pt x="1028700" y="342900"/>
                </a:cubicBezTo>
                <a:cubicBezTo>
                  <a:pt x="1168400" y="427567"/>
                  <a:pt x="1325033" y="522817"/>
                  <a:pt x="1435100" y="660400"/>
                </a:cubicBezTo>
                <a:cubicBezTo>
                  <a:pt x="1545167" y="797983"/>
                  <a:pt x="1689100" y="1168400"/>
                  <a:pt x="1689100" y="1168400"/>
                </a:cubicBezTo>
              </a:path>
            </a:pathLst>
          </a:custGeom>
          <a:ln w="12700" cmpd="sng">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9" name="Freeform 108"/>
          <p:cNvSpPr/>
          <p:nvPr/>
        </p:nvSpPr>
        <p:spPr>
          <a:xfrm>
            <a:off x="3073400" y="3082216"/>
            <a:ext cx="1930400" cy="1034224"/>
          </a:xfrm>
          <a:custGeom>
            <a:avLst/>
            <a:gdLst>
              <a:gd name="connsiteX0" fmla="*/ 0 w 1930400"/>
              <a:gd name="connsiteY0" fmla="*/ 30924 h 1034224"/>
              <a:gd name="connsiteX1" fmla="*/ 774700 w 1930400"/>
              <a:gd name="connsiteY1" fmla="*/ 18224 h 1034224"/>
              <a:gd name="connsiteX2" fmla="*/ 1308100 w 1930400"/>
              <a:gd name="connsiteY2" fmla="*/ 246824 h 1034224"/>
              <a:gd name="connsiteX3" fmla="*/ 1689100 w 1930400"/>
              <a:gd name="connsiteY3" fmla="*/ 538924 h 1034224"/>
              <a:gd name="connsiteX4" fmla="*/ 1930400 w 1930400"/>
              <a:gd name="connsiteY4" fmla="*/ 1034224 h 1034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0400" h="1034224">
                <a:moveTo>
                  <a:pt x="0" y="30924"/>
                </a:moveTo>
                <a:cubicBezTo>
                  <a:pt x="278341" y="6582"/>
                  <a:pt x="556683" y="-17759"/>
                  <a:pt x="774700" y="18224"/>
                </a:cubicBezTo>
                <a:cubicBezTo>
                  <a:pt x="992717" y="54207"/>
                  <a:pt x="1155700" y="160041"/>
                  <a:pt x="1308100" y="246824"/>
                </a:cubicBezTo>
                <a:cubicBezTo>
                  <a:pt x="1460500" y="333607"/>
                  <a:pt x="1585383" y="407691"/>
                  <a:pt x="1689100" y="538924"/>
                </a:cubicBezTo>
                <a:cubicBezTo>
                  <a:pt x="1792817" y="670157"/>
                  <a:pt x="1930400" y="1034224"/>
                  <a:pt x="1930400" y="1034224"/>
                </a:cubicBezTo>
              </a:path>
            </a:pathLst>
          </a:custGeom>
          <a:ln w="12700" cmpd="sng">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0" name="Freeform 109"/>
          <p:cNvSpPr/>
          <p:nvPr/>
        </p:nvSpPr>
        <p:spPr>
          <a:xfrm>
            <a:off x="2895600" y="3265540"/>
            <a:ext cx="1371600" cy="1473200"/>
          </a:xfrm>
          <a:custGeom>
            <a:avLst/>
            <a:gdLst>
              <a:gd name="connsiteX0" fmla="*/ 0 w 1371600"/>
              <a:gd name="connsiteY0" fmla="*/ 0 h 1473200"/>
              <a:gd name="connsiteX1" fmla="*/ 622300 w 1371600"/>
              <a:gd name="connsiteY1" fmla="*/ 304800 h 1473200"/>
              <a:gd name="connsiteX2" fmla="*/ 1066800 w 1371600"/>
              <a:gd name="connsiteY2" fmla="*/ 812800 h 1473200"/>
              <a:gd name="connsiteX3" fmla="*/ 1371600 w 1371600"/>
              <a:gd name="connsiteY3" fmla="*/ 1473200 h 1473200"/>
            </a:gdLst>
            <a:ahLst/>
            <a:cxnLst>
              <a:cxn ang="0">
                <a:pos x="connsiteX0" y="connsiteY0"/>
              </a:cxn>
              <a:cxn ang="0">
                <a:pos x="connsiteX1" y="connsiteY1"/>
              </a:cxn>
              <a:cxn ang="0">
                <a:pos x="connsiteX2" y="connsiteY2"/>
              </a:cxn>
              <a:cxn ang="0">
                <a:pos x="connsiteX3" y="connsiteY3"/>
              </a:cxn>
            </a:cxnLst>
            <a:rect l="l" t="t" r="r" b="b"/>
            <a:pathLst>
              <a:path w="1371600" h="1473200">
                <a:moveTo>
                  <a:pt x="0" y="0"/>
                </a:moveTo>
                <a:cubicBezTo>
                  <a:pt x="222250" y="84666"/>
                  <a:pt x="444500" y="169333"/>
                  <a:pt x="622300" y="304800"/>
                </a:cubicBezTo>
                <a:cubicBezTo>
                  <a:pt x="800100" y="440267"/>
                  <a:pt x="941917" y="618067"/>
                  <a:pt x="1066800" y="812800"/>
                </a:cubicBezTo>
                <a:cubicBezTo>
                  <a:pt x="1191683" y="1007533"/>
                  <a:pt x="1371600" y="1473200"/>
                  <a:pt x="1371600" y="1473200"/>
                </a:cubicBezTo>
              </a:path>
            </a:pathLst>
          </a:custGeom>
          <a:ln w="12700" cmpd="sng">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1" name="Freeform 110"/>
          <p:cNvSpPr/>
          <p:nvPr/>
        </p:nvSpPr>
        <p:spPr>
          <a:xfrm>
            <a:off x="2155166" y="3138540"/>
            <a:ext cx="283234" cy="2057400"/>
          </a:xfrm>
          <a:custGeom>
            <a:avLst/>
            <a:gdLst>
              <a:gd name="connsiteX0" fmla="*/ 270534 w 270534"/>
              <a:gd name="connsiteY0" fmla="*/ 0 h 2273300"/>
              <a:gd name="connsiteX1" fmla="*/ 16534 w 270534"/>
              <a:gd name="connsiteY1" fmla="*/ 723900 h 2273300"/>
              <a:gd name="connsiteX2" fmla="*/ 41934 w 270534"/>
              <a:gd name="connsiteY2" fmla="*/ 1866900 h 2273300"/>
              <a:gd name="connsiteX3" fmla="*/ 181634 w 270534"/>
              <a:gd name="connsiteY3" fmla="*/ 2273300 h 2273300"/>
            </a:gdLst>
            <a:ahLst/>
            <a:cxnLst>
              <a:cxn ang="0">
                <a:pos x="connsiteX0" y="connsiteY0"/>
              </a:cxn>
              <a:cxn ang="0">
                <a:pos x="connsiteX1" y="connsiteY1"/>
              </a:cxn>
              <a:cxn ang="0">
                <a:pos x="connsiteX2" y="connsiteY2"/>
              </a:cxn>
              <a:cxn ang="0">
                <a:pos x="connsiteX3" y="connsiteY3"/>
              </a:cxn>
            </a:cxnLst>
            <a:rect l="l" t="t" r="r" b="b"/>
            <a:pathLst>
              <a:path w="270534" h="2273300">
                <a:moveTo>
                  <a:pt x="270534" y="0"/>
                </a:moveTo>
                <a:cubicBezTo>
                  <a:pt x="162584" y="206375"/>
                  <a:pt x="54634" y="412750"/>
                  <a:pt x="16534" y="723900"/>
                </a:cubicBezTo>
                <a:cubicBezTo>
                  <a:pt x="-21566" y="1035050"/>
                  <a:pt x="14417" y="1608667"/>
                  <a:pt x="41934" y="1866900"/>
                </a:cubicBezTo>
                <a:cubicBezTo>
                  <a:pt x="69451" y="2125133"/>
                  <a:pt x="181634" y="2273300"/>
                  <a:pt x="181634" y="2273300"/>
                </a:cubicBezTo>
              </a:path>
            </a:pathLst>
          </a:custGeom>
          <a:ln w="12700" cmpd="sng">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2" name="Explosion 1 111"/>
          <p:cNvSpPr/>
          <p:nvPr/>
        </p:nvSpPr>
        <p:spPr>
          <a:xfrm>
            <a:off x="2133600" y="5119740"/>
            <a:ext cx="381000" cy="228600"/>
          </a:xfrm>
          <a:prstGeom prst="irregularSeal1">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3" name="Explosion 1 112"/>
          <p:cNvSpPr/>
          <p:nvPr/>
        </p:nvSpPr>
        <p:spPr>
          <a:xfrm>
            <a:off x="1066800" y="4738740"/>
            <a:ext cx="381000" cy="228600"/>
          </a:xfrm>
          <a:prstGeom prst="irregularSeal1">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4" name="Explosion 1 113"/>
          <p:cNvSpPr/>
          <p:nvPr/>
        </p:nvSpPr>
        <p:spPr>
          <a:xfrm>
            <a:off x="838200" y="4891140"/>
            <a:ext cx="381000" cy="228600"/>
          </a:xfrm>
          <a:prstGeom prst="irregularSeal1">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5" name="Explosion 1 114"/>
          <p:cNvSpPr/>
          <p:nvPr/>
        </p:nvSpPr>
        <p:spPr>
          <a:xfrm>
            <a:off x="4648200" y="3976740"/>
            <a:ext cx="381000" cy="228600"/>
          </a:xfrm>
          <a:prstGeom prst="irregularSeal1">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6" name="Explosion 1 115"/>
          <p:cNvSpPr/>
          <p:nvPr/>
        </p:nvSpPr>
        <p:spPr>
          <a:xfrm>
            <a:off x="4876800" y="3900540"/>
            <a:ext cx="381000" cy="228600"/>
          </a:xfrm>
          <a:prstGeom prst="irregularSeal1">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7" name="Explosion 1 116"/>
          <p:cNvSpPr/>
          <p:nvPr/>
        </p:nvSpPr>
        <p:spPr>
          <a:xfrm>
            <a:off x="4419600" y="4281540"/>
            <a:ext cx="381000" cy="228600"/>
          </a:xfrm>
          <a:prstGeom prst="irregularSeal1">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8" name="Explosion 1 117"/>
          <p:cNvSpPr/>
          <p:nvPr/>
        </p:nvSpPr>
        <p:spPr>
          <a:xfrm>
            <a:off x="4114800" y="4510140"/>
            <a:ext cx="381000" cy="228600"/>
          </a:xfrm>
          <a:prstGeom prst="irregularSeal1">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9" name="Explosion 1 118"/>
          <p:cNvSpPr/>
          <p:nvPr/>
        </p:nvSpPr>
        <p:spPr>
          <a:xfrm>
            <a:off x="3886200" y="5424540"/>
            <a:ext cx="381000" cy="228600"/>
          </a:xfrm>
          <a:prstGeom prst="irregularSeal1">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0" name="Freeform 119"/>
          <p:cNvSpPr/>
          <p:nvPr/>
        </p:nvSpPr>
        <p:spPr>
          <a:xfrm>
            <a:off x="2781300" y="3227440"/>
            <a:ext cx="1320800" cy="2298700"/>
          </a:xfrm>
          <a:custGeom>
            <a:avLst/>
            <a:gdLst>
              <a:gd name="connsiteX0" fmla="*/ 0 w 1320800"/>
              <a:gd name="connsiteY0" fmla="*/ 0 h 2298700"/>
              <a:gd name="connsiteX1" fmla="*/ 673100 w 1320800"/>
              <a:gd name="connsiteY1" fmla="*/ 685800 h 2298700"/>
              <a:gd name="connsiteX2" fmla="*/ 1320800 w 1320800"/>
              <a:gd name="connsiteY2" fmla="*/ 2298700 h 2298700"/>
            </a:gdLst>
            <a:ahLst/>
            <a:cxnLst>
              <a:cxn ang="0">
                <a:pos x="connsiteX0" y="connsiteY0"/>
              </a:cxn>
              <a:cxn ang="0">
                <a:pos x="connsiteX1" y="connsiteY1"/>
              </a:cxn>
              <a:cxn ang="0">
                <a:pos x="connsiteX2" y="connsiteY2"/>
              </a:cxn>
            </a:cxnLst>
            <a:rect l="l" t="t" r="r" b="b"/>
            <a:pathLst>
              <a:path w="1320800" h="2298700">
                <a:moveTo>
                  <a:pt x="0" y="0"/>
                </a:moveTo>
                <a:cubicBezTo>
                  <a:pt x="226483" y="151341"/>
                  <a:pt x="452967" y="302683"/>
                  <a:pt x="673100" y="685800"/>
                </a:cubicBezTo>
                <a:cubicBezTo>
                  <a:pt x="893233" y="1068917"/>
                  <a:pt x="1107016" y="1683808"/>
                  <a:pt x="1320800" y="2298700"/>
                </a:cubicBezTo>
              </a:path>
            </a:pathLst>
          </a:custGeom>
          <a:ln w="12700" cmpd="sng">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1" name="TextBox 120"/>
          <p:cNvSpPr txBox="1"/>
          <p:nvPr/>
        </p:nvSpPr>
        <p:spPr>
          <a:xfrm>
            <a:off x="4267200" y="4967340"/>
            <a:ext cx="1295400" cy="738664"/>
          </a:xfrm>
          <a:prstGeom prst="rect">
            <a:avLst/>
          </a:prstGeom>
          <a:noFill/>
        </p:spPr>
        <p:txBody>
          <a:bodyPr wrap="square" rtlCol="0">
            <a:spAutoFit/>
          </a:bodyPr>
          <a:lstStyle/>
          <a:p>
            <a:pPr algn="ctr"/>
            <a:r>
              <a:rPr lang="en-US" sz="1400" dirty="0" smtClean="0">
                <a:solidFill>
                  <a:schemeClr val="bg1"/>
                </a:solidFill>
                <a:latin typeface="Calibri"/>
                <a:cs typeface="Calibri"/>
              </a:rPr>
              <a:t>Maneuver Battalion Kill Zones</a:t>
            </a:r>
            <a:endParaRPr lang="en-US" sz="1400" dirty="0">
              <a:solidFill>
                <a:schemeClr val="bg1"/>
              </a:solidFill>
              <a:latin typeface="Calibri"/>
              <a:cs typeface="Calibri"/>
            </a:endParaRPr>
          </a:p>
        </p:txBody>
      </p:sp>
      <p:sp>
        <p:nvSpPr>
          <p:cNvPr id="122" name="Freeform 121"/>
          <p:cNvSpPr/>
          <p:nvPr/>
        </p:nvSpPr>
        <p:spPr>
          <a:xfrm rot="392014">
            <a:off x="1208215" y="1574457"/>
            <a:ext cx="3390015" cy="1339762"/>
          </a:xfrm>
          <a:custGeom>
            <a:avLst/>
            <a:gdLst>
              <a:gd name="connsiteX0" fmla="*/ 0 w 1936302"/>
              <a:gd name="connsiteY0" fmla="*/ 704991 h 704991"/>
              <a:gd name="connsiteX1" fmla="*/ 226321 w 1936302"/>
              <a:gd name="connsiteY1" fmla="*/ 378046 h 704991"/>
              <a:gd name="connsiteX2" fmla="*/ 590949 w 1936302"/>
              <a:gd name="connsiteY2" fmla="*/ 113974 h 704991"/>
              <a:gd name="connsiteX3" fmla="*/ 980724 w 1936302"/>
              <a:gd name="connsiteY3" fmla="*/ 801 h 704991"/>
              <a:gd name="connsiteX4" fmla="*/ 1420793 w 1936302"/>
              <a:gd name="connsiteY4" fmla="*/ 164274 h 704991"/>
              <a:gd name="connsiteX5" fmla="*/ 1785421 w 1936302"/>
              <a:gd name="connsiteY5" fmla="*/ 440920 h 704991"/>
              <a:gd name="connsiteX6" fmla="*/ 1936302 w 1936302"/>
              <a:gd name="connsiteY6" fmla="*/ 704991 h 704991"/>
              <a:gd name="connsiteX0" fmla="*/ 0 w 1936302"/>
              <a:gd name="connsiteY0" fmla="*/ 705626 h 705626"/>
              <a:gd name="connsiteX1" fmla="*/ 226321 w 1936302"/>
              <a:gd name="connsiteY1" fmla="*/ 378681 h 705626"/>
              <a:gd name="connsiteX2" fmla="*/ 502935 w 1936302"/>
              <a:gd name="connsiteY2" fmla="*/ 102034 h 705626"/>
              <a:gd name="connsiteX3" fmla="*/ 980724 w 1936302"/>
              <a:gd name="connsiteY3" fmla="*/ 1436 h 705626"/>
              <a:gd name="connsiteX4" fmla="*/ 1420793 w 1936302"/>
              <a:gd name="connsiteY4" fmla="*/ 164909 h 705626"/>
              <a:gd name="connsiteX5" fmla="*/ 1785421 w 1936302"/>
              <a:gd name="connsiteY5" fmla="*/ 441555 h 705626"/>
              <a:gd name="connsiteX6" fmla="*/ 1936302 w 1936302"/>
              <a:gd name="connsiteY6" fmla="*/ 705626 h 705626"/>
              <a:gd name="connsiteX0" fmla="*/ 0 w 1936302"/>
              <a:gd name="connsiteY0" fmla="*/ 705626 h 705626"/>
              <a:gd name="connsiteX1" fmla="*/ 163454 w 1936302"/>
              <a:gd name="connsiteY1" fmla="*/ 378681 h 705626"/>
              <a:gd name="connsiteX2" fmla="*/ 502935 w 1936302"/>
              <a:gd name="connsiteY2" fmla="*/ 102034 h 705626"/>
              <a:gd name="connsiteX3" fmla="*/ 980724 w 1936302"/>
              <a:gd name="connsiteY3" fmla="*/ 1436 h 705626"/>
              <a:gd name="connsiteX4" fmla="*/ 1420793 w 1936302"/>
              <a:gd name="connsiteY4" fmla="*/ 164909 h 705626"/>
              <a:gd name="connsiteX5" fmla="*/ 1785421 w 1936302"/>
              <a:gd name="connsiteY5" fmla="*/ 441555 h 705626"/>
              <a:gd name="connsiteX6" fmla="*/ 1936302 w 1936302"/>
              <a:gd name="connsiteY6" fmla="*/ 705626 h 705626"/>
              <a:gd name="connsiteX0" fmla="*/ 0 w 1936302"/>
              <a:gd name="connsiteY0" fmla="*/ 704788 h 704788"/>
              <a:gd name="connsiteX1" fmla="*/ 163454 w 1936302"/>
              <a:gd name="connsiteY1" fmla="*/ 377843 h 704788"/>
              <a:gd name="connsiteX2" fmla="*/ 502935 w 1936302"/>
              <a:gd name="connsiteY2" fmla="*/ 101196 h 704788"/>
              <a:gd name="connsiteX3" fmla="*/ 980724 w 1936302"/>
              <a:gd name="connsiteY3" fmla="*/ 598 h 704788"/>
              <a:gd name="connsiteX4" fmla="*/ 1483660 w 1936302"/>
              <a:gd name="connsiteY4" fmla="*/ 138921 h 704788"/>
              <a:gd name="connsiteX5" fmla="*/ 1785421 w 1936302"/>
              <a:gd name="connsiteY5" fmla="*/ 440717 h 704788"/>
              <a:gd name="connsiteX6" fmla="*/ 1936302 w 1936302"/>
              <a:gd name="connsiteY6" fmla="*/ 704788 h 704788"/>
              <a:gd name="connsiteX0" fmla="*/ 0 w 1936302"/>
              <a:gd name="connsiteY0" fmla="*/ 704788 h 704788"/>
              <a:gd name="connsiteX1" fmla="*/ 163454 w 1936302"/>
              <a:gd name="connsiteY1" fmla="*/ 377843 h 704788"/>
              <a:gd name="connsiteX2" fmla="*/ 502935 w 1936302"/>
              <a:gd name="connsiteY2" fmla="*/ 101196 h 704788"/>
              <a:gd name="connsiteX3" fmla="*/ 980724 w 1936302"/>
              <a:gd name="connsiteY3" fmla="*/ 598 h 704788"/>
              <a:gd name="connsiteX4" fmla="*/ 1483660 w 1936302"/>
              <a:gd name="connsiteY4" fmla="*/ 138921 h 704788"/>
              <a:gd name="connsiteX5" fmla="*/ 1810568 w 1936302"/>
              <a:gd name="connsiteY5" fmla="*/ 402992 h 704788"/>
              <a:gd name="connsiteX6" fmla="*/ 1936302 w 1936302"/>
              <a:gd name="connsiteY6" fmla="*/ 704788 h 70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6302" h="704788">
                <a:moveTo>
                  <a:pt x="0" y="704788"/>
                </a:moveTo>
                <a:cubicBezTo>
                  <a:pt x="63914" y="590567"/>
                  <a:pt x="79632" y="478442"/>
                  <a:pt x="163454" y="377843"/>
                </a:cubicBezTo>
                <a:cubicBezTo>
                  <a:pt x="247277" y="277244"/>
                  <a:pt x="366723" y="164070"/>
                  <a:pt x="502935" y="101196"/>
                </a:cubicBezTo>
                <a:cubicBezTo>
                  <a:pt x="639147" y="38322"/>
                  <a:pt x="817270" y="-5690"/>
                  <a:pt x="980724" y="598"/>
                </a:cubicBezTo>
                <a:cubicBezTo>
                  <a:pt x="1144178" y="6886"/>
                  <a:pt x="1345353" y="71855"/>
                  <a:pt x="1483660" y="138921"/>
                </a:cubicBezTo>
                <a:cubicBezTo>
                  <a:pt x="1621967" y="205987"/>
                  <a:pt x="1735128" y="308681"/>
                  <a:pt x="1810568" y="402992"/>
                </a:cubicBezTo>
                <a:cubicBezTo>
                  <a:pt x="1886008" y="497303"/>
                  <a:pt x="1936302" y="704788"/>
                  <a:pt x="1936302" y="704788"/>
                </a:cubicBezTo>
              </a:path>
            </a:pathLst>
          </a:custGeom>
          <a:gradFill flip="none" rotWithShape="1">
            <a:gsLst>
              <a:gs pos="0">
                <a:schemeClr val="tx1">
                  <a:alpha val="0"/>
                </a:schemeClr>
              </a:gs>
              <a:gs pos="100000">
                <a:srgbClr val="FCBA6A">
                  <a:alpha val="80000"/>
                </a:srgbClr>
              </a:gs>
            </a:gsLst>
            <a:lin ang="16200000" scaled="0"/>
            <a:tileRect/>
          </a:gradFill>
          <a:ln w="9525" cmpd="sng">
            <a:noFill/>
          </a:ln>
          <a:effectLst>
            <a:outerShdw blurRad="606425" dist="431800" dir="6720000" sx="161000" sy="161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3" name="TextBox 122"/>
          <p:cNvSpPr txBox="1"/>
          <p:nvPr/>
        </p:nvSpPr>
        <p:spPr>
          <a:xfrm>
            <a:off x="990600" y="1561676"/>
            <a:ext cx="1752602" cy="738664"/>
          </a:xfrm>
          <a:prstGeom prst="rect">
            <a:avLst/>
          </a:prstGeom>
          <a:noFill/>
        </p:spPr>
        <p:txBody>
          <a:bodyPr wrap="square" rtlCol="0">
            <a:spAutoFit/>
          </a:bodyPr>
          <a:lstStyle/>
          <a:p>
            <a:pPr algn="ctr"/>
            <a:r>
              <a:rPr lang="en-US" sz="1400" dirty="0" smtClean="0">
                <a:solidFill>
                  <a:schemeClr val="bg1"/>
                </a:solidFill>
                <a:latin typeface="Calibri"/>
                <a:cs typeface="Calibri"/>
              </a:rPr>
              <a:t>ISR-Strike Systems dispersed for 360 protection</a:t>
            </a:r>
            <a:endParaRPr lang="en-US" sz="1400" dirty="0">
              <a:solidFill>
                <a:schemeClr val="bg1"/>
              </a:solidFill>
              <a:latin typeface="Calibri"/>
              <a:cs typeface="Calibri"/>
            </a:endParaRPr>
          </a:p>
        </p:txBody>
      </p:sp>
      <p:sp>
        <p:nvSpPr>
          <p:cNvPr id="124" name="Explosion 1 123"/>
          <p:cNvSpPr/>
          <p:nvPr/>
        </p:nvSpPr>
        <p:spPr>
          <a:xfrm>
            <a:off x="3276600" y="5348340"/>
            <a:ext cx="381000" cy="228600"/>
          </a:xfrm>
          <a:prstGeom prst="irregularSeal1">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5" name="Picture 124" descr="Cruise missile.jpeg"/>
          <p:cNvPicPr>
            <a:picLocks noChangeAspect="1"/>
          </p:cNvPicPr>
          <p:nvPr/>
        </p:nvPicPr>
        <p:blipFill>
          <a:blip r:embed="rId11">
            <a:duotone>
              <a:schemeClr val="accent1">
                <a:shade val="45000"/>
                <a:satMod val="135000"/>
              </a:schemeClr>
              <a:prstClr val="white"/>
            </a:duotone>
            <a:extLst>
              <a:ext uri="{BEBA8EAE-BF5A-486C-A8C5-ECC9F3942E4B}">
                <a14:imgProps xmlns:a14="http://schemas.microsoft.com/office/drawing/2010/main">
                  <a14:imgLayer r:embed="rId12">
                    <a14:imgEffect>
                      <a14:backgroundRemoval t="10000" b="90000" l="3738" r="89720"/>
                    </a14:imgEffect>
                    <a14:imgEffect>
                      <a14:sharpenSoften amount="50000"/>
                    </a14:imgEffect>
                    <a14:imgEffect>
                      <a14:colorTemperature colorTemp="5739"/>
                    </a14:imgEffect>
                    <a14:imgEffect>
                      <a14:saturation sat="400000"/>
                    </a14:imgEffect>
                    <a14:imgEffect>
                      <a14:brightnessContrast bright="-89000"/>
                    </a14:imgEffect>
                  </a14:imgLayer>
                </a14:imgProps>
              </a:ext>
              <a:ext uri="{28A0092B-C50C-407E-A947-70E740481C1C}">
                <a14:useLocalDpi xmlns:a14="http://schemas.microsoft.com/office/drawing/2010/main" val="0"/>
              </a:ext>
            </a:extLst>
          </a:blip>
          <a:stretch>
            <a:fillRect/>
          </a:stretch>
        </p:blipFill>
        <p:spPr>
          <a:xfrm flipH="1" flipV="1">
            <a:off x="3781742" y="1766940"/>
            <a:ext cx="917258" cy="685800"/>
          </a:xfrm>
          <a:prstGeom prst="rect">
            <a:avLst/>
          </a:prstGeom>
          <a:effectLst>
            <a:outerShdw blurRad="330200" dist="990600" dir="3780000" sx="70000" sy="70000" algn="tl" rotWithShape="0">
              <a:srgbClr val="000000">
                <a:alpha val="43000"/>
              </a:srgbClr>
            </a:outerShdw>
          </a:effectLst>
        </p:spPr>
      </p:pic>
      <p:sp>
        <p:nvSpPr>
          <p:cNvPr id="126" name="Freeform 125"/>
          <p:cNvSpPr/>
          <p:nvPr/>
        </p:nvSpPr>
        <p:spPr>
          <a:xfrm>
            <a:off x="3187700" y="2224140"/>
            <a:ext cx="698500" cy="482600"/>
          </a:xfrm>
          <a:custGeom>
            <a:avLst/>
            <a:gdLst>
              <a:gd name="connsiteX0" fmla="*/ 0 w 901700"/>
              <a:gd name="connsiteY0" fmla="*/ 622300 h 622300"/>
              <a:gd name="connsiteX1" fmla="*/ 342900 w 901700"/>
              <a:gd name="connsiteY1" fmla="*/ 190500 h 622300"/>
              <a:gd name="connsiteX2" fmla="*/ 901700 w 901700"/>
              <a:gd name="connsiteY2" fmla="*/ 0 h 622300"/>
            </a:gdLst>
            <a:ahLst/>
            <a:cxnLst>
              <a:cxn ang="0">
                <a:pos x="connsiteX0" y="connsiteY0"/>
              </a:cxn>
              <a:cxn ang="0">
                <a:pos x="connsiteX1" y="connsiteY1"/>
              </a:cxn>
              <a:cxn ang="0">
                <a:pos x="connsiteX2" y="connsiteY2"/>
              </a:cxn>
            </a:cxnLst>
            <a:rect l="l" t="t" r="r" b="b"/>
            <a:pathLst>
              <a:path w="901700" h="622300">
                <a:moveTo>
                  <a:pt x="0" y="622300"/>
                </a:moveTo>
                <a:cubicBezTo>
                  <a:pt x="96308" y="458258"/>
                  <a:pt x="192617" y="294217"/>
                  <a:pt x="342900" y="190500"/>
                </a:cubicBezTo>
                <a:cubicBezTo>
                  <a:pt x="493183" y="86783"/>
                  <a:pt x="901700" y="0"/>
                  <a:pt x="901700" y="0"/>
                </a:cubicBezTo>
              </a:path>
            </a:pathLst>
          </a:custGeom>
          <a:ln w="127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7" name="Explosion 2 126"/>
          <p:cNvSpPr/>
          <p:nvPr/>
        </p:nvSpPr>
        <p:spPr>
          <a:xfrm>
            <a:off x="3733800" y="1995540"/>
            <a:ext cx="304800" cy="304800"/>
          </a:xfrm>
          <a:prstGeom prst="irregularSeal2">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8" name="TextBox 127"/>
          <p:cNvSpPr txBox="1"/>
          <p:nvPr/>
        </p:nvSpPr>
        <p:spPr>
          <a:xfrm>
            <a:off x="667445" y="1091320"/>
            <a:ext cx="4894729" cy="584775"/>
          </a:xfrm>
          <a:prstGeom prst="rect">
            <a:avLst/>
          </a:prstGeom>
          <a:noFill/>
        </p:spPr>
        <p:txBody>
          <a:bodyPr wrap="square" rtlCol="0">
            <a:spAutoFit/>
          </a:bodyPr>
          <a:lstStyle/>
          <a:p>
            <a:pPr algn="ctr"/>
            <a:r>
              <a:rPr lang="en-US" sz="1600" dirty="0" smtClean="0">
                <a:solidFill>
                  <a:schemeClr val="bg1"/>
                </a:solidFill>
                <a:effectLst>
                  <a:outerShdw blurRad="38100" dist="38100" dir="2700000" algn="tl">
                    <a:srgbClr val="000000">
                      <a:alpha val="43137"/>
                    </a:srgbClr>
                  </a:outerShdw>
                </a:effectLst>
                <a:latin typeface="Calibri"/>
                <a:cs typeface="Calibri"/>
              </a:rPr>
              <a:t>60-80 km front w/ 80-100 km zone/sector of operation</a:t>
            </a:r>
          </a:p>
          <a:p>
            <a:pPr algn="ctr"/>
            <a:r>
              <a:rPr lang="en-US" sz="1600" dirty="0" smtClean="0">
                <a:solidFill>
                  <a:schemeClr val="bg1"/>
                </a:solidFill>
                <a:latin typeface="Calibri"/>
                <a:cs typeface="Calibri"/>
              </a:rPr>
              <a:t> </a:t>
            </a:r>
            <a:r>
              <a:rPr lang="en-US" sz="1200" dirty="0" smtClean="0">
                <a:solidFill>
                  <a:schemeClr val="bg1"/>
                </a:solidFill>
                <a:latin typeface="Calibri"/>
                <a:cs typeface="Calibri"/>
              </a:rPr>
              <a:t>(terrain dependent)</a:t>
            </a:r>
            <a:endParaRPr lang="en-US" sz="1200" dirty="0">
              <a:solidFill>
                <a:schemeClr val="bg1"/>
              </a:solidFill>
              <a:latin typeface="Calibri"/>
              <a:cs typeface="Calibri"/>
            </a:endParaRPr>
          </a:p>
        </p:txBody>
      </p:sp>
    </p:spTree>
    <p:extLst>
      <p:ext uri="{BB962C8B-B14F-4D97-AF65-F5344CB8AC3E}">
        <p14:creationId xmlns:p14="http://schemas.microsoft.com/office/powerpoint/2010/main" val="4061594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570" y="559713"/>
            <a:ext cx="4977570" cy="430887"/>
          </a:xfrm>
          <a:prstGeom prst="rect">
            <a:avLst/>
          </a:prstGeom>
          <a:noFill/>
        </p:spPr>
        <p:txBody>
          <a:bodyPr wrap="square" rtlCol="0">
            <a:spAutoFit/>
          </a:bodyPr>
          <a:lstStyle/>
          <a:p>
            <a:r>
              <a:rPr lang="en-US" sz="2200"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rPr>
              <a:t>Blueprint:</a:t>
            </a:r>
            <a:endParaRPr lang="en-US" sz="2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ndParaRPr>
          </a:p>
        </p:txBody>
      </p:sp>
      <p:sp>
        <p:nvSpPr>
          <p:cNvPr id="2" name="TextBox 1"/>
          <p:cNvSpPr txBox="1"/>
          <p:nvPr/>
        </p:nvSpPr>
        <p:spPr>
          <a:xfrm>
            <a:off x="2362200" y="1066800"/>
            <a:ext cx="6629400" cy="4801314"/>
          </a:xfrm>
          <a:prstGeom prst="rect">
            <a:avLst/>
          </a:prstGeom>
          <a:noFill/>
          <a:ln>
            <a:noFill/>
          </a:ln>
        </p:spPr>
        <p:txBody>
          <a:bodyPr wrap="square" rtlCol="0">
            <a:spAutoFit/>
          </a:bodyPr>
          <a:lstStyle/>
          <a:p>
            <a:pPr marL="285750" indent="-285750">
              <a:buFont typeface="Wingdings" panose="05000000000000000000" pitchFamily="2" charset="2"/>
              <a:buChar char="ü"/>
            </a:pPr>
            <a:r>
              <a:rPr lang="en-US" dirty="0" smtClean="0">
                <a:effectLst>
                  <a:outerShdw blurRad="38100" dist="38100" dir="2700000" algn="tl">
                    <a:srgbClr val="000000">
                      <a:alpha val="43137"/>
                    </a:srgbClr>
                  </a:outerShdw>
                </a:effectLst>
                <a:latin typeface="Calibri" panose="020F0502020204030204" pitchFamily="34" charset="0"/>
              </a:rPr>
              <a:t>A </a:t>
            </a:r>
            <a:r>
              <a:rPr lang="en-US" dirty="0">
                <a:effectLst>
                  <a:outerShdw blurRad="38100" dist="38100" dir="2700000" algn="tl">
                    <a:srgbClr val="000000">
                      <a:alpha val="43137"/>
                    </a:srgbClr>
                  </a:outerShdw>
                </a:effectLst>
                <a:latin typeface="Calibri" panose="020F0502020204030204" pitchFamily="34" charset="0"/>
              </a:rPr>
              <a:t>future war of decision is </a:t>
            </a:r>
            <a:r>
              <a:rPr lang="en-US" dirty="0" smtClean="0">
                <a:effectLst>
                  <a:outerShdw blurRad="38100" dist="38100" dir="2700000" algn="tl">
                    <a:srgbClr val="000000">
                      <a:alpha val="43137"/>
                    </a:srgbClr>
                  </a:outerShdw>
                </a:effectLst>
                <a:latin typeface="Calibri" panose="020F0502020204030204" pitchFamily="34" charset="0"/>
              </a:rPr>
              <a:t>coming—the last 15 years eroded U.S. military-technological </a:t>
            </a:r>
            <a:r>
              <a:rPr lang="en-US" dirty="0">
                <a:effectLst>
                  <a:outerShdw blurRad="38100" dist="38100" dir="2700000" algn="tl">
                    <a:srgbClr val="000000">
                      <a:alpha val="43137"/>
                    </a:srgbClr>
                  </a:outerShdw>
                </a:effectLst>
                <a:latin typeface="Calibri" panose="020F0502020204030204" pitchFamily="34" charset="0"/>
              </a:rPr>
              <a:t>edge and operational </a:t>
            </a:r>
            <a:r>
              <a:rPr lang="en-US" dirty="0" smtClean="0">
                <a:effectLst>
                  <a:outerShdw blurRad="38100" dist="38100" dir="2700000" algn="tl">
                    <a:srgbClr val="000000">
                      <a:alpha val="43137"/>
                    </a:srgbClr>
                  </a:outerShdw>
                </a:effectLst>
                <a:latin typeface="Calibri" panose="020F0502020204030204" pitchFamily="34" charset="0"/>
              </a:rPr>
              <a:t>flexibility;</a:t>
            </a:r>
            <a:endParaRPr lang="en-US" dirty="0">
              <a:effectLst>
                <a:outerShdw blurRad="38100" dist="38100" dir="2700000" algn="tl">
                  <a:srgbClr val="000000">
                    <a:alpha val="43137"/>
                  </a:srgbClr>
                </a:outerShdw>
              </a:effectLst>
              <a:latin typeface="Calibri" panose="020F0502020204030204" pitchFamily="34" charset="0"/>
            </a:endParaRPr>
          </a:p>
          <a:p>
            <a:pPr marL="285750" indent="-285750">
              <a:buFont typeface="Wingdings" panose="05000000000000000000" pitchFamily="2" charset="2"/>
              <a:buChar char="ü"/>
            </a:pPr>
            <a:endPar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major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reset of </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national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military </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strategy </a:t>
            </a:r>
            <a:r>
              <a:rPr lang="en-US" i="1" dirty="0" smtClean="0">
                <a:solidFill>
                  <a:schemeClr val="tx2">
                    <a:lumMod val="40000"/>
                    <a:lumOff val="6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within constitutional parameters</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is vital—(</a:t>
            </a:r>
            <a:r>
              <a:rPr lang="en-US" i="1" dirty="0" smtClean="0">
                <a:solidFill>
                  <a:schemeClr val="tx2">
                    <a:lumMod val="40000"/>
                    <a:lumOff val="6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Conflict Avoidance</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285750" indent="-285750">
              <a:buFont typeface="Wingdings" panose="05000000000000000000" pitchFamily="2" charset="2"/>
              <a:buChar char="ü"/>
            </a:pP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Focus on access to “Global Commons” and </a:t>
            </a:r>
            <a:r>
              <a:rPr lang="en-US" i="1" dirty="0">
                <a:solidFill>
                  <a:schemeClr val="tx2">
                    <a:lumMod val="40000"/>
                    <a:lumOff val="6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Limited Liability Partnerships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Permanent Enemies</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Establish an </a:t>
            </a:r>
            <a:r>
              <a:rPr lang="en-US" i="1"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American Military High Command </a:t>
            </a:r>
            <a:r>
              <a:rPr lang="en-US" i="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(C2I)</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endPar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Create </a:t>
            </a:r>
            <a:r>
              <a:rPr lang="en-US" i="1"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Joint </a:t>
            </a:r>
            <a:r>
              <a:rPr lang="en-US" i="1"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Force Commands </a:t>
            </a:r>
            <a:r>
              <a:rPr lang="en-US" i="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(JFC) inside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regional unified </a:t>
            </a:r>
            <a:r>
              <a:rPr lang="en-US" i="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commands</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endPar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Organize to conduct </a:t>
            </a:r>
            <a:r>
              <a:rPr lang="en-US" i="1"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Arms-All </a:t>
            </a:r>
            <a:r>
              <a:rPr lang="en-US" i="1"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t>
            </a:r>
            <a:r>
              <a:rPr lang="en-US" i="1"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ffects</a:t>
            </a:r>
            <a:r>
              <a:rPr lang="en-US" i="1"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i="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Warfare</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285750" indent="-285750">
              <a:buFont typeface="Wingdings" panose="05000000000000000000" pitchFamily="2" charset="2"/>
              <a:buChar char="ü"/>
            </a:pP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“Quality trumps Quantity,” </a:t>
            </a:r>
            <a:r>
              <a:rPr lang="en-US" i="1"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 Forces-in-Being</a:t>
            </a:r>
            <a:r>
              <a:rPr lang="en-US" i="1"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067"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32" y="1179513"/>
            <a:ext cx="2187250"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6281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4953000"/>
            <a:ext cx="4876800"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Calibri" panose="020F0502020204030204" pitchFamily="34" charset="0"/>
              </a:rPr>
              <a:t>Questions?</a:t>
            </a:r>
            <a:endParaRPr lang="en-US" sz="2400" dirty="0">
              <a:effectLst>
                <a:outerShdw blurRad="38100" dist="38100" dir="2700000" algn="tl">
                  <a:srgbClr val="000000">
                    <a:alpha val="43137"/>
                  </a:srgbClr>
                </a:outerShdw>
              </a:effectLst>
              <a:latin typeface="Calibri" panose="020F0502020204030204" pitchFamily="34" charset="0"/>
            </a:endParaRPr>
          </a:p>
        </p:txBody>
      </p:sp>
      <p:sp>
        <p:nvSpPr>
          <p:cNvPr id="5" name="TextBox 4"/>
          <p:cNvSpPr txBox="1"/>
          <p:nvPr/>
        </p:nvSpPr>
        <p:spPr>
          <a:xfrm>
            <a:off x="533400" y="3443996"/>
            <a:ext cx="7924800" cy="1261884"/>
          </a:xfrm>
          <a:prstGeom prst="rect">
            <a:avLst/>
          </a:prstGeom>
          <a:solidFill>
            <a:schemeClr val="bg2"/>
          </a:solidFill>
          <a:ln>
            <a:solidFill>
              <a:srgbClr val="0070C0"/>
            </a:solidFill>
          </a:ln>
          <a:effectLst>
            <a:outerShdw blurRad="76200" dir="18900000" sy="23000" kx="-1200000" algn="bl" rotWithShape="0">
              <a:prstClr val="black">
                <a:alpha val="20000"/>
              </a:prstClr>
            </a:outerShdw>
          </a:effectLst>
        </p:spPr>
        <p:txBody>
          <a:bodyPr wrap="square" rtlCol="0">
            <a:spAutoFit/>
          </a:bodyPr>
          <a:lstStyle/>
          <a:p>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struggle </a:t>
            </a:r>
            <a:r>
              <a:rPr lang="en-US" sz="1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badly needed </a:t>
            </a:r>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change </a:t>
            </a:r>
            <a:r>
              <a:rPr lang="en-US" sz="1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thinking, organization, structure, </a:t>
            </a:r>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technology, and human capital, </a:t>
            </a:r>
            <a:r>
              <a:rPr lang="en-US" sz="1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enemy is not external. </a:t>
            </a:r>
            <a:endPar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US" sz="1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a:t>
            </a:r>
            <a:r>
              <a:rPr lang="en-US" sz="1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enemy is us.</a:t>
            </a:r>
          </a:p>
        </p:txBody>
      </p:sp>
      <p:pic>
        <p:nvPicPr>
          <p:cNvPr id="308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08124"/>
            <a:ext cx="6781800" cy="185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6200" y="565666"/>
            <a:ext cx="2438400" cy="430887"/>
          </a:xfrm>
          <a:prstGeom prst="rect">
            <a:avLst/>
          </a:prstGeom>
          <a:noFill/>
        </p:spPr>
        <p:txBody>
          <a:bodyPr wrap="square" rtlCol="0">
            <a:spAutoFit/>
          </a:bodyPr>
          <a:lstStyle/>
          <a:p>
            <a:r>
              <a:rPr lang="en-US" sz="2200"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Final Thoughts</a:t>
            </a:r>
            <a:endParaRPr lang="en-US" sz="2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4510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1314033"/>
            <a:ext cx="6019800" cy="2800767"/>
          </a:xfrm>
          <a:prstGeom prst="rect">
            <a:avLst/>
          </a:prstGeom>
          <a:noFill/>
        </p:spPr>
        <p:txBody>
          <a:bodyPr wrap="square" rtlCol="0">
            <a:spAutoFit/>
          </a:bodyPr>
          <a:lstStyle/>
          <a:p>
            <a:r>
              <a:rPr lang="en-US" sz="2200" i="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“War makes the victor stupid.”  </a:t>
            </a:r>
          </a:p>
          <a:p>
            <a:r>
              <a:rPr lang="en-US" sz="2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200" i="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2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Friedrich Nietzsche</a:t>
            </a:r>
          </a:p>
          <a:p>
            <a:endParaRPr lang="en-US"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US" sz="22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endParaRPr lang="en-US" sz="22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n-US" sz="22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story of mankind is the “</a:t>
            </a:r>
            <a:r>
              <a:rPr lang="en-US" sz="2200" i="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returning of the same.”</a:t>
            </a:r>
            <a:r>
              <a:rPr lang="en-US" sz="2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200" i="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r>
              <a:rPr lang="en-US" sz="2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200" i="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2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Friedrich Nietzsche</a:t>
            </a:r>
          </a:p>
        </p:txBody>
      </p:sp>
      <p:sp>
        <p:nvSpPr>
          <p:cNvPr id="3" name="TextBox 2"/>
          <p:cNvSpPr txBox="1"/>
          <p:nvPr/>
        </p:nvSpPr>
        <p:spPr>
          <a:xfrm>
            <a:off x="0" y="533400"/>
            <a:ext cx="4343400" cy="430887"/>
          </a:xfrm>
          <a:prstGeom prst="rect">
            <a:avLst/>
          </a:prstGeom>
          <a:noFill/>
        </p:spPr>
        <p:txBody>
          <a:bodyPr wrap="square" rtlCol="0">
            <a:spAutoFit/>
          </a:bodyPr>
          <a:lstStyle/>
          <a:p>
            <a:r>
              <a:rPr lang="en-US" sz="2200"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Why </a:t>
            </a:r>
            <a:r>
              <a:rPr lang="en-US" sz="2200" i="1"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Margin of Victory</a:t>
            </a:r>
            <a:r>
              <a:rPr lang="en-US" sz="2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200"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91038"/>
            <a:ext cx="1981700" cy="414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2059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4" descr="Image result for color images of Wehrmac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470257"/>
            <a:ext cx="7099085" cy="3549543"/>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Image result for General Kitche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6516" y="1860693"/>
            <a:ext cx="2448885" cy="252701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color images of British Army in World War 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1219201"/>
            <a:ext cx="4698533" cy="267179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a:off x="2514601" y="3846731"/>
            <a:ext cx="4038599" cy="1487269"/>
          </a:xfrm>
          <a:prstGeom prst="straightConnector1">
            <a:avLst/>
          </a:prstGeom>
          <a:ln w="19050" cmpd="sng">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580315" y="1676400"/>
            <a:ext cx="4049086" cy="1447800"/>
          </a:xfrm>
          <a:prstGeom prst="straightConnector1">
            <a:avLst/>
          </a:prstGeom>
          <a:ln w="19050" cmpd="sng">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 y="228600"/>
            <a:ext cx="2362199" cy="769441"/>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2200"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Battles in </a:t>
            </a:r>
          </a:p>
          <a:p>
            <a:r>
              <a:rPr lang="en-US" sz="2200"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Wars of Decision</a:t>
            </a:r>
            <a:endParaRPr lang="en-US" sz="2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TextBox 4"/>
          <p:cNvSpPr txBox="1"/>
          <p:nvPr/>
        </p:nvSpPr>
        <p:spPr>
          <a:xfrm>
            <a:off x="5029200" y="1219199"/>
            <a:ext cx="3861732" cy="615553"/>
          </a:xfrm>
          <a:prstGeom prst="rect">
            <a:avLst/>
          </a:prstGeom>
          <a:solidFill>
            <a:schemeClr val="bg1"/>
          </a:solidFill>
          <a:ln>
            <a:solidFill>
              <a:schemeClr val="accent1"/>
            </a:solidFill>
          </a:ln>
        </p:spPr>
        <p:txBody>
          <a:bodyPr wrap="square" rtlCol="0">
            <a:spAutoFit/>
          </a:bodyPr>
          <a:lstStyle/>
          <a:p>
            <a:pPr algn="ct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Battle of Mons, </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1914</a:t>
            </a:r>
          </a:p>
          <a:p>
            <a:pPr algn="ctr"/>
            <a:r>
              <a:rPr lang="en-US" sz="1600"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 in time to avoid defeat) </a:t>
            </a:r>
            <a:endParaRPr lang="en-US" sz="16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TextBox 5"/>
          <p:cNvSpPr txBox="1"/>
          <p:nvPr/>
        </p:nvSpPr>
        <p:spPr>
          <a:xfrm>
            <a:off x="2580314" y="2209800"/>
            <a:ext cx="3861732" cy="615553"/>
          </a:xfrm>
          <a:prstGeom prst="rect">
            <a:avLst/>
          </a:prstGeom>
          <a:solidFill>
            <a:schemeClr val="bg1"/>
          </a:solidFill>
          <a:ln>
            <a:solidFill>
              <a:schemeClr val="accent1"/>
            </a:solidFill>
          </a:ln>
        </p:spPr>
        <p:txBody>
          <a:bodyPr wrap="square" rtlCol="0">
            <a:spAutoFit/>
          </a:bodyPr>
          <a:lstStyle/>
          <a:p>
            <a:pPr algn="ct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Battle of Shanghai, </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1937</a:t>
            </a:r>
          </a:p>
          <a:p>
            <a:pPr algn="ctr"/>
            <a:r>
              <a:rPr lang="en-US" sz="1600"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(Pyric Victory)</a:t>
            </a:r>
            <a:endParaRPr lang="en-US" sz="16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TextBox 6"/>
          <p:cNvSpPr txBox="1"/>
          <p:nvPr/>
        </p:nvSpPr>
        <p:spPr>
          <a:xfrm>
            <a:off x="228600" y="3270647"/>
            <a:ext cx="5029200" cy="615553"/>
          </a:xfrm>
          <a:prstGeom prst="rect">
            <a:avLst/>
          </a:prstGeom>
          <a:solidFill>
            <a:schemeClr val="bg1"/>
          </a:solidFill>
          <a:ln>
            <a:solidFill>
              <a:schemeClr val="accent1"/>
            </a:solidFill>
          </a:ln>
        </p:spPr>
        <p:txBody>
          <a:bodyPr wrap="square" rtlCol="0">
            <a:spAutoFit/>
          </a:bodyPr>
          <a:lstStyle/>
          <a:p>
            <a:pPr algn="ct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Army </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Group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Center, </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1944</a:t>
            </a:r>
          </a:p>
          <a:p>
            <a:pPr algn="ctr"/>
            <a:r>
              <a:rPr lang="en-US" sz="1600"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(Total versus Limited War)</a:t>
            </a:r>
            <a:endParaRPr lang="en-US" sz="16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 name="TextBox 9"/>
          <p:cNvSpPr txBox="1"/>
          <p:nvPr/>
        </p:nvSpPr>
        <p:spPr>
          <a:xfrm>
            <a:off x="2514601" y="4361765"/>
            <a:ext cx="3861732" cy="615553"/>
          </a:xfrm>
          <a:prstGeom prst="rect">
            <a:avLst/>
          </a:prstGeom>
          <a:solidFill>
            <a:schemeClr val="bg1"/>
          </a:solidFill>
          <a:ln>
            <a:solidFill>
              <a:schemeClr val="accent1"/>
            </a:solidFill>
          </a:ln>
        </p:spPr>
        <p:txBody>
          <a:bodyPr wrap="square" rtlCol="0">
            <a:spAutoFit/>
          </a:bodyPr>
          <a:lstStyle/>
          <a:p>
            <a:pPr algn="ct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Counterattack Across the Suez, 1973</a:t>
            </a:r>
          </a:p>
          <a:p>
            <a:pPr algn="ctr"/>
            <a:r>
              <a:rPr lang="en-US" sz="1600"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(Adapt or Die) </a:t>
            </a:r>
            <a:endParaRPr lang="en-US" sz="16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1" name="TextBox 10"/>
          <p:cNvSpPr txBox="1"/>
          <p:nvPr/>
        </p:nvSpPr>
        <p:spPr>
          <a:xfrm>
            <a:off x="5053669" y="5404247"/>
            <a:ext cx="3861732" cy="615553"/>
          </a:xfrm>
          <a:prstGeom prst="rect">
            <a:avLst/>
          </a:prstGeom>
          <a:solidFill>
            <a:schemeClr val="bg1"/>
          </a:solidFill>
          <a:ln>
            <a:solidFill>
              <a:schemeClr val="accent1"/>
            </a:solidFill>
          </a:ln>
        </p:spPr>
        <p:txBody>
          <a:bodyPr wrap="square" rtlCol="0">
            <a:spAutoFit/>
          </a:bodyPr>
          <a:lstStyle/>
          <a:p>
            <a:pPr algn="ct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Battle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73 Easting, 1991</a:t>
            </a:r>
          </a:p>
          <a:p>
            <a:pPr algn="ctr"/>
            <a:r>
              <a:rPr lang="en-US" sz="16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(Preordained </a:t>
            </a:r>
            <a:r>
              <a:rPr lang="en-US" sz="1600"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Success)</a:t>
            </a:r>
            <a:endParaRPr lang="en-US" sz="16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6494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olor Images of German Tanks in WW I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133966"/>
            <a:ext cx="3886200" cy="29328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467380"/>
            <a:ext cx="1828800" cy="523220"/>
          </a:xfrm>
          <a:prstGeom prst="rect">
            <a:avLst/>
          </a:prstGeom>
          <a:noFill/>
        </p:spPr>
        <p:txBody>
          <a:bodyPr wrap="square" rtlCol="0">
            <a:spAutoFit/>
          </a:bodyPr>
          <a:lstStyle/>
          <a:p>
            <a:r>
              <a:rPr lang="en-US" sz="2800"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Strategy</a:t>
            </a:r>
            <a:endParaRPr lang="en-US" sz="28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TextBox 3"/>
          <p:cNvSpPr txBox="1"/>
          <p:nvPr/>
        </p:nvSpPr>
        <p:spPr>
          <a:xfrm>
            <a:off x="4114800" y="1112863"/>
            <a:ext cx="4800600" cy="4555093"/>
          </a:xfrm>
          <a:prstGeom prst="rect">
            <a:avLst/>
          </a:prstGeom>
          <a:noFill/>
        </p:spPr>
        <p:txBody>
          <a:bodyPr wrap="square" rtlCol="0">
            <a:spAutoFit/>
          </a:bodyPr>
          <a:lstStyle/>
          <a:p>
            <a:pPr marL="285750" indent="-285750">
              <a:buFont typeface="Wingdings" panose="05000000000000000000" pitchFamily="2" charset="2"/>
              <a:buChar char="ü"/>
            </a:pPr>
            <a:r>
              <a:rPr lang="en-US" sz="1900" dirty="0" smtClean="0">
                <a:latin typeface="Calibri" panose="020F0502020204030204" pitchFamily="34" charset="0"/>
                <a:cs typeface="Calibri" panose="020F0502020204030204" pitchFamily="34" charset="0"/>
              </a:rPr>
              <a:t>Strategic decisions are often taken “in </a:t>
            </a:r>
            <a:r>
              <a:rPr lang="en-US" sz="1900" dirty="0">
                <a:latin typeface="Calibri" panose="020F0502020204030204" pitchFamily="34" charset="0"/>
                <a:cs typeface="Calibri" panose="020F0502020204030204" pitchFamily="34" charset="0"/>
              </a:rPr>
              <a:t>the </a:t>
            </a:r>
            <a:endParaRPr lang="en-US" sz="1900" dirty="0" smtClean="0">
              <a:latin typeface="Calibri" panose="020F0502020204030204" pitchFamily="34" charset="0"/>
              <a:cs typeface="Calibri" panose="020F0502020204030204" pitchFamily="34" charset="0"/>
            </a:endParaRPr>
          </a:p>
          <a:p>
            <a:r>
              <a:rPr lang="en-US" sz="1900" dirty="0" smtClean="0">
                <a:latin typeface="Calibri" panose="020F0502020204030204" pitchFamily="34" charset="0"/>
                <a:cs typeface="Calibri" panose="020F0502020204030204" pitchFamily="34" charset="0"/>
              </a:rPr>
              <a:t>fever </a:t>
            </a:r>
            <a:r>
              <a:rPr lang="en-US" sz="1900" dirty="0">
                <a:latin typeface="Calibri" panose="020F0502020204030204" pitchFamily="34" charset="0"/>
                <a:cs typeface="Calibri" panose="020F0502020204030204" pitchFamily="34" charset="0"/>
              </a:rPr>
              <a:t>of a fanatical urge to act</a:t>
            </a:r>
            <a:r>
              <a:rPr lang="en-US" sz="1900" dirty="0" smtClean="0">
                <a:latin typeface="Calibri" panose="020F0502020204030204" pitchFamily="34" charset="0"/>
                <a:cs typeface="Calibri" panose="020F0502020204030204" pitchFamily="34" charset="0"/>
              </a:rPr>
              <a:t>.”</a:t>
            </a:r>
          </a:p>
          <a:p>
            <a:endParaRPr lang="en-US" sz="1900"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1900" dirty="0">
                <a:latin typeface="Calibri" panose="020F0502020204030204" pitchFamily="34" charset="0"/>
                <a:cs typeface="Calibri" panose="020F0502020204030204" pitchFamily="34" charset="0"/>
              </a:rPr>
              <a:t>S</a:t>
            </a:r>
            <a:r>
              <a:rPr lang="en-US" sz="1900" dirty="0" smtClean="0">
                <a:latin typeface="Calibri" panose="020F0502020204030204" pitchFamily="34" charset="0"/>
                <a:cs typeface="Calibri" panose="020F0502020204030204" pitchFamily="34" charset="0"/>
              </a:rPr>
              <a:t>elf-assessments of one’s </a:t>
            </a:r>
            <a:r>
              <a:rPr lang="en-US" sz="1900" dirty="0">
                <a:latin typeface="Calibri" panose="020F0502020204030204" pitchFamily="34" charset="0"/>
                <a:cs typeface="Calibri" panose="020F0502020204030204" pitchFamily="34" charset="0"/>
              </a:rPr>
              <a:t>own strengths </a:t>
            </a:r>
            <a:endParaRPr lang="en-US" sz="1900" dirty="0" smtClean="0">
              <a:latin typeface="Calibri" panose="020F0502020204030204" pitchFamily="34" charset="0"/>
              <a:cs typeface="Calibri" panose="020F0502020204030204" pitchFamily="34" charset="0"/>
            </a:endParaRPr>
          </a:p>
          <a:p>
            <a:r>
              <a:rPr lang="en-US" sz="1900" dirty="0" smtClean="0">
                <a:latin typeface="Calibri" panose="020F0502020204030204" pitchFamily="34" charset="0"/>
                <a:cs typeface="Calibri" panose="020F0502020204030204" pitchFamily="34" charset="0"/>
              </a:rPr>
              <a:t>and weaknesses are missing. </a:t>
            </a:r>
          </a:p>
          <a:p>
            <a:endParaRPr lang="en-US" sz="19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1900" dirty="0">
                <a:latin typeface="Calibri" panose="020F0502020204030204" pitchFamily="34" charset="0"/>
                <a:cs typeface="Calibri" panose="020F0502020204030204" pitchFamily="34" charset="0"/>
              </a:rPr>
              <a:t>Military strategy </a:t>
            </a:r>
            <a:r>
              <a:rPr lang="en-US" sz="1900" dirty="0" smtClean="0">
                <a:latin typeface="Calibri" panose="020F0502020204030204" pitchFamily="34" charset="0"/>
                <a:cs typeface="Calibri" panose="020F0502020204030204" pitchFamily="34" charset="0"/>
              </a:rPr>
              <a:t>is seldom congruent with </a:t>
            </a:r>
          </a:p>
          <a:p>
            <a:r>
              <a:rPr lang="en-US" sz="1900" dirty="0" smtClean="0">
                <a:latin typeface="Calibri" panose="020F0502020204030204" pitchFamily="34" charset="0"/>
                <a:cs typeface="Calibri" panose="020F0502020204030204" pitchFamily="34" charset="0"/>
              </a:rPr>
              <a:t>national </a:t>
            </a:r>
            <a:r>
              <a:rPr lang="en-US" sz="1900" dirty="0">
                <a:latin typeface="Calibri" panose="020F0502020204030204" pitchFamily="34" charset="0"/>
                <a:cs typeface="Calibri" panose="020F0502020204030204" pitchFamily="34" charset="0"/>
              </a:rPr>
              <a:t>culture, geography and scientific-industrial </a:t>
            </a:r>
            <a:r>
              <a:rPr lang="en-US" sz="1900" dirty="0" smtClean="0">
                <a:latin typeface="Calibri" panose="020F0502020204030204" pitchFamily="34" charset="0"/>
                <a:cs typeface="Calibri" panose="020F0502020204030204" pitchFamily="34" charset="0"/>
              </a:rPr>
              <a:t>capacity.</a:t>
            </a:r>
            <a:endParaRPr lang="en-US" sz="1900" dirty="0">
              <a:latin typeface="Calibri" panose="020F0502020204030204" pitchFamily="34" charset="0"/>
              <a:cs typeface="Calibri" panose="020F0502020204030204" pitchFamily="34" charset="0"/>
            </a:endParaRPr>
          </a:p>
          <a:p>
            <a:endParaRPr lang="en-US" sz="1900" dirty="0">
              <a:latin typeface="Calibri" panose="020F0502020204030204" pitchFamily="34" charset="0"/>
              <a:cs typeface="Calibri" panose="020F0502020204030204" pitchFamily="34" charset="0"/>
            </a:endParaRPr>
          </a:p>
          <a:p>
            <a:r>
              <a:rPr lang="en-US" sz="1900" dirty="0" smtClean="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Purpose?</a:t>
            </a:r>
          </a:p>
          <a:p>
            <a:endParaRPr lang="en-US" sz="2000" dirty="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		Method?</a:t>
            </a:r>
          </a:p>
          <a:p>
            <a:endParaRPr lang="en-US" sz="2000" dirty="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			End-state?</a:t>
            </a:r>
            <a:endParaRPr lang="en-US" sz="2000" dirty="0">
              <a:latin typeface="Calibri" panose="020F0502020204030204" pitchFamily="34" charset="0"/>
              <a:cs typeface="Calibri" panose="020F0502020204030204" pitchFamily="34" charset="0"/>
            </a:endParaRPr>
          </a:p>
        </p:txBody>
      </p:sp>
      <p:sp>
        <p:nvSpPr>
          <p:cNvPr id="6" name="TextBox 5"/>
          <p:cNvSpPr txBox="1"/>
          <p:nvPr/>
        </p:nvSpPr>
        <p:spPr>
          <a:xfrm>
            <a:off x="76200" y="3412391"/>
            <a:ext cx="3886200" cy="2308324"/>
          </a:xfrm>
          <a:prstGeom prst="rect">
            <a:avLst/>
          </a:prstGeom>
          <a:solidFill>
            <a:schemeClr val="bg2"/>
          </a:solidFill>
          <a:ln>
            <a:solidFill>
              <a:srgbClr val="0070C0"/>
            </a:solidFill>
          </a:ln>
        </p:spPr>
        <p:txBody>
          <a:bodyPr wrap="square" rtlCol="0">
            <a:spAutoFit/>
          </a:bodyPr>
          <a:lstStyle/>
          <a:p>
            <a:r>
              <a:rPr lang="en-US" sz="1600" dirty="0" smtClean="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Holding ground” </a:t>
            </a:r>
            <a:r>
              <a:rPr lang="en-US" sz="1600" dirty="0" smtClean="0">
                <a:latin typeface="Calibri" panose="020F0502020204030204" pitchFamily="34" charset="0"/>
                <a:cs typeface="Calibri" panose="020F0502020204030204" pitchFamily="34" charset="0"/>
              </a:rPr>
              <a:t>pushed German </a:t>
            </a:r>
            <a:r>
              <a:rPr lang="en-US" sz="1600" dirty="0">
                <a:latin typeface="Calibri" panose="020F0502020204030204" pitchFamily="34" charset="0"/>
                <a:cs typeface="Calibri" panose="020F0502020204030204" pitchFamily="34" charset="0"/>
              </a:rPr>
              <a:t>ground forces, air power, and logistics </a:t>
            </a:r>
            <a:r>
              <a:rPr lang="en-US" sz="1600" dirty="0" smtClean="0">
                <a:latin typeface="Calibri" panose="020F0502020204030204" pitchFamily="34" charset="0"/>
                <a:cs typeface="Calibri" panose="020F0502020204030204" pitchFamily="34" charset="0"/>
              </a:rPr>
              <a:t>to the </a:t>
            </a:r>
            <a:r>
              <a:rPr lang="en-US" sz="1600" dirty="0">
                <a:latin typeface="Calibri" panose="020F0502020204030204" pitchFamily="34" charset="0"/>
                <a:cs typeface="Calibri" panose="020F0502020204030204" pitchFamily="34" charset="0"/>
              </a:rPr>
              <a:t>breaking </a:t>
            </a:r>
            <a:r>
              <a:rPr lang="en-US" sz="1600" dirty="0" smtClean="0">
                <a:latin typeface="Calibri" panose="020F0502020204030204" pitchFamily="34" charset="0"/>
                <a:cs typeface="Calibri" panose="020F0502020204030204" pitchFamily="34" charset="0"/>
              </a:rPr>
              <a:t>point.</a:t>
            </a:r>
            <a:r>
              <a:rPr lang="en-US" sz="1600" dirty="0">
                <a:latin typeface="Calibri" panose="020F0502020204030204" pitchFamily="34" charset="0"/>
                <a:cs typeface="Calibri" panose="020F0502020204030204" pitchFamily="34" charset="0"/>
              </a:rPr>
              <a:t> </a:t>
            </a:r>
          </a:p>
          <a:p>
            <a:endParaRPr lang="en-US" sz="1600" dirty="0" smtClean="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r>
              <a:rPr lang="en-US" sz="1600" dirty="0" smtClean="0">
                <a:latin typeface="Calibri" panose="020F0502020204030204" pitchFamily="34" charset="0"/>
                <a:cs typeface="Calibri" panose="020F0502020204030204" pitchFamily="34" charset="0"/>
              </a:rPr>
              <a:t>   As a result, the Soviet high command</a:t>
            </a:r>
          </a:p>
          <a:p>
            <a:r>
              <a:rPr lang="en-US" sz="1600" dirty="0" smtClean="0">
                <a:latin typeface="Calibri" panose="020F0502020204030204" pitchFamily="34" charset="0"/>
                <a:cs typeface="Calibri" panose="020F0502020204030204" pitchFamily="34" charset="0"/>
              </a:rPr>
              <a:t>could commit resources when and where they were needed to overwhelm</a:t>
            </a:r>
          </a:p>
          <a:p>
            <a:r>
              <a:rPr lang="en-US" sz="1600" dirty="0" smtClean="0">
                <a:latin typeface="Calibri" panose="020F0502020204030204" pitchFamily="34" charset="0"/>
                <a:cs typeface="Calibri" panose="020F0502020204030204" pitchFamily="34" charset="0"/>
              </a:rPr>
              <a:t>the Wehrmacht.</a:t>
            </a:r>
          </a:p>
          <a:p>
            <a:endParaRPr lang="en-US" sz="1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6777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1066800"/>
            <a:ext cx="5257800" cy="3016210"/>
          </a:xfrm>
          <a:prstGeom prst="rect">
            <a:avLst/>
          </a:prstGeom>
          <a:noFill/>
        </p:spPr>
        <p:txBody>
          <a:bodyPr wrap="square" rtlCol="0">
            <a:spAutoFit/>
          </a:bodyPr>
          <a:lstStyle/>
          <a:p>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“Life is tough. It’s tougher when you’re stupid.”</a:t>
            </a:r>
          </a:p>
          <a:p>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John Wayne, </a:t>
            </a:r>
            <a:r>
              <a:rPr lang="en-US" sz="1900" i="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American Military Theorist</a:t>
            </a:r>
            <a:endParaRPr lang="en-US" sz="19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1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t>
            </a:r>
            <a:r>
              <a:rPr lang="en-US" sz="1900" dirty="0">
                <a:latin typeface="Calibri" panose="020F0502020204030204" pitchFamily="34" charset="0"/>
                <a:cs typeface="Calibri" panose="020F0502020204030204" pitchFamily="34" charset="0"/>
              </a:rPr>
              <a:t>he </a:t>
            </a:r>
            <a:r>
              <a:rPr lang="en-US" sz="1900" dirty="0" smtClean="0">
                <a:latin typeface="Calibri" panose="020F0502020204030204" pitchFamily="34" charset="0"/>
                <a:cs typeface="Calibri" panose="020F0502020204030204" pitchFamily="34" charset="0"/>
              </a:rPr>
              <a:t>advantage </a:t>
            </a:r>
            <a:r>
              <a:rPr lang="en-US" sz="1900" dirty="0">
                <a:latin typeface="Calibri" panose="020F0502020204030204" pitchFamily="34" charset="0"/>
                <a:cs typeface="Calibri" panose="020F0502020204030204" pitchFamily="34" charset="0"/>
              </a:rPr>
              <a:t>that stands the test of time... </a:t>
            </a:r>
          </a:p>
          <a:p>
            <a:r>
              <a:rPr lang="en-US" sz="1900" dirty="0">
                <a:latin typeface="Calibri" panose="020F0502020204030204" pitchFamily="34" charset="0"/>
                <a:cs typeface="Calibri" panose="020F0502020204030204" pitchFamily="34" charset="0"/>
              </a:rPr>
              <a:t>is people.” </a:t>
            </a:r>
            <a:r>
              <a:rPr lang="en-US" sz="1900" i="1" dirty="0">
                <a:solidFill>
                  <a:schemeClr val="tx2">
                    <a:lumMod val="40000"/>
                    <a:lumOff val="6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Character, Competence, Intelligence (C2I</a:t>
            </a:r>
            <a:r>
              <a:rPr lang="en-US" sz="1900" i="1" dirty="0" smtClean="0">
                <a:solidFill>
                  <a:schemeClr val="tx2">
                    <a:lumMod val="40000"/>
                    <a:lumOff val="6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1900" i="1" dirty="0">
              <a:solidFill>
                <a:schemeClr val="tx2">
                  <a:lumMod val="40000"/>
                  <a:lumOff val="6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national military strategy </a:t>
            </a:r>
            <a:r>
              <a:rPr lang="en-US" sz="1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realistic and </a:t>
            </a:r>
            <a:endPar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armed forces </a:t>
            </a:r>
            <a:r>
              <a:rPr lang="en-US" sz="1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organize to exploit technology effectively,</a:t>
            </a:r>
            <a:r>
              <a:rPr lang="en-US" sz="19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“Quality trumps Quantity</a:t>
            </a:r>
            <a:r>
              <a:rPr lang="en-US" sz="1900"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19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TextBox 3"/>
          <p:cNvSpPr txBox="1"/>
          <p:nvPr/>
        </p:nvSpPr>
        <p:spPr>
          <a:xfrm>
            <a:off x="0" y="152400"/>
            <a:ext cx="4267200" cy="830997"/>
          </a:xfrm>
          <a:prstGeom prst="rect">
            <a:avLst/>
          </a:prstGeom>
          <a:noFill/>
        </p:spPr>
        <p:txBody>
          <a:bodyPr wrap="square" rtlCol="0">
            <a:spAutoFit/>
          </a:bodyPr>
          <a:lstStyle/>
          <a:p>
            <a:r>
              <a:rPr lang="en-US" sz="2400"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National Culture and </a:t>
            </a:r>
          </a:p>
          <a:p>
            <a:r>
              <a:rPr lang="en-US" sz="2400"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Human Capital</a:t>
            </a:r>
            <a:endParaRPr lang="en-US" sz="24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TextBox 4"/>
          <p:cNvSpPr txBox="1"/>
          <p:nvPr/>
        </p:nvSpPr>
        <p:spPr>
          <a:xfrm>
            <a:off x="152400" y="3429000"/>
            <a:ext cx="3498652" cy="1815882"/>
          </a:xfrm>
          <a:prstGeom prst="rect">
            <a:avLst/>
          </a:prstGeom>
          <a:solidFill>
            <a:schemeClr val="bg2"/>
          </a:solidFill>
          <a:ln>
            <a:solidFill>
              <a:srgbClr val="0070C0"/>
            </a:solidFill>
          </a:ln>
        </p:spPr>
        <p:txBody>
          <a:bodyPr wrap="square" rtlCol="0">
            <a:spAutoFit/>
          </a:bodyPr>
          <a:lstStyle/>
          <a:p>
            <a:r>
              <a:rPr lang="en-US" sz="1600" dirty="0" smtClean="0">
                <a:solidFill>
                  <a:schemeClr val="bg2">
                    <a:lumMod val="10000"/>
                    <a:lumOff val="90000"/>
                  </a:schemeClr>
                </a:solidFill>
                <a:effectLst>
                  <a:outerShdw blurRad="38100" dist="38100" dir="2700000" algn="tl">
                    <a:srgbClr val="000000">
                      <a:alpha val="43137"/>
                    </a:srgbClr>
                  </a:outerShdw>
                </a:effectLst>
                <a:latin typeface="Calibri" panose="020F0502020204030204" pitchFamily="34" charset="0"/>
              </a:rPr>
              <a:t>     Israeli </a:t>
            </a:r>
            <a:r>
              <a:rPr lang="en-US" sz="1600" dirty="0">
                <a:solidFill>
                  <a:schemeClr val="bg2">
                    <a:lumMod val="10000"/>
                    <a:lumOff val="90000"/>
                  </a:schemeClr>
                </a:solidFill>
                <a:effectLst>
                  <a:outerShdw blurRad="38100" dist="38100" dir="2700000" algn="tl">
                    <a:srgbClr val="000000">
                      <a:alpha val="43137"/>
                    </a:srgbClr>
                  </a:outerShdw>
                </a:effectLst>
                <a:latin typeface="Calibri" panose="020F0502020204030204" pitchFamily="34" charset="0"/>
              </a:rPr>
              <a:t>soldiers and </a:t>
            </a:r>
            <a:r>
              <a:rPr lang="en-US" sz="1600" dirty="0" smtClean="0">
                <a:solidFill>
                  <a:schemeClr val="bg2">
                    <a:lumMod val="10000"/>
                    <a:lumOff val="90000"/>
                  </a:schemeClr>
                </a:solidFill>
                <a:effectLst>
                  <a:outerShdw blurRad="38100" dist="38100" dir="2700000" algn="tl">
                    <a:srgbClr val="000000">
                      <a:alpha val="43137"/>
                    </a:srgbClr>
                  </a:outerShdw>
                </a:effectLst>
                <a:latin typeface="Calibri" panose="020F0502020204030204" pitchFamily="34" charset="0"/>
              </a:rPr>
              <a:t>officers could </a:t>
            </a:r>
            <a:r>
              <a:rPr lang="en-US" sz="1600" dirty="0" smtClean="0">
                <a:solidFill>
                  <a:schemeClr val="bg2">
                    <a:lumMod val="10000"/>
                    <a:lumOff val="90000"/>
                  </a:schemeClr>
                </a:solidFill>
                <a:latin typeface="Calibri" panose="020F0502020204030204" pitchFamily="34" charset="0"/>
              </a:rPr>
              <a:t>improvise, adapt, </a:t>
            </a:r>
            <a:r>
              <a:rPr lang="en-US" sz="1600" dirty="0">
                <a:solidFill>
                  <a:schemeClr val="bg2">
                    <a:lumMod val="10000"/>
                    <a:lumOff val="90000"/>
                  </a:schemeClr>
                </a:solidFill>
                <a:latin typeface="Calibri" panose="020F0502020204030204" pitchFamily="34" charset="0"/>
              </a:rPr>
              <a:t>and </a:t>
            </a:r>
            <a:r>
              <a:rPr lang="en-US" sz="1600" dirty="0" smtClean="0">
                <a:solidFill>
                  <a:schemeClr val="bg2">
                    <a:lumMod val="10000"/>
                    <a:lumOff val="90000"/>
                  </a:schemeClr>
                </a:solidFill>
                <a:latin typeface="Calibri" panose="020F0502020204030204" pitchFamily="34" charset="0"/>
              </a:rPr>
              <a:t>counterattack.</a:t>
            </a:r>
          </a:p>
          <a:p>
            <a:r>
              <a:rPr lang="en-US" sz="1600" dirty="0" smtClean="0">
                <a:solidFill>
                  <a:schemeClr val="bg2">
                    <a:lumMod val="10000"/>
                    <a:lumOff val="90000"/>
                  </a:schemeClr>
                </a:solidFill>
                <a:effectLst>
                  <a:outerShdw blurRad="38100" dist="38100" dir="2700000" algn="tl">
                    <a:srgbClr val="000000">
                      <a:alpha val="43137"/>
                    </a:srgbClr>
                  </a:outerShdw>
                </a:effectLst>
                <a:latin typeface="Calibri" panose="020F0502020204030204" pitchFamily="34" charset="0"/>
              </a:rPr>
              <a:t>  </a:t>
            </a:r>
            <a:endParaRPr lang="en-US" sz="1600" dirty="0">
              <a:solidFill>
                <a:schemeClr val="bg2">
                  <a:lumMod val="10000"/>
                  <a:lumOff val="90000"/>
                </a:schemeClr>
              </a:solidFill>
              <a:latin typeface="Calibri" panose="020F0502020204030204" pitchFamily="34" charset="0"/>
            </a:endParaRPr>
          </a:p>
          <a:p>
            <a:r>
              <a:rPr lang="en-US" sz="1600" dirty="0" smtClean="0">
                <a:solidFill>
                  <a:schemeClr val="bg2">
                    <a:lumMod val="10000"/>
                    <a:lumOff val="90000"/>
                  </a:schemeClr>
                </a:solidFill>
                <a:latin typeface="Calibri" panose="020F0502020204030204" pitchFamily="34" charset="0"/>
              </a:rPr>
              <a:t>     Egyptian </a:t>
            </a:r>
            <a:r>
              <a:rPr lang="en-US" sz="1600" dirty="0">
                <a:solidFill>
                  <a:schemeClr val="bg2">
                    <a:lumMod val="10000"/>
                    <a:lumOff val="90000"/>
                  </a:schemeClr>
                </a:solidFill>
                <a:latin typeface="Calibri" panose="020F0502020204030204" pitchFamily="34" charset="0"/>
              </a:rPr>
              <a:t>soldiers </a:t>
            </a:r>
            <a:r>
              <a:rPr lang="en-US" sz="1600" dirty="0" smtClean="0">
                <a:solidFill>
                  <a:schemeClr val="bg2">
                    <a:lumMod val="10000"/>
                    <a:lumOff val="90000"/>
                  </a:schemeClr>
                </a:solidFill>
                <a:latin typeface="Calibri" panose="020F0502020204030204" pitchFamily="34" charset="0"/>
              </a:rPr>
              <a:t>were culturally disinclined to seize the initiative and exploit the opportunities that battle offered.</a:t>
            </a:r>
            <a:endParaRPr lang="en-US" sz="1600" dirty="0">
              <a:solidFill>
                <a:schemeClr val="bg2">
                  <a:lumMod val="10000"/>
                  <a:lumOff val="90000"/>
                </a:schemeClr>
              </a:solidFill>
              <a:effectLst>
                <a:outerShdw blurRad="38100" dist="38100" dir="2700000" algn="tl">
                  <a:srgbClr val="000000">
                    <a:alpha val="43137"/>
                  </a:srgbClr>
                </a:outerShdw>
              </a:effectLst>
              <a:latin typeface="Calibri" panose="020F0502020204030204" pitchFamily="34" charset="0"/>
            </a:endParaRPr>
          </a:p>
        </p:txBody>
      </p:sp>
      <p:pic>
        <p:nvPicPr>
          <p:cNvPr id="1026" name="Picture 2" descr="Image result for israeli army in the 1973 war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096566"/>
            <a:ext cx="3498651" cy="233243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3900182" y="4224600"/>
            <a:ext cx="4876800" cy="1642800"/>
            <a:chOff x="4124743" y="4622800"/>
            <a:chExt cx="4333457" cy="1338000"/>
          </a:xfrm>
        </p:grpSpPr>
        <p:pic>
          <p:nvPicPr>
            <p:cNvPr id="2052" name="Picture 4" descr="http://thesheet.ng/wp-content/uploads/2015/02/us-arm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6557" y="4679027"/>
              <a:ext cx="1751643" cy="12772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farm3.staticflickr.com/2432/3986782950_ea82213c7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4743" y="4706272"/>
              <a:ext cx="1895057" cy="125452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02varvara.files.wordpress.com/2008/08/american-soldiers-in-iraq.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2600" y="4622800"/>
              <a:ext cx="1444625" cy="13335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40502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Imperial Japanese Nav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67" y="995066"/>
            <a:ext cx="2861733" cy="2146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00400" y="1066800"/>
            <a:ext cx="5715000" cy="3046988"/>
          </a:xfrm>
          <a:prstGeom prst="rect">
            <a:avLst/>
          </a:prstGeom>
          <a:noFill/>
        </p:spPr>
        <p:txBody>
          <a:bodyPr wrap="square" rtlCol="0">
            <a:spAutoFit/>
          </a:bodyPr>
          <a:lstStyle/>
          <a:p>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Without unity of command, there is no </a:t>
            </a:r>
            <a:r>
              <a:rPr lang="en-US" sz="20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unity </a:t>
            </a: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a:t>
            </a:r>
            <a:r>
              <a:rPr lang="en-US" sz="20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effort. </a:t>
            </a:r>
          </a:p>
          <a:p>
            <a:pPr marL="285750" indent="-285750">
              <a:buFont typeface="Wingdings" panose="05000000000000000000" pitchFamily="2" charset="2"/>
              <a:buChar char="ü"/>
            </a:pPr>
            <a:endParaRPr lang="en-US" sz="1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en-US" sz="1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Soviets won, in part, because </a:t>
            </a:r>
            <a:r>
              <a:rPr lang="en-US" sz="1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1900" b="1" i="1" dirty="0" smtClean="0">
                <a:solidFill>
                  <a:schemeClr val="tx2">
                    <a:lumMod val="40000"/>
                    <a:lumOff val="6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STAVKA</a:t>
            </a:r>
            <a:r>
              <a:rPr lang="en-US" sz="1900" b="1" i="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lvl="1"/>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1900" i="1"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High Command</a:t>
            </a:r>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imposed unity </a:t>
            </a:r>
            <a:r>
              <a:rPr lang="en-US" sz="1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a:t>
            </a:r>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command from top to bottom.</a:t>
            </a:r>
            <a:endParaRPr lang="en-US" sz="1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sz="1900" dirty="0" smtClean="0">
              <a:effectLst>
                <a:outerShdw blurRad="38100" dist="38100" dir="2700000" algn="tl">
                  <a:srgbClr val="000000">
                    <a:alpha val="43137"/>
                  </a:srgbClr>
                </a:outerShdw>
              </a:effectLst>
              <a:latin typeface="Calibri" panose="020F0502020204030204" pitchFamily="34" charset="0"/>
            </a:endParaRPr>
          </a:p>
          <a:p>
            <a:pPr marL="742950" lvl="1" indent="-285750">
              <a:buFont typeface="Wingdings" panose="05000000000000000000" pitchFamily="2" charset="2"/>
              <a:buChar char="Ø"/>
            </a:pPr>
            <a:r>
              <a:rPr lang="en-US" sz="1900" dirty="0" smtClean="0">
                <a:effectLst>
                  <a:outerShdw blurRad="38100" dist="38100" dir="2700000" algn="tl">
                    <a:srgbClr val="000000">
                      <a:alpha val="43137"/>
                    </a:srgbClr>
                  </a:outerShdw>
                </a:effectLst>
                <a:latin typeface="Calibri" panose="020F0502020204030204" pitchFamily="34" charset="0"/>
              </a:rPr>
              <a:t>In </a:t>
            </a:r>
            <a:r>
              <a:rPr lang="en-US" sz="1900" dirty="0">
                <a:effectLst>
                  <a:outerShdw blurRad="38100" dist="38100" dir="2700000" algn="tl">
                    <a:srgbClr val="000000">
                      <a:alpha val="43137"/>
                    </a:srgbClr>
                  </a:outerShdw>
                </a:effectLst>
                <a:latin typeface="Calibri" panose="020F0502020204030204" pitchFamily="34" charset="0"/>
              </a:rPr>
              <a:t>1973, the IDF </a:t>
            </a:r>
            <a:r>
              <a:rPr lang="en-US" sz="1900" dirty="0" smtClean="0">
                <a:effectLst>
                  <a:outerShdw blurRad="38100" dist="38100" dir="2700000" algn="tl">
                    <a:srgbClr val="000000">
                      <a:alpha val="43137"/>
                    </a:srgbClr>
                  </a:outerShdw>
                </a:effectLst>
                <a:latin typeface="Calibri" panose="020F0502020204030204" pitchFamily="34" charset="0"/>
              </a:rPr>
              <a:t>recovered from strategic </a:t>
            </a:r>
          </a:p>
          <a:p>
            <a:pPr lvl="1"/>
            <a:r>
              <a:rPr lang="en-US" sz="1900" dirty="0" smtClean="0">
                <a:effectLst>
                  <a:outerShdw blurRad="38100" dist="38100" dir="2700000" algn="tl">
                    <a:srgbClr val="000000">
                      <a:alpha val="43137"/>
                    </a:srgbClr>
                  </a:outerShdw>
                </a:effectLst>
                <a:latin typeface="Calibri" panose="020F0502020204030204" pitchFamily="34" charset="0"/>
              </a:rPr>
              <a:t>surprise because the </a:t>
            </a:r>
            <a:r>
              <a:rPr lang="en-US" sz="1900" i="1"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rPr>
              <a:t>IDF High Command </a:t>
            </a:r>
            <a:r>
              <a:rPr lang="en-US" sz="1900" dirty="0" smtClean="0">
                <a:effectLst>
                  <a:outerShdw blurRad="38100" dist="38100" dir="2700000" algn="tl">
                    <a:srgbClr val="000000">
                      <a:alpha val="43137"/>
                    </a:srgbClr>
                  </a:outerShdw>
                </a:effectLst>
                <a:latin typeface="Calibri" panose="020F0502020204030204" pitchFamily="34" charset="0"/>
              </a:rPr>
              <a:t>imposed unity of effort.</a:t>
            </a:r>
          </a:p>
        </p:txBody>
      </p:sp>
      <p:sp>
        <p:nvSpPr>
          <p:cNvPr id="3" name="TextBox 2"/>
          <p:cNvSpPr txBox="1"/>
          <p:nvPr/>
        </p:nvSpPr>
        <p:spPr>
          <a:xfrm>
            <a:off x="0" y="504739"/>
            <a:ext cx="5334000" cy="430887"/>
          </a:xfrm>
          <a:prstGeom prst="rect">
            <a:avLst/>
          </a:prstGeom>
          <a:noFill/>
        </p:spPr>
        <p:txBody>
          <a:bodyPr wrap="square" rtlCol="0">
            <a:spAutoFit/>
          </a:bodyPr>
          <a:lstStyle/>
          <a:p>
            <a:r>
              <a:rPr lang="en-US" sz="2200"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Unity of Effort</a:t>
            </a:r>
            <a:endParaRPr lang="en-US" sz="2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TextBox 6"/>
          <p:cNvSpPr txBox="1"/>
          <p:nvPr/>
        </p:nvSpPr>
        <p:spPr>
          <a:xfrm>
            <a:off x="101600" y="3048000"/>
            <a:ext cx="2870200" cy="2800767"/>
          </a:xfrm>
          <a:prstGeom prst="rect">
            <a:avLst/>
          </a:prstGeom>
          <a:solidFill>
            <a:schemeClr val="bg2"/>
          </a:solidFill>
          <a:ln>
            <a:solidFill>
              <a:srgbClr val="0070C0"/>
            </a:solidFill>
          </a:ln>
        </p:spPr>
        <p:txBody>
          <a:bodyPr wrap="square" rtlCol="0">
            <a:spAutoFit/>
          </a:bodyPr>
          <a:lstStyle/>
          <a:p>
            <a:r>
              <a:rPr lang="en-US" sz="1600" dirty="0" smtClean="0">
                <a:solidFill>
                  <a:schemeClr val="bg2">
                    <a:lumMod val="10000"/>
                    <a:lumOff val="9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Imperial Japanese Army generals fought reform</a:t>
            </a:r>
            <a:r>
              <a:rPr lang="en-US" sz="1600" dirty="0">
                <a:solidFill>
                  <a:schemeClr val="bg2">
                    <a:lumMod val="10000"/>
                    <a:lumOff val="9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dirty="0" smtClean="0">
                <a:solidFill>
                  <a:schemeClr val="bg2">
                    <a:lumMod val="10000"/>
                    <a:lumOff val="9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modernization as hard as they fought the Imperial Japanese Navy. </a:t>
            </a:r>
          </a:p>
          <a:p>
            <a:endParaRPr lang="en-US" sz="1600" dirty="0">
              <a:solidFill>
                <a:schemeClr val="bg2">
                  <a:lumMod val="10000"/>
                  <a:lumOff val="9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r>
              <a:rPr lang="en-US" sz="1600" dirty="0" smtClean="0">
                <a:latin typeface="Calibri" panose="020F0502020204030204" pitchFamily="34" charset="0"/>
                <a:cs typeface="Calibri" panose="020F0502020204030204" pitchFamily="34" charset="0"/>
              </a:rPr>
              <a:t>    Lashing </a:t>
            </a:r>
            <a:r>
              <a:rPr lang="en-US" sz="1600" dirty="0">
                <a:latin typeface="Calibri" panose="020F0502020204030204" pitchFamily="34" charset="0"/>
                <a:cs typeface="Calibri" panose="020F0502020204030204" pitchFamily="34" charset="0"/>
              </a:rPr>
              <a:t>up hundreds of single-service headquarters—air, land, and </a:t>
            </a:r>
            <a:r>
              <a:rPr lang="en-US" sz="1600" dirty="0" smtClean="0">
                <a:latin typeface="Calibri" panose="020F0502020204030204" pitchFamily="34" charset="0"/>
                <a:cs typeface="Calibri" panose="020F0502020204030204" pitchFamily="34" charset="0"/>
              </a:rPr>
              <a:t>sea—(each </a:t>
            </a:r>
            <a:r>
              <a:rPr lang="en-US" sz="1600" dirty="0">
                <a:latin typeface="Calibri" panose="020F0502020204030204" pitchFamily="34" charset="0"/>
                <a:cs typeface="Calibri" panose="020F0502020204030204" pitchFamily="34" charset="0"/>
              </a:rPr>
              <a:t>of which fought its war on its own </a:t>
            </a:r>
            <a:r>
              <a:rPr lang="en-US" sz="1600" dirty="0" smtClean="0">
                <a:latin typeface="Calibri" panose="020F0502020204030204" pitchFamily="34" charset="0"/>
                <a:cs typeface="Calibri" panose="020F0502020204030204" pitchFamily="34" charset="0"/>
              </a:rPr>
              <a:t>terms), </a:t>
            </a:r>
            <a:r>
              <a:rPr lang="en-US" sz="1600" dirty="0">
                <a:latin typeface="Calibri" panose="020F0502020204030204" pitchFamily="34" charset="0"/>
                <a:cs typeface="Calibri" panose="020F0502020204030204" pitchFamily="34" charset="0"/>
              </a:rPr>
              <a:t>failed. </a:t>
            </a:r>
            <a:endParaRPr lang="en-US" sz="1600" dirty="0" smtClean="0">
              <a:solidFill>
                <a:schemeClr val="bg2">
                  <a:lumMod val="10000"/>
                  <a:lumOff val="9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4214" y="4294377"/>
            <a:ext cx="4747372" cy="1573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5811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1219200"/>
            <a:ext cx="5867400" cy="2139047"/>
          </a:xfrm>
          <a:prstGeom prst="rect">
            <a:avLst/>
          </a:prstGeom>
          <a:noFill/>
        </p:spPr>
        <p:txBody>
          <a:bodyPr wrap="square" rtlCol="0">
            <a:spAutoFit/>
          </a:bodyPr>
          <a:lstStyle/>
          <a:p>
            <a:pPr marL="285750" indent="-285750">
              <a:buFont typeface="Wingdings" panose="05000000000000000000" pitchFamily="2" charset="2"/>
              <a:buChar char="ü"/>
            </a:pPr>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Strike is the targeted application </a:t>
            </a:r>
            <a:r>
              <a:rPr lang="en-US" sz="1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massive f</a:t>
            </a:r>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irepower </a:t>
            </a:r>
          </a:p>
          <a:p>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standoff attack weapons across service lines </a:t>
            </a:r>
            <a:r>
              <a:rPr lang="en-US" sz="1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all </a:t>
            </a:r>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domains. </a:t>
            </a:r>
          </a:p>
          <a:p>
            <a:endPar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Strike’s effectiveness </a:t>
            </a:r>
            <a:r>
              <a:rPr lang="en-US" sz="1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depends </a:t>
            </a:r>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 the marriage of</a:t>
            </a:r>
            <a:r>
              <a:rPr lang="en-US" sz="1900" dirty="0" smtClean="0">
                <a:solidFill>
                  <a:schemeClr val="tx2">
                    <a:lumMod val="40000"/>
                    <a:lumOff val="6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r>
              <a:rPr lang="en-US" sz="1900" i="1" dirty="0" smtClean="0">
                <a:solidFill>
                  <a:schemeClr val="tx2">
                    <a:lumMod val="40000"/>
                    <a:lumOff val="6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space-based </a:t>
            </a:r>
            <a:r>
              <a:rPr lang="en-US" sz="1900" i="1" dirty="0">
                <a:solidFill>
                  <a:schemeClr val="tx2">
                    <a:lumMod val="40000"/>
                    <a:lumOff val="6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terrestrial ISR capabilities </a:t>
            </a:r>
            <a:r>
              <a:rPr lang="en-US" sz="1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 the timely </a:t>
            </a:r>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exploitation of intelligence </a:t>
            </a:r>
            <a:r>
              <a:rPr lang="en-US" sz="1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through networks</a:t>
            </a:r>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TextBox 2"/>
          <p:cNvSpPr txBox="1"/>
          <p:nvPr/>
        </p:nvSpPr>
        <p:spPr>
          <a:xfrm>
            <a:off x="0" y="467380"/>
            <a:ext cx="2895600" cy="523220"/>
          </a:xfrm>
          <a:prstGeom prst="rect">
            <a:avLst/>
          </a:prstGeom>
          <a:noFill/>
        </p:spPr>
        <p:txBody>
          <a:bodyPr wrap="square" rtlCol="0">
            <a:spAutoFit/>
          </a:bodyPr>
          <a:lstStyle/>
          <a:p>
            <a:r>
              <a:rPr lang="en-US" sz="2800"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ISR-Strike</a:t>
            </a:r>
            <a:endParaRPr lang="en-US" sz="28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150" name="Picture 6" descr="http://www.drinkingcup.net/wp-content/uploads/685px-Montgomery_receives_Order_of_Victory_HD-SN-99-02756_cropp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150" y="1220989"/>
            <a:ext cx="2700450" cy="32853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5150" y="3447633"/>
            <a:ext cx="2728316" cy="2062103"/>
          </a:xfrm>
          <a:prstGeom prst="rect">
            <a:avLst/>
          </a:prstGeom>
          <a:solidFill>
            <a:schemeClr val="bg2"/>
          </a:solidFill>
          <a:ln>
            <a:solidFill>
              <a:srgbClr val="0070C0"/>
            </a:solidFill>
          </a:ln>
          <a:effectLst/>
        </p:spPr>
        <p:txBody>
          <a:bodyPr wrap="square" rtlCol="0">
            <a:spAutoFit/>
          </a:bodyPr>
          <a:lstStyle/>
          <a:p>
            <a:r>
              <a:rPr lang="en-US" sz="1600" dirty="0" smtClean="0">
                <a:solidFill>
                  <a:schemeClr val="bg2">
                    <a:lumMod val="10000"/>
                    <a:lumOff val="90000"/>
                  </a:schemeClr>
                </a:solidFill>
                <a:effectLst>
                  <a:outerShdw blurRad="38100" dist="38100" dir="2700000" algn="tl">
                    <a:srgbClr val="000000">
                      <a:alpha val="43137"/>
                    </a:srgbClr>
                  </a:outerShdw>
                </a:effectLst>
                <a:latin typeface="Calibri" panose="020F0502020204030204" pitchFamily="34" charset="0"/>
              </a:rPr>
              <a:t>    In 1944, a Soviet </a:t>
            </a:r>
            <a:r>
              <a:rPr lang="en-US" sz="1600" dirty="0">
                <a:solidFill>
                  <a:schemeClr val="bg2">
                    <a:lumMod val="10000"/>
                    <a:lumOff val="90000"/>
                  </a:schemeClr>
                </a:solidFill>
                <a:effectLst>
                  <a:outerShdw blurRad="38100" dist="38100" dir="2700000" algn="tl">
                    <a:srgbClr val="000000">
                      <a:alpha val="43137"/>
                    </a:srgbClr>
                  </a:outerShdw>
                </a:effectLst>
                <a:latin typeface="Calibri" panose="020F0502020204030204" pitchFamily="34" charset="0"/>
              </a:rPr>
              <a:t>Marshal could do in minutes what General Eisenhower took months </a:t>
            </a:r>
            <a:r>
              <a:rPr lang="en-US" sz="1600" dirty="0" smtClean="0">
                <a:solidFill>
                  <a:schemeClr val="bg2">
                    <a:lumMod val="10000"/>
                    <a:lumOff val="90000"/>
                  </a:schemeClr>
                </a:solidFill>
                <a:effectLst>
                  <a:outerShdw blurRad="38100" dist="38100" dir="2700000" algn="tl">
                    <a:srgbClr val="000000">
                      <a:alpha val="43137"/>
                    </a:srgbClr>
                  </a:outerShdw>
                </a:effectLst>
                <a:latin typeface="Calibri" panose="020F0502020204030204" pitchFamily="34" charset="0"/>
              </a:rPr>
              <a:t>to </a:t>
            </a:r>
            <a:r>
              <a:rPr lang="en-US" sz="1600" dirty="0">
                <a:solidFill>
                  <a:schemeClr val="bg2">
                    <a:lumMod val="10000"/>
                    <a:lumOff val="90000"/>
                  </a:schemeClr>
                </a:solidFill>
                <a:effectLst>
                  <a:outerShdw blurRad="38100" dist="38100" dir="2700000" algn="tl">
                    <a:srgbClr val="000000">
                      <a:alpha val="43137"/>
                    </a:srgbClr>
                  </a:outerShdw>
                </a:effectLst>
                <a:latin typeface="Calibri" panose="020F0502020204030204" pitchFamily="34" charset="0"/>
              </a:rPr>
              <a:t>do: unleash 700 long-range bombers to attack and destroy 50,000 German troops encircled by Soviet tank forces</a:t>
            </a:r>
            <a:r>
              <a:rPr lang="en-US" sz="1600" dirty="0" smtClean="0">
                <a:solidFill>
                  <a:schemeClr val="bg2">
                    <a:lumMod val="10000"/>
                    <a:lumOff val="90000"/>
                  </a:schemeClr>
                </a:solidFill>
                <a:effectLst>
                  <a:outerShdw blurRad="38100" dist="38100" dir="2700000" algn="tl">
                    <a:srgbClr val="000000">
                      <a:alpha val="43137"/>
                    </a:srgbClr>
                  </a:outerShdw>
                </a:effectLst>
                <a:latin typeface="Calibri" panose="020F0502020204030204" pitchFamily="34" charset="0"/>
              </a:rPr>
              <a:t>.</a:t>
            </a:r>
            <a:endParaRPr lang="en-US" sz="1600" dirty="0">
              <a:solidFill>
                <a:schemeClr val="bg2">
                  <a:lumMod val="10000"/>
                  <a:lumOff val="90000"/>
                </a:schemeClr>
              </a:solidFill>
              <a:effectLst>
                <a:outerShdw blurRad="38100" dist="38100" dir="2700000" algn="tl">
                  <a:srgbClr val="000000">
                    <a:alpha val="43137"/>
                  </a:srgbClr>
                </a:outerShdw>
              </a:effectLst>
              <a:latin typeface="Calibri" panose="020F0502020204030204" pitchFamily="34" charset="0"/>
            </a:endParaRPr>
          </a:p>
        </p:txBody>
      </p:sp>
      <p:grpSp>
        <p:nvGrpSpPr>
          <p:cNvPr id="4" name="Group 3"/>
          <p:cNvGrpSpPr/>
          <p:nvPr/>
        </p:nvGrpSpPr>
        <p:grpSpPr>
          <a:xfrm>
            <a:off x="3352800" y="3810000"/>
            <a:ext cx="5371531" cy="1682858"/>
            <a:chOff x="3352800" y="3886200"/>
            <a:chExt cx="5371531" cy="1682858"/>
          </a:xfrm>
        </p:grpSpPr>
        <p:pic>
          <p:nvPicPr>
            <p:cNvPr id="1028" name="Picture 4" descr="Image result for images of air strik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886200"/>
              <a:ext cx="3161731" cy="16828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Rocket Artillery Fir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886200"/>
              <a:ext cx="2578100" cy="16828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27599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2895600"/>
          </a:xfrm>
          <a:prstGeom prst="rect">
            <a:avLst/>
          </a:prstGeom>
          <a:solidFill>
            <a:schemeClr val="accent1"/>
          </a:solidFill>
          <a:ln>
            <a:noFill/>
          </a:ln>
          <a:effectLst/>
          <a:extLst/>
        </p:spPr>
      </p:pic>
      <p:sp>
        <p:nvSpPr>
          <p:cNvPr id="3" name="TextBox 2"/>
          <p:cNvSpPr txBox="1"/>
          <p:nvPr/>
        </p:nvSpPr>
        <p:spPr>
          <a:xfrm>
            <a:off x="0" y="221159"/>
            <a:ext cx="5334000" cy="769441"/>
          </a:xfrm>
          <a:prstGeom prst="rect">
            <a:avLst/>
          </a:prstGeom>
          <a:noFill/>
        </p:spPr>
        <p:txBody>
          <a:bodyPr wrap="square" rtlCol="0">
            <a:spAutoFit/>
          </a:bodyPr>
          <a:lstStyle/>
          <a:p>
            <a:r>
              <a:rPr lang="en-US" sz="2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ISR-Strike </a:t>
            </a:r>
            <a:r>
              <a:rPr lang="en-US" sz="2200"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creates a </a:t>
            </a:r>
          </a:p>
          <a:p>
            <a:r>
              <a:rPr lang="en-US" sz="2200" i="1"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paradigm </a:t>
            </a:r>
            <a:r>
              <a:rPr lang="en-US" sz="2200" i="1"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shift </a:t>
            </a:r>
            <a:r>
              <a:rPr lang="en-US" sz="2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a:t>
            </a:r>
            <a:r>
              <a:rPr lang="en-US" sz="2200"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warfare.</a:t>
            </a:r>
            <a:endParaRPr lang="en-US" sz="2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TextBox 3"/>
          <p:cNvSpPr txBox="1"/>
          <p:nvPr/>
        </p:nvSpPr>
        <p:spPr>
          <a:xfrm>
            <a:off x="457899" y="4724400"/>
            <a:ext cx="8001000" cy="892552"/>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tremendous strategic </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advantage will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accrue to </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 Military Power if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develop and apply the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ISR-Strike-Maneuver-Sustainment </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Framework.</a:t>
            </a:r>
          </a:p>
          <a:p>
            <a:pPr algn="ctr"/>
            <a:r>
              <a:rPr lang="en-US" sz="1600" i="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Transformation under Fire</a:t>
            </a:r>
            <a:r>
              <a:rPr lang="en-US" sz="16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dirty="0" err="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Praeger</a:t>
            </a:r>
            <a:r>
              <a:rPr lang="en-US" sz="16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2003</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0977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3398" y="1016537"/>
            <a:ext cx="5335802" cy="3016210"/>
          </a:xfrm>
          <a:prstGeom prst="rect">
            <a:avLst/>
          </a:prstGeom>
          <a:noFill/>
          <a:ln>
            <a:noFill/>
          </a:ln>
          <a:effectLst>
            <a:outerShdw blurRad="76200" dir="13500000" sy="23000" kx="1200000" algn="br" rotWithShape="0">
              <a:prstClr val="black">
                <a:alpha val="20000"/>
              </a:prstClr>
            </a:outerShdw>
          </a:effectLst>
        </p:spPr>
        <p:txBody>
          <a:bodyPr wrap="square" rtlCol="0">
            <a:spAutoFit/>
          </a:bodyPr>
          <a:lstStyle/>
          <a:p>
            <a:pPr marL="285750" indent="-285750">
              <a:buFont typeface="Wingdings" panose="05000000000000000000" pitchFamily="2" charset="2"/>
              <a:buChar char="ü"/>
            </a:pPr>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Maneuver </a:t>
            </a:r>
            <a:r>
              <a:rPr lang="en-US" sz="1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t>
            </a:r>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orces exploit the profound, but </a:t>
            </a:r>
          </a:p>
          <a:p>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paralysis that Strike </a:t>
            </a:r>
            <a:r>
              <a:rPr lang="en-US" sz="1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induces</a:t>
            </a:r>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endParaRPr lang="en-US" sz="1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1900" dirty="0">
                <a:effectLst>
                  <a:outerShdw blurRad="38100" dist="38100" dir="2700000" algn="tl">
                    <a:srgbClr val="000000">
                      <a:alpha val="43137"/>
                    </a:srgbClr>
                  </a:outerShdw>
                </a:effectLst>
                <a:latin typeface="Calibri" panose="020F0502020204030204" pitchFamily="34" charset="0"/>
              </a:rPr>
              <a:t>Maneuver forces </a:t>
            </a:r>
            <a:r>
              <a:rPr lang="en-US" sz="1900" dirty="0" smtClean="0">
                <a:effectLst>
                  <a:outerShdw blurRad="38100" dist="38100" dir="2700000" algn="tl">
                    <a:srgbClr val="000000">
                      <a:alpha val="43137"/>
                    </a:srgbClr>
                  </a:outerShdw>
                </a:effectLst>
                <a:latin typeface="Calibri" panose="020F0502020204030204" pitchFamily="34" charset="0"/>
              </a:rPr>
              <a:t>destroy the </a:t>
            </a:r>
            <a:r>
              <a:rPr lang="en-US" sz="1900" dirty="0">
                <a:effectLst>
                  <a:outerShdw blurRad="38100" dist="38100" dir="2700000" algn="tl">
                    <a:srgbClr val="000000">
                      <a:alpha val="43137"/>
                    </a:srgbClr>
                  </a:outerShdw>
                </a:effectLst>
                <a:latin typeface="Calibri" panose="020F0502020204030204" pitchFamily="34" charset="0"/>
              </a:rPr>
              <a:t>e</a:t>
            </a:r>
            <a:r>
              <a:rPr lang="en-US" sz="1900" dirty="0" smtClean="0">
                <a:effectLst>
                  <a:outerShdw blurRad="38100" dist="38100" dir="2700000" algn="tl">
                    <a:srgbClr val="000000">
                      <a:alpha val="43137"/>
                    </a:srgbClr>
                  </a:outerShdw>
                </a:effectLst>
                <a:latin typeface="Calibri" panose="020F0502020204030204" pitchFamily="34" charset="0"/>
              </a:rPr>
              <a:t>nemy </a:t>
            </a:r>
            <a:r>
              <a:rPr lang="en-US" sz="1900" dirty="0">
                <a:effectLst>
                  <a:outerShdw blurRad="38100" dist="38100" dir="2700000" algn="tl">
                    <a:srgbClr val="000000">
                      <a:alpha val="43137"/>
                    </a:srgbClr>
                  </a:outerShdw>
                </a:effectLst>
                <a:latin typeface="Calibri" panose="020F0502020204030204" pitchFamily="34" charset="0"/>
              </a:rPr>
              <a:t>with </a:t>
            </a:r>
            <a:endParaRPr lang="en-US" sz="1900" dirty="0" smtClean="0">
              <a:effectLst>
                <a:outerShdw blurRad="38100" dist="38100" dir="2700000" algn="tl">
                  <a:srgbClr val="000000">
                    <a:alpha val="43137"/>
                  </a:srgbClr>
                </a:outerShdw>
              </a:effectLst>
              <a:latin typeface="Calibri" panose="020F0502020204030204" pitchFamily="34" charset="0"/>
            </a:endParaRPr>
          </a:p>
          <a:p>
            <a:r>
              <a:rPr lang="en-US" sz="1900" dirty="0" smtClean="0">
                <a:effectLst>
                  <a:outerShdw blurRad="38100" dist="38100" dir="2700000" algn="tl">
                    <a:srgbClr val="000000">
                      <a:alpha val="43137"/>
                    </a:srgbClr>
                  </a:outerShdw>
                </a:effectLst>
                <a:latin typeface="Calibri" panose="020F0502020204030204" pitchFamily="34" charset="0"/>
              </a:rPr>
              <a:t>accurate</a:t>
            </a:r>
            <a:r>
              <a:rPr lang="en-US" sz="1900" dirty="0">
                <a:effectLst>
                  <a:outerShdw blurRad="38100" dist="38100" dir="2700000" algn="tl">
                    <a:srgbClr val="000000">
                      <a:alpha val="43137"/>
                    </a:srgbClr>
                  </a:outerShdw>
                </a:effectLst>
                <a:latin typeface="Calibri" panose="020F0502020204030204" pitchFamily="34" charset="0"/>
              </a:rPr>
              <a:t>, devastating </a:t>
            </a:r>
            <a:r>
              <a:rPr lang="en-US" sz="1900" dirty="0" smtClean="0">
                <a:effectLst>
                  <a:outerShdw blurRad="38100" dist="38100" dir="2700000" algn="tl">
                    <a:srgbClr val="000000">
                      <a:alpha val="43137"/>
                    </a:srgbClr>
                  </a:outerShdw>
                </a:effectLst>
                <a:latin typeface="Calibri" panose="020F0502020204030204" pitchFamily="34" charset="0"/>
              </a:rPr>
              <a:t>firepower; they don’t hold </a:t>
            </a:r>
            <a:r>
              <a:rPr lang="en-US" sz="1900" dirty="0">
                <a:effectLst>
                  <a:outerShdw blurRad="38100" dist="38100" dir="2700000" algn="tl">
                    <a:srgbClr val="000000">
                      <a:alpha val="43137"/>
                    </a:srgbClr>
                  </a:outerShdw>
                </a:effectLst>
                <a:latin typeface="Calibri" panose="020F0502020204030204" pitchFamily="34" charset="0"/>
              </a:rPr>
              <a:t>ground</a:t>
            </a:r>
            <a:r>
              <a:rPr lang="en-US" sz="1900" dirty="0" smtClean="0">
                <a:effectLst>
                  <a:outerShdw blurRad="38100" dist="38100" dir="2700000" algn="tl">
                    <a:srgbClr val="000000">
                      <a:alpha val="43137"/>
                    </a:srgbClr>
                  </a:outerShdw>
                </a:effectLst>
                <a:latin typeface="Calibri" panose="020F0502020204030204" pitchFamily="34" charset="0"/>
              </a:rPr>
              <a:t>.</a:t>
            </a:r>
            <a:endPar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US" sz="1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1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Maneuver Forces </a:t>
            </a:r>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close with </a:t>
            </a:r>
            <a:r>
              <a:rPr lang="en-US" sz="1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t>
            </a:r>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enemy take </a:t>
            </a:r>
          </a:p>
          <a:p>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losses</a:t>
            </a:r>
            <a:r>
              <a:rPr lang="en-US" sz="1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keep </a:t>
            </a:r>
            <a:r>
              <a:rPr lang="en-US" sz="1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fighting, and </a:t>
            </a:r>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attack decisively. (</a:t>
            </a:r>
            <a:r>
              <a:rPr lang="en-US" sz="1900" i="1" dirty="0" smtClean="0">
                <a:solidFill>
                  <a:schemeClr val="tx2">
                    <a:lumMod val="40000"/>
                    <a:lumOff val="6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Athleticism does not equal warfighting  capability</a:t>
            </a:r>
            <a:r>
              <a:rPr lang="en-US" sz="19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6" name="TextBox 5"/>
          <p:cNvSpPr txBox="1"/>
          <p:nvPr/>
        </p:nvSpPr>
        <p:spPr>
          <a:xfrm>
            <a:off x="16844" y="528935"/>
            <a:ext cx="4174156" cy="461665"/>
          </a:xfrm>
          <a:prstGeom prst="rect">
            <a:avLst/>
          </a:prstGeom>
          <a:noFill/>
        </p:spPr>
        <p:txBody>
          <a:bodyPr wrap="square" rtlCol="0">
            <a:spAutoFit/>
          </a:bodyPr>
          <a:lstStyle/>
          <a:p>
            <a:r>
              <a:rPr lang="en-US" sz="2400"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Maneuver Forces</a:t>
            </a:r>
            <a:endParaRPr lang="en-US" sz="24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1" name="Picture 6" descr="http://tonyrogers.com/images/weapons/m1a1_larg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6" y="1066800"/>
            <a:ext cx="3232734" cy="26548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5576" y="3581400"/>
            <a:ext cx="3232734" cy="2062103"/>
          </a:xfrm>
          <a:prstGeom prst="rect">
            <a:avLst/>
          </a:prstGeom>
          <a:solidFill>
            <a:schemeClr val="bg2"/>
          </a:solidFill>
          <a:ln>
            <a:solidFill>
              <a:srgbClr val="0070C0"/>
            </a:solidFill>
          </a:ln>
        </p:spPr>
        <p:txBody>
          <a:bodyPr wrap="square" rtlCol="0">
            <a:spAutoFit/>
          </a:bodyPr>
          <a:lstStyle/>
          <a:p>
            <a:r>
              <a:rPr lang="en-US" sz="1600" dirty="0" smtClean="0">
                <a:solidFill>
                  <a:schemeClr val="tx1">
                    <a:lumMod val="95000"/>
                  </a:schemeClr>
                </a:solidFill>
                <a:effectLst>
                  <a:outerShdw blurRad="38100" dist="38100" dir="2700000" algn="tl">
                    <a:srgbClr val="000000">
                      <a:alpha val="43137"/>
                    </a:srgbClr>
                  </a:outerShdw>
                </a:effectLst>
                <a:latin typeface="Calibri" panose="020F0502020204030204" pitchFamily="34" charset="0"/>
              </a:rPr>
              <a:t>     The </a:t>
            </a:r>
            <a:r>
              <a:rPr lang="en-US" sz="1600" dirty="0">
                <a:solidFill>
                  <a:schemeClr val="tx1">
                    <a:lumMod val="95000"/>
                  </a:schemeClr>
                </a:solidFill>
                <a:effectLst>
                  <a:outerShdw blurRad="38100" dist="38100" dir="2700000" algn="tl">
                    <a:srgbClr val="000000">
                      <a:alpha val="43137"/>
                    </a:srgbClr>
                  </a:outerShdw>
                </a:effectLst>
                <a:latin typeface="Calibri" panose="020F0502020204030204" pitchFamily="34" charset="0"/>
              </a:rPr>
              <a:t>Battle of 73 Easting was a battle of </a:t>
            </a:r>
            <a:r>
              <a:rPr lang="en-US" sz="1600" dirty="0" smtClean="0">
                <a:solidFill>
                  <a:schemeClr val="tx1">
                    <a:lumMod val="95000"/>
                  </a:schemeClr>
                </a:solidFill>
                <a:effectLst>
                  <a:outerShdw blurRad="38100" dist="38100" dir="2700000" algn="tl">
                    <a:srgbClr val="000000">
                      <a:alpha val="43137"/>
                    </a:srgbClr>
                  </a:outerShdw>
                </a:effectLst>
                <a:latin typeface="Calibri" panose="020F0502020204030204" pitchFamily="34" charset="0"/>
              </a:rPr>
              <a:t>annihilation</a:t>
            </a:r>
            <a:r>
              <a:rPr lang="en-US" sz="1600" dirty="0">
                <a:solidFill>
                  <a:schemeClr val="tx1">
                    <a:lumMod val="95000"/>
                  </a:schemeClr>
                </a:solidFill>
                <a:effectLst>
                  <a:outerShdw blurRad="38100" dist="38100" dir="2700000" algn="tl">
                    <a:srgbClr val="000000">
                      <a:alpha val="43137"/>
                    </a:srgbClr>
                  </a:outerShdw>
                </a:effectLst>
                <a:latin typeface="Calibri" panose="020F0502020204030204" pitchFamily="34" charset="0"/>
              </a:rPr>
              <a:t>.</a:t>
            </a:r>
            <a:r>
              <a:rPr lang="en-US" sz="1600" dirty="0" smtClean="0">
                <a:solidFill>
                  <a:schemeClr val="tx1">
                    <a:lumMod val="95000"/>
                  </a:schemeClr>
                </a:solidFill>
                <a:effectLst>
                  <a:outerShdw blurRad="38100" dist="38100" dir="2700000" algn="tl">
                    <a:srgbClr val="000000">
                      <a:alpha val="43137"/>
                    </a:srgbClr>
                  </a:outerShdw>
                </a:effectLst>
                <a:latin typeface="Calibri" panose="020F0502020204030204" pitchFamily="34" charset="0"/>
              </a:rPr>
              <a:t>     </a:t>
            </a:r>
          </a:p>
          <a:p>
            <a:endParaRPr lang="en-US" sz="1600" dirty="0" smtClean="0">
              <a:solidFill>
                <a:schemeClr val="tx1">
                  <a:lumMod val="95000"/>
                </a:schemeClr>
              </a:solidFill>
              <a:effectLst>
                <a:outerShdw blurRad="38100" dist="38100" dir="2700000" algn="tl">
                  <a:srgbClr val="000000">
                    <a:alpha val="43137"/>
                  </a:srgbClr>
                </a:outerShdw>
              </a:effectLst>
              <a:latin typeface="Calibri" panose="020F0502020204030204" pitchFamily="34" charset="0"/>
            </a:endParaRPr>
          </a:p>
          <a:p>
            <a:r>
              <a:rPr lang="en-US" sz="1600" dirty="0">
                <a:solidFill>
                  <a:schemeClr val="tx1">
                    <a:lumMod val="95000"/>
                  </a:schemeClr>
                </a:solidFill>
                <a:effectLst>
                  <a:outerShdw blurRad="38100" dist="38100" dir="2700000" algn="tl">
                    <a:srgbClr val="000000">
                      <a:alpha val="43137"/>
                    </a:srgbClr>
                  </a:outerShdw>
                </a:effectLst>
                <a:latin typeface="Calibri" panose="020F0502020204030204" pitchFamily="34" charset="0"/>
              </a:rPr>
              <a:t> </a:t>
            </a:r>
            <a:r>
              <a:rPr lang="en-US" sz="1600" dirty="0" smtClean="0">
                <a:solidFill>
                  <a:schemeClr val="tx1">
                    <a:lumMod val="95000"/>
                  </a:schemeClr>
                </a:solidFill>
                <a:effectLst>
                  <a:outerShdw blurRad="38100" dist="38100" dir="2700000" algn="tl">
                    <a:srgbClr val="000000">
                      <a:alpha val="43137"/>
                    </a:srgbClr>
                  </a:outerShdw>
                </a:effectLst>
                <a:latin typeface="Calibri" panose="020F0502020204030204" pitchFamily="34" charset="0"/>
              </a:rPr>
              <a:t>    The outcome was preordained by the training, technology</a:t>
            </a:r>
            <a:r>
              <a:rPr lang="en-US" sz="1600" dirty="0">
                <a:solidFill>
                  <a:schemeClr val="tx1">
                    <a:lumMod val="95000"/>
                  </a:schemeClr>
                </a:solidFill>
                <a:effectLst>
                  <a:outerShdw blurRad="38100" dist="38100" dir="2700000" algn="tl">
                    <a:srgbClr val="000000">
                      <a:alpha val="43137"/>
                    </a:srgbClr>
                  </a:outerShdw>
                </a:effectLst>
                <a:latin typeface="Calibri" panose="020F0502020204030204" pitchFamily="34" charset="0"/>
              </a:rPr>
              <a:t>, and </a:t>
            </a:r>
            <a:r>
              <a:rPr lang="en-US" sz="1600" dirty="0" smtClean="0">
                <a:solidFill>
                  <a:schemeClr val="tx1">
                    <a:lumMod val="95000"/>
                  </a:schemeClr>
                </a:solidFill>
                <a:effectLst>
                  <a:outerShdw blurRad="38100" dist="38100" dir="2700000" algn="tl">
                    <a:srgbClr val="000000">
                      <a:alpha val="43137"/>
                    </a:srgbClr>
                  </a:outerShdw>
                </a:effectLst>
                <a:latin typeface="Calibri" panose="020F0502020204030204" pitchFamily="34" charset="0"/>
              </a:rPr>
              <a:t>leadership regime </a:t>
            </a:r>
            <a:r>
              <a:rPr lang="en-US" sz="1600" dirty="0">
                <a:solidFill>
                  <a:schemeClr val="tx1">
                    <a:lumMod val="95000"/>
                  </a:schemeClr>
                </a:solidFill>
                <a:effectLst>
                  <a:outerShdw blurRad="38100" dist="38100" dir="2700000" algn="tl">
                    <a:srgbClr val="000000">
                      <a:alpha val="43137"/>
                    </a:srgbClr>
                  </a:outerShdw>
                </a:effectLst>
                <a:latin typeface="Calibri" panose="020F0502020204030204" pitchFamily="34" charset="0"/>
              </a:rPr>
              <a:t>that Generals </a:t>
            </a:r>
            <a:r>
              <a:rPr lang="en-US" sz="1600" dirty="0" err="1">
                <a:solidFill>
                  <a:schemeClr val="tx1">
                    <a:lumMod val="95000"/>
                  </a:schemeClr>
                </a:solidFill>
                <a:effectLst>
                  <a:outerShdw blurRad="38100" dist="38100" dir="2700000" algn="tl">
                    <a:srgbClr val="000000">
                      <a:alpha val="43137"/>
                    </a:srgbClr>
                  </a:outerShdw>
                </a:effectLst>
                <a:latin typeface="Calibri" panose="020F0502020204030204" pitchFamily="34" charset="0"/>
              </a:rPr>
              <a:t>Depuy</a:t>
            </a:r>
            <a:r>
              <a:rPr lang="en-US" sz="1600" dirty="0">
                <a:solidFill>
                  <a:schemeClr val="tx1">
                    <a:lumMod val="95000"/>
                  </a:schemeClr>
                </a:solidFill>
                <a:effectLst>
                  <a:outerShdw blurRad="38100" dist="38100" dir="2700000" algn="tl">
                    <a:srgbClr val="000000">
                      <a:alpha val="43137"/>
                    </a:srgbClr>
                  </a:outerShdw>
                </a:effectLst>
                <a:latin typeface="Calibri" panose="020F0502020204030204" pitchFamily="34" charset="0"/>
              </a:rPr>
              <a:t> and </a:t>
            </a:r>
            <a:r>
              <a:rPr lang="en-US" sz="1600" dirty="0" smtClean="0">
                <a:solidFill>
                  <a:schemeClr val="tx1">
                    <a:lumMod val="95000"/>
                  </a:schemeClr>
                </a:solidFill>
                <a:effectLst>
                  <a:outerShdw blurRad="38100" dist="38100" dir="2700000" algn="tl">
                    <a:srgbClr val="000000">
                      <a:alpha val="43137"/>
                    </a:srgbClr>
                  </a:outerShdw>
                </a:effectLst>
                <a:latin typeface="Calibri" panose="020F0502020204030204" pitchFamily="34" charset="0"/>
              </a:rPr>
              <a:t>Gorman established after Vietnam</a:t>
            </a:r>
            <a:r>
              <a:rPr lang="en-US" sz="1600" dirty="0">
                <a:solidFill>
                  <a:schemeClr val="tx1">
                    <a:lumMod val="95000"/>
                  </a:schemeClr>
                </a:solidFill>
                <a:effectLst>
                  <a:outerShdw blurRad="38100" dist="38100" dir="2700000" algn="tl">
                    <a:srgbClr val="000000">
                      <a:alpha val="43137"/>
                    </a:srgbClr>
                  </a:outerShdw>
                </a:effectLst>
                <a:latin typeface="Calibri" panose="020F0502020204030204" pitchFamily="34" charset="0"/>
              </a:rPr>
              <a:t>. </a:t>
            </a:r>
            <a:endParaRPr lang="en-US" sz="1600" dirty="0">
              <a:solidFill>
                <a:schemeClr val="tx1">
                  <a:lumMod val="95000"/>
                </a:schemeClr>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2052" name="Picture 4" descr="Image result for tanks firing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2598" y="4141202"/>
            <a:ext cx="4423202" cy="2107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923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2190</TotalTime>
  <Words>1642</Words>
  <Application>Microsoft Office PowerPoint</Application>
  <PresentationFormat>On-screen Show (4:3)</PresentationFormat>
  <Paragraphs>213</Paragraphs>
  <Slides>13</Slides>
  <Notes>8</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Horizon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dc:creator>
  <cp:lastModifiedBy>RobertSteele</cp:lastModifiedBy>
  <cp:revision>234</cp:revision>
  <dcterms:created xsi:type="dcterms:W3CDTF">2016-02-14T18:33:10Z</dcterms:created>
  <dcterms:modified xsi:type="dcterms:W3CDTF">2017-02-11T18:28:17Z</dcterms:modified>
</cp:coreProperties>
</file>