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98" r:id="rId3"/>
    <p:sldId id="285" r:id="rId4"/>
    <p:sldId id="299" r:id="rId5"/>
    <p:sldId id="288" r:id="rId6"/>
    <p:sldId id="289" r:id="rId7"/>
    <p:sldId id="296" r:id="rId8"/>
    <p:sldId id="300" r:id="rId9"/>
    <p:sldId id="290" r:id="rId10"/>
    <p:sldId id="291" r:id="rId11"/>
    <p:sldId id="292" r:id="rId12"/>
    <p:sldId id="293" r:id="rId13"/>
    <p:sldId id="294" r:id="rId14"/>
    <p:sldId id="264" r:id="rId15"/>
    <p:sldId id="279" r:id="rId16"/>
    <p:sldId id="283" r:id="rId17"/>
    <p:sldId id="280" r:id="rId18"/>
    <p:sldId id="265" r:id="rId19"/>
    <p:sldId id="297" r:id="rId20"/>
    <p:sldId id="260" r:id="rId21"/>
    <p:sldId id="259" r:id="rId22"/>
    <p:sldId id="262" r:id="rId23"/>
    <p:sldId id="281" r:id="rId24"/>
    <p:sldId id="256" r:id="rId25"/>
    <p:sldId id="257" r:id="rId26"/>
    <p:sldId id="274" r:id="rId27"/>
    <p:sldId id="273" r:id="rId28"/>
    <p:sldId id="278" r:id="rId29"/>
    <p:sldId id="287"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sung0001" initials="S"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77"/>
      </p:cViewPr>
      <p:guideLst>
        <p:guide orient="horz" pos="2160"/>
        <p:guide pos="2880"/>
      </p:guideLst>
    </p:cSldViewPr>
  </p:slideViewPr>
  <p:notesTextViewPr>
    <p:cViewPr>
      <p:scale>
        <a:sx n="1" d="1"/>
        <a:sy n="1" d="1"/>
      </p:scale>
      <p:origin x="0" y="0"/>
    </p:cViewPr>
  </p:notesTextViewPr>
  <p:sorterViewPr>
    <p:cViewPr>
      <p:scale>
        <a:sx n="100" d="100"/>
        <a:sy n="100" d="100"/>
      </p:scale>
      <p:origin x="0" y="2280"/>
    </p:cViewPr>
  </p:sorterViewPr>
  <p:notesViewPr>
    <p:cSldViewPr>
      <p:cViewPr>
        <p:scale>
          <a:sx n="100" d="100"/>
          <a:sy n="100" d="100"/>
        </p:scale>
        <p:origin x="-1555"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C67DD-BF7A-47F4-BB7F-FE17159854B0}" type="datetimeFigureOut">
              <a:rPr lang="en-US" smtClean="0"/>
              <a:t>2016-01-28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6A048-12CF-450E-98B1-D9C68F3DCE65}" type="slidenum">
              <a:rPr lang="en-US" smtClean="0"/>
              <a:t>‹#›</a:t>
            </a:fld>
            <a:endParaRPr lang="en-US" dirty="0"/>
          </a:p>
        </p:txBody>
      </p:sp>
    </p:spTree>
    <p:extLst>
      <p:ext uri="{BB962C8B-B14F-4D97-AF65-F5344CB8AC3E}">
        <p14:creationId xmlns:p14="http://schemas.microsoft.com/office/powerpoint/2010/main" val="121985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1</a:t>
            </a:fld>
            <a:endParaRPr lang="en-US" dirty="0"/>
          </a:p>
        </p:txBody>
      </p:sp>
    </p:spTree>
    <p:extLst>
      <p:ext uri="{BB962C8B-B14F-4D97-AF65-F5344CB8AC3E}">
        <p14:creationId xmlns:p14="http://schemas.microsoft.com/office/powerpoint/2010/main" val="421027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12</a:t>
            </a:fld>
            <a:endParaRPr lang="en-US" dirty="0"/>
          </a:p>
        </p:txBody>
      </p:sp>
    </p:spTree>
    <p:extLst>
      <p:ext uri="{BB962C8B-B14F-4D97-AF65-F5344CB8AC3E}">
        <p14:creationId xmlns:p14="http://schemas.microsoft.com/office/powerpoint/2010/main" val="327571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572000" cy="3429000"/>
          </a:xfrm>
        </p:spPr>
      </p:sp>
      <p:sp>
        <p:nvSpPr>
          <p:cNvPr id="3" name="Notes Placeholder 2"/>
          <p:cNvSpPr>
            <a:spLocks noGrp="1"/>
          </p:cNvSpPr>
          <p:nvPr>
            <p:ph type="body" idx="1"/>
          </p:nvPr>
        </p:nvSpPr>
        <p:spPr>
          <a:xfrm>
            <a:off x="685800" y="4343400"/>
            <a:ext cx="5486400" cy="3886200"/>
          </a:xfrm>
        </p:spPr>
        <p:txBody>
          <a:bodyPr/>
          <a:lstStyle/>
          <a:p>
            <a:r>
              <a:rPr lang="en-US" b="1" dirty="0" smtClean="0"/>
              <a:t>Representative Sources</a:t>
            </a:r>
          </a:p>
          <a:p>
            <a:endParaRPr lang="en-US" sz="800" dirty="0"/>
          </a:p>
          <a:p>
            <a:pPr>
              <a:spcAft>
                <a:spcPts val="600"/>
              </a:spcAft>
            </a:pPr>
            <a:r>
              <a:rPr lang="en-US" sz="1100" dirty="0"/>
              <a:t>The Red Line and the Rat Line, </a:t>
            </a:r>
            <a:r>
              <a:rPr lang="en-US" sz="1100" i="1" dirty="0"/>
              <a:t>London Review of Books</a:t>
            </a:r>
            <a:r>
              <a:rPr lang="en-US" sz="1100" dirty="0"/>
              <a:t>, 17 Apr </a:t>
            </a:r>
            <a:r>
              <a:rPr lang="en-US" sz="1100" dirty="0" smtClean="0"/>
              <a:t>2014</a:t>
            </a:r>
            <a:endParaRPr lang="en-US" sz="1100" dirty="0"/>
          </a:p>
          <a:p>
            <a:pPr>
              <a:spcAft>
                <a:spcPts val="600"/>
              </a:spcAft>
            </a:pPr>
            <a:r>
              <a:rPr lang="en-US" sz="1100" dirty="0" smtClean="0"/>
              <a:t>'Thank </a:t>
            </a:r>
            <a:r>
              <a:rPr lang="en-US" sz="1100" dirty="0"/>
              <a:t>God for the Saudis': ISIS, Iraq, and the Lessons of </a:t>
            </a:r>
            <a:r>
              <a:rPr lang="en-US" sz="1100" dirty="0" smtClean="0"/>
              <a:t>Blowback, </a:t>
            </a:r>
            <a:r>
              <a:rPr lang="en-US" sz="1100" i="1" dirty="0" smtClean="0"/>
              <a:t>The Atlantic</a:t>
            </a:r>
            <a:r>
              <a:rPr lang="en-US" sz="1100" dirty="0" smtClean="0"/>
              <a:t>, 23 Jun 2014</a:t>
            </a:r>
          </a:p>
          <a:p>
            <a:pPr>
              <a:spcAft>
                <a:spcPts val="600"/>
              </a:spcAft>
            </a:pPr>
            <a:r>
              <a:rPr lang="en-US" sz="1100" dirty="0"/>
              <a:t>America Created Al-Qaeda and the ISIS Terror Group, </a:t>
            </a:r>
            <a:r>
              <a:rPr lang="en-US" sz="1100" i="1" dirty="0"/>
              <a:t>Global Research</a:t>
            </a:r>
            <a:r>
              <a:rPr lang="en-US" sz="1100" dirty="0"/>
              <a:t>, 19 Sep </a:t>
            </a:r>
            <a:r>
              <a:rPr lang="en-US" sz="1100" dirty="0" smtClean="0"/>
              <a:t>2014</a:t>
            </a:r>
            <a:endParaRPr lang="en-US" sz="1100" dirty="0"/>
          </a:p>
          <a:p>
            <a:pPr>
              <a:spcAft>
                <a:spcPts val="600"/>
              </a:spcAft>
            </a:pPr>
            <a:r>
              <a:rPr lang="en-US" sz="1100" dirty="0"/>
              <a:t>Suspicions Run Deep in Iraq That C.I.A. and the Islamic State Are United, </a:t>
            </a:r>
            <a:r>
              <a:rPr lang="en-US" sz="1100" i="1" dirty="0"/>
              <a:t>New York Times</a:t>
            </a:r>
            <a:r>
              <a:rPr lang="en-US" sz="1100" dirty="0"/>
              <a:t>, 20 Sep </a:t>
            </a:r>
            <a:r>
              <a:rPr lang="en-US" sz="1100" dirty="0" smtClean="0"/>
              <a:t>2014</a:t>
            </a:r>
            <a:endParaRPr lang="en-US" sz="1100" dirty="0"/>
          </a:p>
          <a:p>
            <a:pPr>
              <a:spcAft>
                <a:spcPts val="600"/>
              </a:spcAft>
            </a:pPr>
            <a:r>
              <a:rPr lang="en-US" sz="1100" dirty="0"/>
              <a:t>THE COVERT ORIGINS OF ISIS: UNITED STATES, CIA IN LIBYA, SYRIA, IRAQ, AFGHANISTAN , Voice of Detroit, 9 Feb </a:t>
            </a:r>
            <a:r>
              <a:rPr lang="en-US" sz="1100" dirty="0" smtClean="0"/>
              <a:t>2015</a:t>
            </a:r>
            <a:endParaRPr lang="en-US" sz="1100" dirty="0"/>
          </a:p>
          <a:p>
            <a:pPr>
              <a:spcAft>
                <a:spcPts val="600"/>
              </a:spcAft>
            </a:pPr>
            <a:r>
              <a:rPr lang="en-US" sz="1100" dirty="0"/>
              <a:t>Secret Pentagon Report Reveals US "Created" ISIS As A "Tool" To Overthrow Syria's President Assad,  </a:t>
            </a:r>
            <a:r>
              <a:rPr lang="en-US" sz="1100" i="1" dirty="0"/>
              <a:t>Zero Hedge</a:t>
            </a:r>
            <a:r>
              <a:rPr lang="en-US" sz="1100" dirty="0"/>
              <a:t>, 24 May </a:t>
            </a:r>
            <a:r>
              <a:rPr lang="en-US" sz="1100" dirty="0" smtClean="0"/>
              <a:t>2015</a:t>
            </a:r>
            <a:endParaRPr lang="en-US" sz="1100" dirty="0"/>
          </a:p>
          <a:p>
            <a:pPr>
              <a:spcAft>
                <a:spcPts val="600"/>
              </a:spcAft>
            </a:pPr>
            <a:r>
              <a:rPr lang="en-US" sz="1100" dirty="0" smtClean="0"/>
              <a:t>Now </a:t>
            </a:r>
            <a:r>
              <a:rPr lang="en-US" sz="1100" dirty="0"/>
              <a:t>the truth emerges: how the US fuelled the rise of Isis in Syria and </a:t>
            </a:r>
            <a:r>
              <a:rPr lang="en-US" sz="1100" dirty="0" smtClean="0"/>
              <a:t>Iraq, </a:t>
            </a:r>
            <a:r>
              <a:rPr lang="en-US" sz="1100" i="1" dirty="0" smtClean="0"/>
              <a:t>The Guardian</a:t>
            </a:r>
            <a:r>
              <a:rPr lang="en-US" sz="1100" dirty="0" smtClean="0"/>
              <a:t>, 3 Jun 2015</a:t>
            </a:r>
            <a:endParaRPr lang="en-US" sz="1100" dirty="0"/>
          </a:p>
          <a:p>
            <a:pPr>
              <a:spcAft>
                <a:spcPts val="600"/>
              </a:spcAft>
            </a:pPr>
            <a:r>
              <a:rPr lang="en-US" sz="1100" dirty="0" smtClean="0"/>
              <a:t>Pentagon </a:t>
            </a:r>
            <a:r>
              <a:rPr lang="en-US" sz="1100" dirty="0"/>
              <a:t>Directly Supports the “Islamic State”: US Air Force Provides Air Transport for ISIS Leaders in Iraq. “US Weapons and Foodstuff for the Terrorists</a:t>
            </a:r>
            <a:r>
              <a:rPr lang="en-US" sz="1100" dirty="0" smtClean="0"/>
              <a:t>” 29 Jul 2015</a:t>
            </a:r>
          </a:p>
          <a:p>
            <a:pPr>
              <a:spcAft>
                <a:spcPts val="600"/>
              </a:spcAft>
            </a:pPr>
            <a:r>
              <a:rPr lang="en-US" sz="1100" dirty="0"/>
              <a:t>Russia presents proof of Turkey’s role in ISIS oil </a:t>
            </a:r>
            <a:r>
              <a:rPr lang="en-US" sz="1100" dirty="0" smtClean="0"/>
              <a:t>trade 2 Dec 2015</a:t>
            </a:r>
            <a:endParaRPr lang="en-US" sz="1100" dirty="0"/>
          </a:p>
          <a:p>
            <a:pPr>
              <a:spcAft>
                <a:spcPts val="600"/>
              </a:spcAft>
            </a:pPr>
            <a:r>
              <a:rPr lang="en-US" sz="1100" dirty="0"/>
              <a:t>U.S. Relies Heavily on Saudi Money to Support Syrian </a:t>
            </a:r>
            <a:r>
              <a:rPr lang="en-US" sz="1100" dirty="0" smtClean="0"/>
              <a:t>Rebels, New York Times, 23 January 2016</a:t>
            </a:r>
            <a:endParaRPr lang="en-US" sz="1100" dirty="0"/>
          </a:p>
        </p:txBody>
      </p:sp>
      <p:sp>
        <p:nvSpPr>
          <p:cNvPr id="4" name="Slide Number Placeholder 3"/>
          <p:cNvSpPr>
            <a:spLocks noGrp="1"/>
          </p:cNvSpPr>
          <p:nvPr>
            <p:ph type="sldNum" sz="quarter" idx="10"/>
          </p:nvPr>
        </p:nvSpPr>
        <p:spPr/>
        <p:txBody>
          <a:bodyPr/>
          <a:lstStyle/>
          <a:p>
            <a:fld id="{CAE6A048-12CF-450E-98B1-D9C68F3DCE65}" type="slidenum">
              <a:rPr lang="en-US" smtClean="0"/>
              <a:t>13</a:t>
            </a:fld>
            <a:endParaRPr lang="en-US" dirty="0"/>
          </a:p>
        </p:txBody>
      </p:sp>
    </p:spTree>
    <p:extLst>
      <p:ext uri="{BB962C8B-B14F-4D97-AF65-F5344CB8AC3E}">
        <p14:creationId xmlns:p14="http://schemas.microsoft.com/office/powerpoint/2010/main" val="73018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14</a:t>
            </a:fld>
            <a:endParaRPr lang="en-US" dirty="0"/>
          </a:p>
        </p:txBody>
      </p:sp>
    </p:spTree>
    <p:extLst>
      <p:ext uri="{BB962C8B-B14F-4D97-AF65-F5344CB8AC3E}">
        <p14:creationId xmlns:p14="http://schemas.microsoft.com/office/powerpoint/2010/main" val="3709041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15</a:t>
            </a:fld>
            <a:endParaRPr lang="en-US" dirty="0"/>
          </a:p>
        </p:txBody>
      </p:sp>
    </p:spTree>
    <p:extLst>
      <p:ext uri="{BB962C8B-B14F-4D97-AF65-F5344CB8AC3E}">
        <p14:creationId xmlns:p14="http://schemas.microsoft.com/office/powerpoint/2010/main" val="3726663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16</a:t>
            </a:fld>
            <a:endParaRPr lang="en-US" dirty="0"/>
          </a:p>
        </p:txBody>
      </p:sp>
    </p:spTree>
    <p:extLst>
      <p:ext uri="{BB962C8B-B14F-4D97-AF65-F5344CB8AC3E}">
        <p14:creationId xmlns:p14="http://schemas.microsoft.com/office/powerpoint/2010/main" val="40288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17</a:t>
            </a:fld>
            <a:endParaRPr lang="en-US" dirty="0"/>
          </a:p>
        </p:txBody>
      </p:sp>
    </p:spTree>
    <p:extLst>
      <p:ext uri="{BB962C8B-B14F-4D97-AF65-F5344CB8AC3E}">
        <p14:creationId xmlns:p14="http://schemas.microsoft.com/office/powerpoint/2010/main" val="395728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18</a:t>
            </a:fld>
            <a:endParaRPr lang="en-US" dirty="0"/>
          </a:p>
        </p:txBody>
      </p:sp>
    </p:spTree>
    <p:extLst>
      <p:ext uri="{BB962C8B-B14F-4D97-AF65-F5344CB8AC3E}">
        <p14:creationId xmlns:p14="http://schemas.microsoft.com/office/powerpoint/2010/main" val="4086786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19</a:t>
            </a:fld>
            <a:endParaRPr lang="en-US" dirty="0"/>
          </a:p>
        </p:txBody>
      </p:sp>
    </p:spTree>
    <p:extLst>
      <p:ext uri="{BB962C8B-B14F-4D97-AF65-F5344CB8AC3E}">
        <p14:creationId xmlns:p14="http://schemas.microsoft.com/office/powerpoint/2010/main" val="1098698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20</a:t>
            </a:fld>
            <a:endParaRPr lang="en-US" dirty="0"/>
          </a:p>
        </p:txBody>
      </p:sp>
    </p:spTree>
    <p:extLst>
      <p:ext uri="{BB962C8B-B14F-4D97-AF65-F5344CB8AC3E}">
        <p14:creationId xmlns:p14="http://schemas.microsoft.com/office/powerpoint/2010/main" val="4220127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21</a:t>
            </a:fld>
            <a:endParaRPr lang="en-US" dirty="0"/>
          </a:p>
        </p:txBody>
      </p:sp>
    </p:spTree>
    <p:extLst>
      <p:ext uri="{BB962C8B-B14F-4D97-AF65-F5344CB8AC3E}">
        <p14:creationId xmlns:p14="http://schemas.microsoft.com/office/powerpoint/2010/main" val="105917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2</a:t>
            </a:fld>
            <a:endParaRPr lang="en-US" dirty="0"/>
          </a:p>
        </p:txBody>
      </p:sp>
    </p:spTree>
    <p:extLst>
      <p:ext uri="{BB962C8B-B14F-4D97-AF65-F5344CB8AC3E}">
        <p14:creationId xmlns:p14="http://schemas.microsoft.com/office/powerpoint/2010/main" val="2848921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22</a:t>
            </a:fld>
            <a:endParaRPr lang="en-US" dirty="0"/>
          </a:p>
        </p:txBody>
      </p:sp>
    </p:spTree>
    <p:extLst>
      <p:ext uri="{BB962C8B-B14F-4D97-AF65-F5344CB8AC3E}">
        <p14:creationId xmlns:p14="http://schemas.microsoft.com/office/powerpoint/2010/main" val="771249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23</a:t>
            </a:fld>
            <a:endParaRPr lang="en-US" dirty="0"/>
          </a:p>
        </p:txBody>
      </p:sp>
    </p:spTree>
    <p:extLst>
      <p:ext uri="{BB962C8B-B14F-4D97-AF65-F5344CB8AC3E}">
        <p14:creationId xmlns:p14="http://schemas.microsoft.com/office/powerpoint/2010/main" val="2323481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24</a:t>
            </a:fld>
            <a:endParaRPr lang="en-US" dirty="0"/>
          </a:p>
        </p:txBody>
      </p:sp>
    </p:spTree>
    <p:extLst>
      <p:ext uri="{BB962C8B-B14F-4D97-AF65-F5344CB8AC3E}">
        <p14:creationId xmlns:p14="http://schemas.microsoft.com/office/powerpoint/2010/main" val="644463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25</a:t>
            </a:fld>
            <a:endParaRPr lang="en-US" dirty="0"/>
          </a:p>
        </p:txBody>
      </p:sp>
    </p:spTree>
    <p:extLst>
      <p:ext uri="{BB962C8B-B14F-4D97-AF65-F5344CB8AC3E}">
        <p14:creationId xmlns:p14="http://schemas.microsoft.com/office/powerpoint/2010/main" val="3184781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26</a:t>
            </a:fld>
            <a:endParaRPr lang="en-US" dirty="0"/>
          </a:p>
        </p:txBody>
      </p:sp>
    </p:spTree>
    <p:extLst>
      <p:ext uri="{BB962C8B-B14F-4D97-AF65-F5344CB8AC3E}">
        <p14:creationId xmlns:p14="http://schemas.microsoft.com/office/powerpoint/2010/main" val="4218664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27</a:t>
            </a:fld>
            <a:endParaRPr lang="en-US" dirty="0"/>
          </a:p>
        </p:txBody>
      </p:sp>
    </p:spTree>
    <p:extLst>
      <p:ext uri="{BB962C8B-B14F-4D97-AF65-F5344CB8AC3E}">
        <p14:creationId xmlns:p14="http://schemas.microsoft.com/office/powerpoint/2010/main" val="182134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28</a:t>
            </a:fld>
            <a:endParaRPr lang="en-US" dirty="0"/>
          </a:p>
        </p:txBody>
      </p:sp>
    </p:spTree>
    <p:extLst>
      <p:ext uri="{BB962C8B-B14F-4D97-AF65-F5344CB8AC3E}">
        <p14:creationId xmlns:p14="http://schemas.microsoft.com/office/powerpoint/2010/main" val="1595130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29</a:t>
            </a:fld>
            <a:endParaRPr lang="en-US" dirty="0"/>
          </a:p>
        </p:txBody>
      </p:sp>
    </p:spTree>
    <p:extLst>
      <p:ext uri="{BB962C8B-B14F-4D97-AF65-F5344CB8AC3E}">
        <p14:creationId xmlns:p14="http://schemas.microsoft.com/office/powerpoint/2010/main" val="153843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30</a:t>
            </a:fld>
            <a:endParaRPr lang="en-US" dirty="0"/>
          </a:p>
        </p:txBody>
      </p:sp>
    </p:spTree>
    <p:extLst>
      <p:ext uri="{BB962C8B-B14F-4D97-AF65-F5344CB8AC3E}">
        <p14:creationId xmlns:p14="http://schemas.microsoft.com/office/powerpoint/2010/main" val="113244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3</a:t>
            </a:fld>
            <a:endParaRPr lang="en-US" dirty="0"/>
          </a:p>
        </p:txBody>
      </p:sp>
    </p:spTree>
    <p:extLst>
      <p:ext uri="{BB962C8B-B14F-4D97-AF65-F5344CB8AC3E}">
        <p14:creationId xmlns:p14="http://schemas.microsoft.com/office/powerpoint/2010/main" val="2394807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CAE6A048-12CF-450E-98B1-D9C68F3DCE65}" type="slidenum">
              <a:rPr lang="en-US" smtClean="0"/>
              <a:t>5</a:t>
            </a:fld>
            <a:endParaRPr lang="en-US" dirty="0"/>
          </a:p>
        </p:txBody>
      </p:sp>
    </p:spTree>
    <p:extLst>
      <p:ext uri="{BB962C8B-B14F-4D97-AF65-F5344CB8AC3E}">
        <p14:creationId xmlns:p14="http://schemas.microsoft.com/office/powerpoint/2010/main" val="201746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6</a:t>
            </a:fld>
            <a:endParaRPr lang="en-US" dirty="0"/>
          </a:p>
        </p:txBody>
      </p:sp>
    </p:spTree>
    <p:extLst>
      <p:ext uri="{BB962C8B-B14F-4D97-AF65-F5344CB8AC3E}">
        <p14:creationId xmlns:p14="http://schemas.microsoft.com/office/powerpoint/2010/main" val="82535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7</a:t>
            </a:fld>
            <a:endParaRPr lang="en-US" dirty="0"/>
          </a:p>
        </p:txBody>
      </p:sp>
    </p:spTree>
    <p:extLst>
      <p:ext uri="{BB962C8B-B14F-4D97-AF65-F5344CB8AC3E}">
        <p14:creationId xmlns:p14="http://schemas.microsoft.com/office/powerpoint/2010/main" val="3150999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9</a:t>
            </a:fld>
            <a:endParaRPr lang="en-US" dirty="0"/>
          </a:p>
        </p:txBody>
      </p:sp>
    </p:spTree>
    <p:extLst>
      <p:ext uri="{BB962C8B-B14F-4D97-AF65-F5344CB8AC3E}">
        <p14:creationId xmlns:p14="http://schemas.microsoft.com/office/powerpoint/2010/main" val="106744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10</a:t>
            </a:fld>
            <a:endParaRPr lang="en-US" dirty="0"/>
          </a:p>
        </p:txBody>
      </p:sp>
    </p:spTree>
    <p:extLst>
      <p:ext uri="{BB962C8B-B14F-4D97-AF65-F5344CB8AC3E}">
        <p14:creationId xmlns:p14="http://schemas.microsoft.com/office/powerpoint/2010/main" val="298706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6A048-12CF-450E-98B1-D9C68F3DCE65}" type="slidenum">
              <a:rPr lang="en-US" smtClean="0"/>
              <a:t>11</a:t>
            </a:fld>
            <a:endParaRPr lang="en-US" dirty="0"/>
          </a:p>
        </p:txBody>
      </p:sp>
    </p:spTree>
    <p:extLst>
      <p:ext uri="{BB962C8B-B14F-4D97-AF65-F5344CB8AC3E}">
        <p14:creationId xmlns:p14="http://schemas.microsoft.com/office/powerpoint/2010/main" val="427736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8856FB-C07A-4D3B-BBFB-B39BFC422223}" type="datetimeFigureOut">
              <a:rPr lang="en-US" smtClean="0"/>
              <a:t>2016-01-28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83EC0-2B67-4476-807F-03AD284C673B}" type="slidenum">
              <a:rPr lang="en-US" smtClean="0"/>
              <a:t>‹#›</a:t>
            </a:fld>
            <a:endParaRPr lang="en-US" dirty="0"/>
          </a:p>
        </p:txBody>
      </p:sp>
    </p:spTree>
    <p:extLst>
      <p:ext uri="{BB962C8B-B14F-4D97-AF65-F5344CB8AC3E}">
        <p14:creationId xmlns:p14="http://schemas.microsoft.com/office/powerpoint/2010/main" val="2734838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856FB-C07A-4D3B-BBFB-B39BFC422223}" type="datetimeFigureOut">
              <a:rPr lang="en-US" smtClean="0"/>
              <a:t>2016-01-28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83EC0-2B67-4476-807F-03AD284C673B}" type="slidenum">
              <a:rPr lang="en-US" smtClean="0"/>
              <a:t>‹#›</a:t>
            </a:fld>
            <a:endParaRPr lang="en-US" dirty="0"/>
          </a:p>
        </p:txBody>
      </p:sp>
    </p:spTree>
    <p:extLst>
      <p:ext uri="{BB962C8B-B14F-4D97-AF65-F5344CB8AC3E}">
        <p14:creationId xmlns:p14="http://schemas.microsoft.com/office/powerpoint/2010/main" val="138755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856FB-C07A-4D3B-BBFB-B39BFC422223}" type="datetimeFigureOut">
              <a:rPr lang="en-US" smtClean="0"/>
              <a:t>2016-01-28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83EC0-2B67-4476-807F-03AD284C673B}" type="slidenum">
              <a:rPr lang="en-US" smtClean="0"/>
              <a:t>‹#›</a:t>
            </a:fld>
            <a:endParaRPr lang="en-US" dirty="0"/>
          </a:p>
        </p:txBody>
      </p:sp>
    </p:spTree>
    <p:extLst>
      <p:ext uri="{BB962C8B-B14F-4D97-AF65-F5344CB8AC3E}">
        <p14:creationId xmlns:p14="http://schemas.microsoft.com/office/powerpoint/2010/main" val="106633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8856FB-C07A-4D3B-BBFB-B39BFC422223}" type="datetimeFigureOut">
              <a:rPr lang="en-US" smtClean="0"/>
              <a:t>2016-01-28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83EC0-2B67-4476-807F-03AD284C673B}" type="slidenum">
              <a:rPr lang="en-US" smtClean="0"/>
              <a:t>‹#›</a:t>
            </a:fld>
            <a:endParaRPr lang="en-US" dirty="0"/>
          </a:p>
        </p:txBody>
      </p:sp>
    </p:spTree>
    <p:extLst>
      <p:ext uri="{BB962C8B-B14F-4D97-AF65-F5344CB8AC3E}">
        <p14:creationId xmlns:p14="http://schemas.microsoft.com/office/powerpoint/2010/main" val="10531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856FB-C07A-4D3B-BBFB-B39BFC422223}" type="datetimeFigureOut">
              <a:rPr lang="en-US" smtClean="0"/>
              <a:t>2016-01-28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283EC0-2B67-4476-807F-03AD284C673B}" type="slidenum">
              <a:rPr lang="en-US" smtClean="0"/>
              <a:t>‹#›</a:t>
            </a:fld>
            <a:endParaRPr lang="en-US" dirty="0"/>
          </a:p>
        </p:txBody>
      </p:sp>
    </p:spTree>
    <p:extLst>
      <p:ext uri="{BB962C8B-B14F-4D97-AF65-F5344CB8AC3E}">
        <p14:creationId xmlns:p14="http://schemas.microsoft.com/office/powerpoint/2010/main" val="1957818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8856FB-C07A-4D3B-BBFB-B39BFC422223}" type="datetimeFigureOut">
              <a:rPr lang="en-US" smtClean="0"/>
              <a:t>2016-01-28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283EC0-2B67-4476-807F-03AD284C673B}" type="slidenum">
              <a:rPr lang="en-US" smtClean="0"/>
              <a:t>‹#›</a:t>
            </a:fld>
            <a:endParaRPr lang="en-US" dirty="0"/>
          </a:p>
        </p:txBody>
      </p:sp>
    </p:spTree>
    <p:extLst>
      <p:ext uri="{BB962C8B-B14F-4D97-AF65-F5344CB8AC3E}">
        <p14:creationId xmlns:p14="http://schemas.microsoft.com/office/powerpoint/2010/main" val="378978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8856FB-C07A-4D3B-BBFB-B39BFC422223}" type="datetimeFigureOut">
              <a:rPr lang="en-US" smtClean="0"/>
              <a:t>2016-01-28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283EC0-2B67-4476-807F-03AD284C673B}" type="slidenum">
              <a:rPr lang="en-US" smtClean="0"/>
              <a:t>‹#›</a:t>
            </a:fld>
            <a:endParaRPr lang="en-US" dirty="0"/>
          </a:p>
        </p:txBody>
      </p:sp>
    </p:spTree>
    <p:extLst>
      <p:ext uri="{BB962C8B-B14F-4D97-AF65-F5344CB8AC3E}">
        <p14:creationId xmlns:p14="http://schemas.microsoft.com/office/powerpoint/2010/main" val="3025402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8856FB-C07A-4D3B-BBFB-B39BFC422223}" type="datetimeFigureOut">
              <a:rPr lang="en-US" smtClean="0"/>
              <a:t>2016-01-28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283EC0-2B67-4476-807F-03AD284C673B}" type="slidenum">
              <a:rPr lang="en-US" smtClean="0"/>
              <a:t>‹#›</a:t>
            </a:fld>
            <a:endParaRPr lang="en-US" dirty="0"/>
          </a:p>
        </p:txBody>
      </p:sp>
    </p:spTree>
    <p:extLst>
      <p:ext uri="{BB962C8B-B14F-4D97-AF65-F5344CB8AC3E}">
        <p14:creationId xmlns:p14="http://schemas.microsoft.com/office/powerpoint/2010/main" val="178043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6FB-C07A-4D3B-BBFB-B39BFC422223}" type="datetimeFigureOut">
              <a:rPr lang="en-US" smtClean="0"/>
              <a:t>2016-01-28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283EC0-2B67-4476-807F-03AD284C673B}" type="slidenum">
              <a:rPr lang="en-US" smtClean="0"/>
              <a:t>‹#›</a:t>
            </a:fld>
            <a:endParaRPr lang="en-US" dirty="0"/>
          </a:p>
        </p:txBody>
      </p:sp>
    </p:spTree>
    <p:extLst>
      <p:ext uri="{BB962C8B-B14F-4D97-AF65-F5344CB8AC3E}">
        <p14:creationId xmlns:p14="http://schemas.microsoft.com/office/powerpoint/2010/main" val="110406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6FB-C07A-4D3B-BBFB-B39BFC422223}" type="datetimeFigureOut">
              <a:rPr lang="en-US" smtClean="0"/>
              <a:t>2016-01-28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283EC0-2B67-4476-807F-03AD284C673B}" type="slidenum">
              <a:rPr lang="en-US" smtClean="0"/>
              <a:t>‹#›</a:t>
            </a:fld>
            <a:endParaRPr lang="en-US" dirty="0"/>
          </a:p>
        </p:txBody>
      </p:sp>
    </p:spTree>
    <p:extLst>
      <p:ext uri="{BB962C8B-B14F-4D97-AF65-F5344CB8AC3E}">
        <p14:creationId xmlns:p14="http://schemas.microsoft.com/office/powerpoint/2010/main" val="11530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8856FB-C07A-4D3B-BBFB-B39BFC422223}" type="datetimeFigureOut">
              <a:rPr lang="en-US" smtClean="0"/>
              <a:t>2016-01-28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283EC0-2B67-4476-807F-03AD284C673B}" type="slidenum">
              <a:rPr lang="en-US" smtClean="0"/>
              <a:t>‹#›</a:t>
            </a:fld>
            <a:endParaRPr lang="en-US" dirty="0"/>
          </a:p>
        </p:txBody>
      </p:sp>
    </p:spTree>
    <p:extLst>
      <p:ext uri="{BB962C8B-B14F-4D97-AF65-F5344CB8AC3E}">
        <p14:creationId xmlns:p14="http://schemas.microsoft.com/office/powerpoint/2010/main" val="234701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6FB-C07A-4D3B-BBFB-B39BFC422223}" type="datetimeFigureOut">
              <a:rPr lang="en-US" smtClean="0"/>
              <a:t>2016-01-28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83EC0-2B67-4476-807F-03AD284C673B}" type="slidenum">
              <a:rPr lang="en-US" smtClean="0"/>
              <a:t>‹#›</a:t>
            </a:fld>
            <a:endParaRPr lang="en-US" dirty="0"/>
          </a:p>
        </p:txBody>
      </p:sp>
    </p:spTree>
    <p:extLst>
      <p:ext uri="{BB962C8B-B14F-4D97-AF65-F5344CB8AC3E}">
        <p14:creationId xmlns:p14="http://schemas.microsoft.com/office/powerpoint/2010/main" val="2083409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inyurl/Saudi-Threat-201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tinyurl.com/Saudi-Threat-2016"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lobalresearch.ca/plans-for-redrawing-the-middle-east-the-project-for-a-new-middle-east/388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globalresearch.ca/greater-israel-the-zionist-plan-for-the-middle-east/532481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phibetaiota.net/2015/10/wayne-madsen-cia-turks-created-caliphate-to-launch-attacks-on-russia-and-chin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dailymail.co.uk/news/article-2674736/ISIS-militants-declare-formation-caliphate-Syria-Iraq-demand-Muslims-world-swear-allegiance.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politico.com/magazine/story/2015/12/isil-paris-san-bernardino-affiliates-21343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fsi.fundforpeace.org/map/2015heatmap.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eeppoliticsforum.com/forums/showthread.php?15401-One-Map-That-Explains-the-Dangerous-Saudi-Iranian-Conflict&amp;s=0c8b22207e85887fb31808ce909c7a9b&amp;p=106138#post10613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phibetaiota.net/1989/07/general-al-gray-on-global-intelligence-challenges-198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hibetaiota.net/2013/06/2013-robert-steele-creating-a-self-sustaining-village-from-scratch/"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linkedin.com/pulse/isis-caliphate-doomed-fail-l-ali-khan?trk=hp-feed-article-title-lik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vox.com/2015/12/23/10649808/isis-defectors-testimon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uffingtonpost.com/dr-yousaf-butt-/saudi-wahhabism-islam-terrorism_b_6501916.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slate.com/articles/news_and_politics/press_box/2002/08/the_powerpoint_that_rocked_the_pentagon.html" TargetMode="External"/><Relationship Id="rId4" Type="http://schemas.openxmlformats.org/officeDocument/2006/relationships/hyperlink" Target="https://www.library.cornell.edu/colldev/mideast/murawiec.h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opularresistance.org/leaked-documents-u-s-framed-syria-in-chemical-weapons-attac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lrb.co.uk/v35/n24/seymour-m-hersh/whose-sar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bcnews.com/storyline/iraq-turmoil/u-s-official-doubts-isis-mosul-bank-heist-windfall-n139846" TargetMode="External"/><Relationship Id="rId2" Type="http://schemas.openxmlformats.org/officeDocument/2006/relationships/hyperlink" Target="http://www.ft.com/cms/s/0/0378d4f4-0c28-11e4-9080-00144feabdc0.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4350"/>
            <a:ext cx="7772400" cy="3295650"/>
          </a:xfrm>
        </p:spPr>
        <p:txBody>
          <a:bodyPr>
            <a:normAutofit/>
          </a:bodyPr>
          <a:lstStyle/>
          <a:p>
            <a:r>
              <a:rPr lang="en-US" sz="6000" b="1" dirty="0" smtClean="0"/>
              <a:t>The Virtual Caliphate:</a:t>
            </a:r>
            <a:br>
              <a:rPr lang="en-US" sz="6000" b="1" dirty="0" smtClean="0"/>
            </a:br>
            <a:r>
              <a:rPr lang="en-US" sz="4000" b="1" i="1" dirty="0" smtClean="0"/>
              <a:t>Between Two (or More) Evils</a:t>
            </a:r>
            <a:endParaRPr lang="en-US" sz="4000" b="1" i="1" dirty="0"/>
          </a:p>
        </p:txBody>
      </p:sp>
      <p:sp>
        <p:nvSpPr>
          <p:cNvPr id="3" name="Subtitle 2"/>
          <p:cNvSpPr>
            <a:spLocks noGrp="1"/>
          </p:cNvSpPr>
          <p:nvPr>
            <p:ph type="subTitle" idx="1"/>
          </p:nvPr>
        </p:nvSpPr>
        <p:spPr>
          <a:xfrm>
            <a:off x="1447800" y="4572000"/>
            <a:ext cx="6400800" cy="1752600"/>
          </a:xfrm>
        </p:spPr>
        <p:txBody>
          <a:bodyPr>
            <a:normAutofit/>
          </a:bodyPr>
          <a:lstStyle/>
          <a:p>
            <a:r>
              <a:rPr lang="en-US" sz="1800" dirty="0">
                <a:solidFill>
                  <a:schemeClr val="bg1">
                    <a:lumMod val="50000"/>
                  </a:schemeClr>
                </a:solidFill>
              </a:rPr>
              <a:t>Robert David Steele</a:t>
            </a:r>
          </a:p>
          <a:p>
            <a:r>
              <a:rPr lang="en-US" sz="1800" dirty="0">
                <a:solidFill>
                  <a:schemeClr val="bg1">
                    <a:lumMod val="50000"/>
                  </a:schemeClr>
                </a:solidFill>
              </a:rPr>
              <a:t>Earth Intelligence Network (501c3)</a:t>
            </a:r>
          </a:p>
          <a:p>
            <a:r>
              <a:rPr lang="en-US" sz="1800" dirty="0">
                <a:solidFill>
                  <a:schemeClr val="bg1">
                    <a:lumMod val="50000"/>
                  </a:schemeClr>
                </a:solidFill>
              </a:rPr>
              <a:t>Oakton, Virginia</a:t>
            </a:r>
          </a:p>
        </p:txBody>
      </p:sp>
      <p:sp>
        <p:nvSpPr>
          <p:cNvPr id="4" name="TextBox 3"/>
          <p:cNvSpPr txBox="1"/>
          <p:nvPr/>
        </p:nvSpPr>
        <p:spPr>
          <a:xfrm>
            <a:off x="615863" y="5657671"/>
            <a:ext cx="7848600" cy="1200329"/>
          </a:xfrm>
          <a:prstGeom prst="rect">
            <a:avLst/>
          </a:prstGeom>
          <a:noFill/>
        </p:spPr>
        <p:txBody>
          <a:bodyPr wrap="square" rtlCol="0">
            <a:spAutoFit/>
          </a:bodyPr>
          <a:lstStyle/>
          <a:p>
            <a:r>
              <a:rPr lang="en-US" dirty="0" smtClean="0"/>
              <a:t>The views expressed in this report are those of the author and do not necessarily represent the official policy or position of any government, corporate, or non-governmental organization. This briefing is provided for public consideration and can be found online at </a:t>
            </a:r>
            <a:r>
              <a:rPr lang="en-US" dirty="0" smtClean="0">
                <a:hlinkClick r:id="rId3"/>
              </a:rPr>
              <a:t>http://tinyurl/Saudi-Threat-2016</a:t>
            </a:r>
            <a:r>
              <a:rPr lang="en-US" dirty="0" smtClean="0"/>
              <a:t>.  </a:t>
            </a:r>
            <a:endParaRPr lang="en-US" dirty="0"/>
          </a:p>
        </p:txBody>
      </p:sp>
      <p:sp>
        <p:nvSpPr>
          <p:cNvPr id="5" name="TextBox 4"/>
          <p:cNvSpPr txBox="1"/>
          <p:nvPr/>
        </p:nvSpPr>
        <p:spPr>
          <a:xfrm>
            <a:off x="990600" y="3743980"/>
            <a:ext cx="7239000" cy="523220"/>
          </a:xfrm>
          <a:prstGeom prst="rect">
            <a:avLst/>
          </a:prstGeom>
          <a:noFill/>
        </p:spPr>
        <p:txBody>
          <a:bodyPr wrap="square" rtlCol="0">
            <a:spAutoFit/>
          </a:bodyPr>
          <a:lstStyle/>
          <a:p>
            <a:pPr algn="ctr"/>
            <a:r>
              <a:rPr lang="en-US" sz="2800" b="1" dirty="0">
                <a:hlinkClick r:id="rId4"/>
              </a:rPr>
              <a:t>http://tinyurl.com/Saudi-Threat-2016</a:t>
            </a:r>
            <a:endParaRPr lang="en-US" sz="2800" b="1" dirty="0"/>
          </a:p>
        </p:txBody>
      </p:sp>
      <p:sp>
        <p:nvSpPr>
          <p:cNvPr id="6" name="TextBox 5"/>
          <p:cNvSpPr txBox="1"/>
          <p:nvPr/>
        </p:nvSpPr>
        <p:spPr>
          <a:xfrm>
            <a:off x="-7995" y="0"/>
            <a:ext cx="4069256" cy="369332"/>
          </a:xfrm>
          <a:prstGeom prst="rect">
            <a:avLst/>
          </a:prstGeom>
          <a:noFill/>
        </p:spPr>
        <p:txBody>
          <a:bodyPr wrap="none" rtlCol="0">
            <a:spAutoFit/>
          </a:bodyPr>
          <a:lstStyle/>
          <a:p>
            <a:r>
              <a:rPr lang="en-US" dirty="0" smtClean="0"/>
              <a:t>Version 2.2 as presented 28 January 2016</a:t>
            </a:r>
            <a:endParaRPr lang="en-US" dirty="0"/>
          </a:p>
        </p:txBody>
      </p:sp>
    </p:spTree>
    <p:extLst>
      <p:ext uri="{BB962C8B-B14F-4D97-AF65-F5344CB8AC3E}">
        <p14:creationId xmlns:p14="http://schemas.microsoft.com/office/powerpoint/2010/main" val="3411963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3600" b="1" dirty="0"/>
              <a:t/>
            </a:r>
            <a:br>
              <a:rPr lang="en-US" sz="3600" b="1" dirty="0"/>
            </a:br>
            <a:r>
              <a:rPr lang="en-US" b="1" dirty="0"/>
              <a:t>4. Who are </a:t>
            </a:r>
            <a:r>
              <a:rPr lang="en-US" b="1" dirty="0" smtClean="0"/>
              <a:t>competitors </a:t>
            </a:r>
            <a:r>
              <a:rPr lang="en-US" b="1" dirty="0"/>
              <a:t>for dominance over the ISIS Virtual Caliphate? </a:t>
            </a:r>
            <a:endParaRPr lang="en-US" dirty="0"/>
          </a:p>
        </p:txBody>
      </p:sp>
      <p:sp>
        <p:nvSpPr>
          <p:cNvPr id="3" name="Content Placeholder 2"/>
          <p:cNvSpPr>
            <a:spLocks noGrp="1"/>
          </p:cNvSpPr>
          <p:nvPr>
            <p:ph idx="1"/>
          </p:nvPr>
        </p:nvSpPr>
        <p:spPr>
          <a:xfrm>
            <a:off x="304800" y="1752600"/>
            <a:ext cx="8458200" cy="4876800"/>
          </a:xfrm>
        </p:spPr>
        <p:txBody>
          <a:bodyPr>
            <a:normAutofit fontScale="92500" lnSpcReduction="10000"/>
          </a:bodyPr>
          <a:lstStyle/>
          <a:p>
            <a:r>
              <a:rPr lang="en-US" b="1" dirty="0" smtClean="0"/>
              <a:t>Core concept: come as you are mix and match</a:t>
            </a:r>
          </a:p>
          <a:p>
            <a:pPr lvl="1"/>
            <a:r>
              <a:rPr lang="en-US" dirty="0" smtClean="0"/>
              <a:t>From Central America to North Africa to Central Asia, corrupt government officials, criminal gangs, neo-Nazi ideologues, angry displaced illegal immigrants, and organized terrorist or revolutionary groups and shady businesses seeking easy profit without taxes are engaged in a wide variety of collaborative relationships.</a:t>
            </a:r>
          </a:p>
          <a:p>
            <a:pPr lvl="1"/>
            <a:endParaRPr lang="en-US" sz="900" dirty="0" smtClean="0"/>
          </a:p>
          <a:p>
            <a:r>
              <a:rPr lang="en-US" b="1" dirty="0" smtClean="0"/>
              <a:t>One competitor: legitimate governance</a:t>
            </a:r>
            <a:endParaRPr lang="en-US" b="1" dirty="0"/>
          </a:p>
          <a:p>
            <a:pPr lvl="1"/>
            <a:r>
              <a:rPr lang="en-US" dirty="0" smtClean="0"/>
              <a:t>The only viable competitor to ISIS and all the other criminal and revolutionary organizations is legitimate governance – multinational governance – committed to full employment and social justice.</a:t>
            </a:r>
            <a:endParaRPr lang="en-US" dirty="0"/>
          </a:p>
        </p:txBody>
      </p:sp>
    </p:spTree>
    <p:extLst>
      <p:ext uri="{BB962C8B-B14F-4D97-AF65-F5344CB8AC3E}">
        <p14:creationId xmlns:p14="http://schemas.microsoft.com/office/powerpoint/2010/main" val="3498285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600" b="1" dirty="0" smtClean="0"/>
              <a:t/>
            </a:r>
            <a:br>
              <a:rPr lang="en-US" sz="3600" b="1" dirty="0" smtClean="0"/>
            </a:br>
            <a:r>
              <a:rPr lang="en-US" b="1" dirty="0"/>
              <a:t>5. Is there a moderate counter to ISIS’s Virtual Caliphate?</a:t>
            </a:r>
            <a:endParaRPr lang="en-US" dirty="0"/>
          </a:p>
        </p:txBody>
      </p:sp>
      <p:sp>
        <p:nvSpPr>
          <p:cNvPr id="3" name="Content Placeholder 2"/>
          <p:cNvSpPr>
            <a:spLocks noGrp="1"/>
          </p:cNvSpPr>
          <p:nvPr>
            <p:ph idx="1"/>
          </p:nvPr>
        </p:nvSpPr>
        <p:spPr>
          <a:xfrm>
            <a:off x="381000" y="1524000"/>
            <a:ext cx="8382000" cy="5029200"/>
          </a:xfrm>
        </p:spPr>
        <p:txBody>
          <a:bodyPr>
            <a:normAutofit fontScale="92500" lnSpcReduction="20000"/>
          </a:bodyPr>
          <a:lstStyle/>
          <a:p>
            <a:r>
              <a:rPr lang="en-US" dirty="0" smtClean="0"/>
              <a:t>Yes. It’s called legitimate governance.</a:t>
            </a:r>
          </a:p>
          <a:p>
            <a:r>
              <a:rPr lang="en-US" dirty="0" smtClean="0"/>
              <a:t>As long as we tolerate the Saudi government’s commitment to exporting </a:t>
            </a:r>
            <a:r>
              <a:rPr lang="en-US" dirty="0" err="1" smtClean="0"/>
              <a:t>Wahabbist</a:t>
            </a:r>
            <a:r>
              <a:rPr lang="en-US" dirty="0" smtClean="0"/>
              <a:t> terror and to taking down Syria – as long as we support the Israeli master plan of Balkanizing the Middle East</a:t>
            </a:r>
            <a:r>
              <a:rPr lang="en-US" baseline="30000" dirty="0" smtClean="0"/>
              <a:t>3</a:t>
            </a:r>
            <a:r>
              <a:rPr lang="en-US" dirty="0" smtClean="0"/>
              <a:t> to include the dismantling of Syria, as long as we support Turkey (a NATO member) allowing its corrupt President to buy oil from ISIS with impunity, this will be a problem.</a:t>
            </a:r>
          </a:p>
          <a:p>
            <a:r>
              <a:rPr lang="en-US" dirty="0" smtClean="0"/>
              <a:t>ISIS will not spread to North Africa unless we want it to spread to North Africa (and down to Niger and Nigeria where we lust for their oil).</a:t>
            </a:r>
          </a:p>
        </p:txBody>
      </p:sp>
      <p:sp>
        <p:nvSpPr>
          <p:cNvPr id="4" name="TextBox 3"/>
          <p:cNvSpPr txBox="1"/>
          <p:nvPr/>
        </p:nvSpPr>
        <p:spPr>
          <a:xfrm>
            <a:off x="609600" y="6248400"/>
            <a:ext cx="7772400" cy="461665"/>
          </a:xfrm>
          <a:prstGeom prst="rect">
            <a:avLst/>
          </a:prstGeom>
          <a:noFill/>
        </p:spPr>
        <p:txBody>
          <a:bodyPr wrap="square" rtlCol="0">
            <a:spAutoFit/>
          </a:bodyPr>
          <a:lstStyle/>
          <a:p>
            <a:r>
              <a:rPr lang="en-US" sz="1200" dirty="0" smtClean="0"/>
              <a:t>NOTE 3: “</a:t>
            </a:r>
            <a:r>
              <a:rPr lang="en-US" sz="1200" dirty="0" smtClean="0">
                <a:hlinkClick r:id="rId3"/>
              </a:rPr>
              <a:t>Plans </a:t>
            </a:r>
            <a:r>
              <a:rPr lang="en-US" sz="1200" dirty="0">
                <a:hlinkClick r:id="rId3"/>
              </a:rPr>
              <a:t>for Redrawing the Middle East: The Project for a “New Middle </a:t>
            </a:r>
            <a:r>
              <a:rPr lang="en-US" sz="1200" dirty="0" smtClean="0">
                <a:hlinkClick r:id="rId3"/>
              </a:rPr>
              <a:t>East</a:t>
            </a:r>
            <a:r>
              <a:rPr lang="en-US" sz="1200" dirty="0" smtClean="0"/>
              <a:t>”, </a:t>
            </a:r>
            <a:r>
              <a:rPr lang="en-US" sz="1200" i="1" dirty="0" smtClean="0"/>
              <a:t>Global Research</a:t>
            </a:r>
            <a:r>
              <a:rPr lang="en-US" sz="1200" dirty="0" smtClean="0"/>
              <a:t>, 18 November 2006</a:t>
            </a:r>
            <a:r>
              <a:rPr lang="en-US" sz="1200" dirty="0"/>
              <a:t>; ”</a:t>
            </a:r>
          </a:p>
          <a:p>
            <a:r>
              <a:rPr lang="en-US" sz="1200" dirty="0"/>
              <a:t>“</a:t>
            </a:r>
            <a:r>
              <a:rPr lang="en-US" sz="1200" dirty="0">
                <a:hlinkClick r:id="rId4"/>
              </a:rPr>
              <a:t>Greater Israel”: The Zionist Plan for the Middle </a:t>
            </a:r>
            <a:r>
              <a:rPr lang="en-US" sz="1200" dirty="0" smtClean="0">
                <a:hlinkClick r:id="rId4"/>
              </a:rPr>
              <a:t>East</a:t>
            </a:r>
            <a:r>
              <a:rPr lang="en-US" sz="1200" dirty="0" smtClean="0"/>
              <a:t>,” Global Research, 29 April 2013.</a:t>
            </a:r>
            <a:endParaRPr lang="en-US" sz="1200" dirty="0"/>
          </a:p>
        </p:txBody>
      </p:sp>
    </p:spTree>
    <p:extLst>
      <p:ext uri="{BB962C8B-B14F-4D97-AF65-F5344CB8AC3E}">
        <p14:creationId xmlns:p14="http://schemas.microsoft.com/office/powerpoint/2010/main" val="3225158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b="1" dirty="0" smtClean="0"/>
              <a:t/>
            </a:r>
            <a:br>
              <a:rPr lang="en-US" sz="3600" b="1" dirty="0" smtClean="0"/>
            </a:br>
            <a:r>
              <a:rPr lang="en-US" b="1" dirty="0"/>
              <a:t>6. Can the ISIS Virtual Caliphate be defeated/marginalized</a:t>
            </a:r>
            <a:r>
              <a:rPr lang="en-US" b="1" dirty="0" smtClean="0"/>
              <a:t>?</a:t>
            </a:r>
            <a:endParaRPr lang="en-US" dirty="0"/>
          </a:p>
        </p:txBody>
      </p:sp>
      <p:sp>
        <p:nvSpPr>
          <p:cNvPr id="3" name="Content Placeholder 2"/>
          <p:cNvSpPr>
            <a:spLocks noGrp="1"/>
          </p:cNvSpPr>
          <p:nvPr>
            <p:ph idx="1"/>
          </p:nvPr>
        </p:nvSpPr>
        <p:spPr>
          <a:xfrm>
            <a:off x="457200" y="1874837"/>
            <a:ext cx="8229600" cy="4221163"/>
          </a:xfrm>
        </p:spPr>
        <p:txBody>
          <a:bodyPr>
            <a:normAutofit fontScale="92500"/>
          </a:bodyPr>
          <a:lstStyle/>
          <a:p>
            <a:r>
              <a:rPr lang="en-US" dirty="0" smtClean="0"/>
              <a:t>Short answer, no, not in the near term.</a:t>
            </a:r>
          </a:p>
          <a:p>
            <a:r>
              <a:rPr lang="en-US" dirty="0" smtClean="0"/>
              <a:t>Long answer, yes, without question.</a:t>
            </a:r>
          </a:p>
          <a:p>
            <a:r>
              <a:rPr lang="en-US" dirty="0" smtClean="0"/>
              <a:t>The key word is integrity. Are we prepared to control ourselves and end our tolerance for Saudi Arabian and Israeli fanaticism in the region? Are we prepared to stop CIA training of Russian and Chinese terrorists</a:t>
            </a:r>
            <a:r>
              <a:rPr lang="en-US" baseline="30000" dirty="0" smtClean="0"/>
              <a:t>4</a:t>
            </a:r>
            <a:r>
              <a:rPr lang="en-US" dirty="0" smtClean="0"/>
              <a:t> and work with all parties toward stabilization &amp; reconstruction?</a:t>
            </a:r>
            <a:endParaRPr lang="en-US" dirty="0"/>
          </a:p>
        </p:txBody>
      </p:sp>
      <p:sp>
        <p:nvSpPr>
          <p:cNvPr id="4" name="TextBox 3"/>
          <p:cNvSpPr txBox="1"/>
          <p:nvPr/>
        </p:nvSpPr>
        <p:spPr>
          <a:xfrm>
            <a:off x="762000" y="6172200"/>
            <a:ext cx="7696200" cy="646331"/>
          </a:xfrm>
          <a:prstGeom prst="rect">
            <a:avLst/>
          </a:prstGeom>
          <a:noFill/>
        </p:spPr>
        <p:txBody>
          <a:bodyPr wrap="square" rtlCol="0">
            <a:spAutoFit/>
          </a:bodyPr>
          <a:lstStyle/>
          <a:p>
            <a:r>
              <a:rPr lang="en-US" sz="1200" dirty="0" smtClean="0"/>
              <a:t>NOTE 4: </a:t>
            </a:r>
            <a:r>
              <a:rPr lang="en-US" sz="1200" dirty="0" smtClean="0">
                <a:hlinkClick r:id="rId3"/>
              </a:rPr>
              <a:t>Wayne </a:t>
            </a:r>
            <a:r>
              <a:rPr lang="en-US" sz="1200" dirty="0">
                <a:hlinkClick r:id="rId3"/>
              </a:rPr>
              <a:t>Madsen: CIA; Turks created caliphate to launch attacks on Russia and China UPDATE 2 Russians Accuse CIA on </a:t>
            </a:r>
            <a:r>
              <a:rPr lang="en-US" sz="1200" dirty="0" smtClean="0">
                <a:hlinkClick r:id="rId3"/>
              </a:rPr>
              <a:t>ISIS</a:t>
            </a:r>
            <a:r>
              <a:rPr lang="en-US" sz="1200" dirty="0" smtClean="0"/>
              <a:t>, </a:t>
            </a:r>
            <a:r>
              <a:rPr lang="en-US" sz="1200" i="1" dirty="0" smtClean="0"/>
              <a:t>Phi Beta Iota Public Intelligence Blog</a:t>
            </a:r>
            <a:r>
              <a:rPr lang="en-US" sz="1200" dirty="0" smtClean="0"/>
              <a:t>, 7 October 2015.</a:t>
            </a:r>
            <a:endParaRPr lang="en-US" sz="1200" dirty="0"/>
          </a:p>
          <a:p>
            <a:r>
              <a:rPr lang="en-US" sz="1200" dirty="0" smtClean="0"/>
              <a:t> </a:t>
            </a:r>
            <a:endParaRPr lang="en-US" sz="1200" dirty="0"/>
          </a:p>
        </p:txBody>
      </p:sp>
    </p:spTree>
    <p:extLst>
      <p:ext uri="{BB962C8B-B14F-4D97-AF65-F5344CB8AC3E}">
        <p14:creationId xmlns:p14="http://schemas.microsoft.com/office/powerpoint/2010/main" val="4192955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b="1" dirty="0" smtClean="0"/>
              <a:t/>
            </a:r>
            <a:br>
              <a:rPr lang="en-US" sz="3600" b="1" dirty="0" smtClean="0"/>
            </a:br>
            <a:r>
              <a:rPr lang="en-US" b="1" dirty="0"/>
              <a:t>7. Is the West’s </a:t>
            </a:r>
            <a:r>
              <a:rPr lang="en-US" b="1" dirty="0" smtClean="0"/>
              <a:t>strategy </a:t>
            </a:r>
            <a:r>
              <a:rPr lang="en-US" b="1" dirty="0"/>
              <a:t>to confront ISIS’s Virtual Caliphate effective?</a:t>
            </a:r>
            <a:endParaRPr lang="en-US" dirty="0"/>
          </a:p>
        </p:txBody>
      </p:sp>
      <p:sp>
        <p:nvSpPr>
          <p:cNvPr id="3" name="Content Placeholder 2"/>
          <p:cNvSpPr>
            <a:spLocks noGrp="1"/>
          </p:cNvSpPr>
          <p:nvPr>
            <p:ph idx="1"/>
          </p:nvPr>
        </p:nvSpPr>
        <p:spPr>
          <a:xfrm>
            <a:off x="381000" y="1600200"/>
            <a:ext cx="8305800" cy="5029200"/>
          </a:xfrm>
        </p:spPr>
        <p:txBody>
          <a:bodyPr>
            <a:normAutofit fontScale="92500" lnSpcReduction="20000"/>
          </a:bodyPr>
          <a:lstStyle/>
          <a:p>
            <a:r>
              <a:rPr lang="en-US" dirty="0" smtClean="0"/>
              <a:t>No. Not even close.</a:t>
            </a:r>
          </a:p>
          <a:p>
            <a:pPr lvl="1"/>
            <a:r>
              <a:rPr lang="en-US" dirty="0" smtClean="0"/>
              <a:t>First, we created ISIS and we support ISIS.*</a:t>
            </a:r>
          </a:p>
          <a:p>
            <a:pPr lvl="1"/>
            <a:r>
              <a:rPr lang="en-US" dirty="0" smtClean="0"/>
              <a:t>Second, we tolerate Saudi Arabia and Turkey making ISIS their own tool for destabilization.</a:t>
            </a:r>
          </a:p>
          <a:p>
            <a:pPr lvl="1"/>
            <a:r>
              <a:rPr lang="en-US" dirty="0" smtClean="0"/>
              <a:t>Third, Europe lacks intelligence with integrity on how to handle the massive immigrant break-out that I predicted in 2002.</a:t>
            </a:r>
          </a:p>
          <a:p>
            <a:pPr lvl="1"/>
            <a:r>
              <a:rPr lang="en-US" dirty="0" smtClean="0"/>
              <a:t>Fourth, the USG continues to support dictators world-wide as well as Israeli operations against Palestine (some call this Genocide, it certainly qualifies under UN definition of Other Atrocities), while also pursuing regime change, drone assassinations, and legalized financial crime that takes down entire economies.</a:t>
            </a:r>
            <a:endParaRPr lang="en-US" dirty="0"/>
          </a:p>
        </p:txBody>
      </p:sp>
      <p:sp>
        <p:nvSpPr>
          <p:cNvPr id="4" name="TextBox 3"/>
          <p:cNvSpPr txBox="1"/>
          <p:nvPr/>
        </p:nvSpPr>
        <p:spPr>
          <a:xfrm>
            <a:off x="0" y="6400800"/>
            <a:ext cx="9144000" cy="369332"/>
          </a:xfrm>
          <a:prstGeom prst="rect">
            <a:avLst/>
          </a:prstGeom>
          <a:noFill/>
        </p:spPr>
        <p:txBody>
          <a:bodyPr wrap="square" rtlCol="0">
            <a:spAutoFit/>
          </a:bodyPr>
          <a:lstStyle/>
          <a:p>
            <a:pPr algn="ctr"/>
            <a:r>
              <a:rPr lang="en-US" dirty="0" smtClean="0"/>
              <a:t>* </a:t>
            </a:r>
            <a:r>
              <a:rPr lang="en-US" dirty="0" smtClean="0"/>
              <a:t>Ten </a:t>
            </a:r>
            <a:r>
              <a:rPr lang="en-US" dirty="0" smtClean="0"/>
              <a:t>selected references on Notes page. </a:t>
            </a:r>
            <a:endParaRPr lang="en-US" dirty="0"/>
          </a:p>
        </p:txBody>
      </p:sp>
    </p:spTree>
    <p:extLst>
      <p:ext uri="{BB962C8B-B14F-4D97-AF65-F5344CB8AC3E}">
        <p14:creationId xmlns:p14="http://schemas.microsoft.com/office/powerpoint/2010/main" val="221975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Near-Term Worst-Case Scenario</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685" y="1063016"/>
            <a:ext cx="8581515" cy="4804384"/>
          </a:xfrm>
        </p:spPr>
      </p:pic>
      <p:sp>
        <p:nvSpPr>
          <p:cNvPr id="5" name="TextBox 4"/>
          <p:cNvSpPr txBox="1"/>
          <p:nvPr/>
        </p:nvSpPr>
        <p:spPr>
          <a:xfrm>
            <a:off x="0" y="5867400"/>
            <a:ext cx="9144000" cy="369332"/>
          </a:xfrm>
          <a:prstGeom prst="rect">
            <a:avLst/>
          </a:prstGeom>
          <a:noFill/>
        </p:spPr>
        <p:txBody>
          <a:bodyPr wrap="square" rtlCol="0">
            <a:spAutoFit/>
          </a:bodyPr>
          <a:lstStyle/>
          <a:p>
            <a:pPr algn="ctr"/>
            <a:r>
              <a:rPr lang="en-US" dirty="0" smtClean="0">
                <a:hlinkClick r:id="rId4"/>
              </a:rPr>
              <a:t>The ISIS Map of the World</a:t>
            </a:r>
            <a:r>
              <a:rPr lang="en-US" dirty="0" smtClean="0"/>
              <a:t>, </a:t>
            </a:r>
            <a:r>
              <a:rPr lang="en-US" i="1" dirty="0" smtClean="0"/>
              <a:t>Daily Mail</a:t>
            </a:r>
            <a:r>
              <a:rPr lang="en-US" dirty="0" smtClean="0"/>
              <a:t>, 14 January 2016 [Possibly Bogus]</a:t>
            </a:r>
            <a:endParaRPr lang="en-US" dirty="0"/>
          </a:p>
        </p:txBody>
      </p:sp>
      <p:sp>
        <p:nvSpPr>
          <p:cNvPr id="3" name="TextBox 2"/>
          <p:cNvSpPr txBox="1"/>
          <p:nvPr/>
        </p:nvSpPr>
        <p:spPr>
          <a:xfrm>
            <a:off x="0" y="6236732"/>
            <a:ext cx="9144000" cy="646331"/>
          </a:xfrm>
          <a:prstGeom prst="rect">
            <a:avLst/>
          </a:prstGeom>
          <a:noFill/>
        </p:spPr>
        <p:txBody>
          <a:bodyPr wrap="square" rtlCol="0">
            <a:spAutoFit/>
          </a:bodyPr>
          <a:lstStyle/>
          <a:p>
            <a:pPr algn="ctr"/>
            <a:r>
              <a:rPr lang="en-US" b="1" dirty="0" smtClean="0"/>
              <a:t>ISIS: </a:t>
            </a:r>
            <a:r>
              <a:rPr lang="en-US" dirty="0" smtClean="0"/>
              <a:t>Iraq-Syria    </a:t>
            </a:r>
            <a:r>
              <a:rPr lang="en-US" b="1" dirty="0" smtClean="0"/>
              <a:t>ISIL: </a:t>
            </a:r>
            <a:r>
              <a:rPr lang="en-US" dirty="0" smtClean="0"/>
              <a:t>Iraq-Syria-Lebanon-Israel-Jordan  </a:t>
            </a:r>
            <a:r>
              <a:rPr lang="en-US" b="1" dirty="0" smtClean="0"/>
              <a:t>Caliphate 1: </a:t>
            </a:r>
            <a:r>
              <a:rPr lang="en-US" dirty="0" smtClean="0"/>
              <a:t>above.  </a:t>
            </a:r>
          </a:p>
          <a:p>
            <a:pPr algn="ctr"/>
            <a:r>
              <a:rPr lang="en-US" b="1" dirty="0" smtClean="0"/>
              <a:t>Caliphate 2: </a:t>
            </a:r>
            <a:r>
              <a:rPr lang="en-US" dirty="0" smtClean="0"/>
              <a:t>Muslim countries in Asia, India (2</a:t>
            </a:r>
            <a:r>
              <a:rPr lang="en-US" baseline="30000" dirty="0" smtClean="0"/>
              <a:t>nd</a:t>
            </a:r>
            <a:r>
              <a:rPr lang="en-US" dirty="0" smtClean="0"/>
              <a:t> largest Muslim population after Indonesia)</a:t>
            </a:r>
            <a:endParaRPr lang="en-US" dirty="0"/>
          </a:p>
        </p:txBody>
      </p:sp>
    </p:spTree>
    <p:extLst>
      <p:ext uri="{BB962C8B-B14F-4D97-AF65-F5344CB8AC3E}">
        <p14:creationId xmlns:p14="http://schemas.microsoft.com/office/powerpoint/2010/main" val="334163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t>Current Operating Zones</a:t>
            </a:r>
            <a:endParaRPr lang="en-US" sz="40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915156"/>
            <a:ext cx="7315200" cy="5896051"/>
          </a:xfrm>
        </p:spPr>
      </p:pic>
    </p:spTree>
    <p:extLst>
      <p:ext uri="{BB962C8B-B14F-4D97-AF65-F5344CB8AC3E}">
        <p14:creationId xmlns:p14="http://schemas.microsoft.com/office/powerpoint/2010/main" val="32558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t>Ostensible Formal Affiliates</a:t>
            </a:r>
            <a:endParaRPr lang="en-US" sz="40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130" y="1143000"/>
            <a:ext cx="8825845" cy="3429000"/>
          </a:xfrm>
        </p:spPr>
      </p:pic>
      <p:sp>
        <p:nvSpPr>
          <p:cNvPr id="5" name="TextBox 4"/>
          <p:cNvSpPr txBox="1"/>
          <p:nvPr/>
        </p:nvSpPr>
        <p:spPr>
          <a:xfrm>
            <a:off x="-5219" y="6172200"/>
            <a:ext cx="9144000" cy="369332"/>
          </a:xfrm>
          <a:prstGeom prst="rect">
            <a:avLst/>
          </a:prstGeom>
          <a:noFill/>
        </p:spPr>
        <p:txBody>
          <a:bodyPr wrap="square" rtlCol="0">
            <a:spAutoFit/>
          </a:bodyPr>
          <a:lstStyle/>
          <a:p>
            <a:pPr algn="ctr"/>
            <a:r>
              <a:rPr lang="en-US" dirty="0">
                <a:hlinkClick r:id="rId4"/>
              </a:rPr>
              <a:t>http://</a:t>
            </a:r>
            <a:r>
              <a:rPr lang="en-US" dirty="0" smtClean="0">
                <a:hlinkClick r:id="rId4"/>
              </a:rPr>
              <a:t>www.politico.com/magazine/story/2015/12/isil-paris-san-bernardino-affiliates-213438</a:t>
            </a:r>
            <a:r>
              <a:rPr lang="en-US" dirty="0" smtClean="0"/>
              <a:t> </a:t>
            </a:r>
            <a:endParaRPr lang="en-US" dirty="0"/>
          </a:p>
        </p:txBody>
      </p:sp>
      <p:sp>
        <p:nvSpPr>
          <p:cNvPr id="6" name="TextBox 5"/>
          <p:cNvSpPr txBox="1"/>
          <p:nvPr/>
        </p:nvSpPr>
        <p:spPr>
          <a:xfrm>
            <a:off x="2166869" y="5486400"/>
            <a:ext cx="4820230" cy="369332"/>
          </a:xfrm>
          <a:prstGeom prst="rect">
            <a:avLst/>
          </a:prstGeom>
          <a:noFill/>
        </p:spPr>
        <p:txBody>
          <a:bodyPr wrap="none" rtlCol="0">
            <a:spAutoFit/>
          </a:bodyPr>
          <a:lstStyle/>
          <a:p>
            <a:r>
              <a:rPr lang="en-US" dirty="0" smtClean="0"/>
              <a:t>Institute for the Study of War -  </a:t>
            </a:r>
            <a:r>
              <a:rPr lang="en-US" dirty="0" err="1" smtClean="0"/>
              <a:t>Hambhir</a:t>
            </a:r>
            <a:r>
              <a:rPr lang="en-US" dirty="0" smtClean="0"/>
              <a:t> </a:t>
            </a:r>
            <a:r>
              <a:rPr lang="en-US" dirty="0" err="1" smtClean="0"/>
              <a:t>Garleen</a:t>
            </a:r>
            <a:r>
              <a:rPr lang="en-US" dirty="0" smtClean="0"/>
              <a:t> </a:t>
            </a:r>
            <a:endParaRPr lang="en-US" dirty="0"/>
          </a:p>
        </p:txBody>
      </p:sp>
    </p:spTree>
    <p:extLst>
      <p:ext uri="{BB962C8B-B14F-4D97-AF65-F5344CB8AC3E}">
        <p14:creationId xmlns:p14="http://schemas.microsoft.com/office/powerpoint/2010/main" val="250340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a:bodyPr>
          <a:lstStyle/>
          <a:p>
            <a:r>
              <a:rPr lang="en-US" b="1" dirty="0" smtClean="0"/>
              <a:t>Fragile States World-Wide</a:t>
            </a:r>
            <a:br>
              <a:rPr lang="en-US" b="1" dirty="0" smtClean="0"/>
            </a:br>
            <a:r>
              <a:rPr lang="en-US" b="1" dirty="0" smtClean="0"/>
              <a:t>Long-Term Worst Case</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55546"/>
            <a:ext cx="9146744" cy="4616653"/>
          </a:xfrm>
        </p:spPr>
      </p:pic>
      <p:sp>
        <p:nvSpPr>
          <p:cNvPr id="5" name="TextBox 4"/>
          <p:cNvSpPr txBox="1"/>
          <p:nvPr/>
        </p:nvSpPr>
        <p:spPr>
          <a:xfrm>
            <a:off x="1905000" y="6324600"/>
            <a:ext cx="5334000" cy="369332"/>
          </a:xfrm>
          <a:prstGeom prst="rect">
            <a:avLst/>
          </a:prstGeom>
          <a:noFill/>
        </p:spPr>
        <p:txBody>
          <a:bodyPr wrap="square" rtlCol="0">
            <a:spAutoFit/>
          </a:bodyPr>
          <a:lstStyle/>
          <a:p>
            <a:r>
              <a:rPr lang="en-US" dirty="0">
                <a:hlinkClick r:id="rId4"/>
              </a:rPr>
              <a:t>http://</a:t>
            </a:r>
            <a:r>
              <a:rPr lang="en-US" dirty="0" smtClean="0">
                <a:hlinkClick r:id="rId4"/>
              </a:rPr>
              <a:t>fsi.fundforpeace.org/map/2015heatmap.png</a:t>
            </a:r>
            <a:r>
              <a:rPr lang="en-US" dirty="0" smtClean="0"/>
              <a:t> </a:t>
            </a:r>
            <a:endParaRPr lang="en-US" dirty="0"/>
          </a:p>
        </p:txBody>
      </p:sp>
      <p:sp>
        <p:nvSpPr>
          <p:cNvPr id="6" name="Oval 5"/>
          <p:cNvSpPr/>
          <p:nvPr/>
        </p:nvSpPr>
        <p:spPr>
          <a:xfrm rot="514051">
            <a:off x="3570219" y="3056217"/>
            <a:ext cx="5105400" cy="1754886"/>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rot="21088946">
            <a:off x="644715" y="2280533"/>
            <a:ext cx="4343400" cy="98584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8595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175" y="1219201"/>
            <a:ext cx="5549825" cy="4800599"/>
          </a:xfrm>
        </p:spPr>
      </p:pic>
      <p:sp>
        <p:nvSpPr>
          <p:cNvPr id="2" name="Title 1"/>
          <p:cNvSpPr>
            <a:spLocks noGrp="1"/>
          </p:cNvSpPr>
          <p:nvPr>
            <p:ph type="title"/>
          </p:nvPr>
        </p:nvSpPr>
        <p:spPr>
          <a:xfrm>
            <a:off x="457200" y="0"/>
            <a:ext cx="8229600" cy="1143000"/>
          </a:xfrm>
        </p:spPr>
        <p:txBody>
          <a:bodyPr/>
          <a:lstStyle/>
          <a:p>
            <a:r>
              <a:rPr lang="en-US" b="1" dirty="0" smtClean="0"/>
              <a:t>Islam &amp; Oil – Iranian Shi’ites Win</a:t>
            </a:r>
            <a:endParaRPr lang="en-US" b="1" dirty="0"/>
          </a:p>
        </p:txBody>
      </p:sp>
      <p:sp>
        <p:nvSpPr>
          <p:cNvPr id="5" name="TextBox 4"/>
          <p:cNvSpPr txBox="1"/>
          <p:nvPr/>
        </p:nvSpPr>
        <p:spPr>
          <a:xfrm>
            <a:off x="0" y="6400800"/>
            <a:ext cx="9144000" cy="369332"/>
          </a:xfrm>
          <a:prstGeom prst="rect">
            <a:avLst/>
          </a:prstGeom>
          <a:noFill/>
        </p:spPr>
        <p:txBody>
          <a:bodyPr wrap="square" rtlCol="0">
            <a:spAutoFit/>
          </a:bodyPr>
          <a:lstStyle/>
          <a:p>
            <a:pPr algn="ctr"/>
            <a:r>
              <a:rPr lang="en-US" dirty="0">
                <a:hlinkClick r:id="rId4"/>
              </a:rPr>
              <a:t>One Map That Explains the Dangerous Saudi-Iranian </a:t>
            </a:r>
            <a:r>
              <a:rPr lang="en-US" dirty="0" smtClean="0">
                <a:hlinkClick r:id="rId4"/>
              </a:rPr>
              <a:t>Conflict</a:t>
            </a:r>
            <a:r>
              <a:rPr lang="en-US" dirty="0" smtClean="0"/>
              <a:t>, September 2008 </a:t>
            </a:r>
            <a:endParaRPr lang="en-US" dirty="0"/>
          </a:p>
        </p:txBody>
      </p:sp>
      <p:sp>
        <p:nvSpPr>
          <p:cNvPr id="3" name="TextBox 2"/>
          <p:cNvSpPr txBox="1"/>
          <p:nvPr/>
        </p:nvSpPr>
        <p:spPr>
          <a:xfrm>
            <a:off x="5562600" y="1066800"/>
            <a:ext cx="3581400" cy="5201424"/>
          </a:xfrm>
          <a:prstGeom prst="rect">
            <a:avLst/>
          </a:prstGeom>
          <a:solidFill>
            <a:schemeClr val="bg1"/>
          </a:solidFill>
        </p:spPr>
        <p:txBody>
          <a:bodyPr wrap="square" rtlCol="0">
            <a:spAutoFit/>
          </a:bodyPr>
          <a:lstStyle/>
          <a:p>
            <a:r>
              <a:rPr lang="en-US" b="1" dirty="0" smtClean="0"/>
              <a:t>Other Hidden Planets</a:t>
            </a:r>
          </a:p>
          <a:p>
            <a:endParaRPr lang="en-US" sz="800" b="1" dirty="0"/>
          </a:p>
          <a:p>
            <a:pPr marL="285750" indent="-285750">
              <a:buFontTx/>
              <a:buChar char="-"/>
            </a:pPr>
            <a:r>
              <a:rPr lang="en-US" b="1" dirty="0" smtClean="0"/>
              <a:t>Saudi </a:t>
            </a:r>
            <a:r>
              <a:rPr lang="en-US" dirty="0" smtClean="0"/>
              <a:t>war on Iran &amp; Shi’ites</a:t>
            </a:r>
          </a:p>
          <a:p>
            <a:pPr marL="285750" indent="-285750">
              <a:buFontTx/>
              <a:buChar char="-"/>
            </a:pPr>
            <a:r>
              <a:rPr lang="en-US" b="1" dirty="0" smtClean="0"/>
              <a:t>Saudi</a:t>
            </a:r>
            <a:r>
              <a:rPr lang="en-US" dirty="0" smtClean="0"/>
              <a:t> youth unemployment (ages 15-24) 29.43%</a:t>
            </a:r>
          </a:p>
          <a:p>
            <a:pPr marL="285750" indent="-285750">
              <a:buFontTx/>
              <a:buChar char="-"/>
            </a:pPr>
            <a:r>
              <a:rPr lang="en-US" b="1" dirty="0" smtClean="0"/>
              <a:t>UAE &amp; Qatar </a:t>
            </a:r>
            <a:r>
              <a:rPr lang="en-US" dirty="0" smtClean="0"/>
              <a:t>fear of Shi’ites</a:t>
            </a:r>
          </a:p>
          <a:p>
            <a:pPr marL="285750" indent="-285750">
              <a:buFontTx/>
              <a:buChar char="-"/>
            </a:pPr>
            <a:r>
              <a:rPr lang="en-US" b="1" dirty="0" smtClean="0"/>
              <a:t>Israeli</a:t>
            </a:r>
            <a:r>
              <a:rPr lang="en-US" dirty="0" smtClean="0"/>
              <a:t> Balkanization concept for Middle East</a:t>
            </a:r>
          </a:p>
          <a:p>
            <a:pPr marL="285750" indent="-285750">
              <a:buFontTx/>
              <a:buChar char="-"/>
            </a:pPr>
            <a:r>
              <a:rPr lang="en-US" b="1" dirty="0" smtClean="0"/>
              <a:t>Turkish</a:t>
            </a:r>
            <a:r>
              <a:rPr lang="en-US" dirty="0" smtClean="0"/>
              <a:t> war on Kurds and Shi’ites</a:t>
            </a:r>
          </a:p>
          <a:p>
            <a:pPr marL="285750" indent="-285750">
              <a:buFontTx/>
              <a:buChar char="-"/>
            </a:pPr>
            <a:r>
              <a:rPr lang="en-US" b="1" dirty="0" smtClean="0"/>
              <a:t>Russian</a:t>
            </a:r>
            <a:r>
              <a:rPr lang="en-US" dirty="0" smtClean="0"/>
              <a:t> insistence on keeping Syria as a platform, sea base</a:t>
            </a:r>
          </a:p>
          <a:p>
            <a:pPr marL="285750" indent="-285750">
              <a:buFontTx/>
              <a:buChar char="-"/>
            </a:pPr>
            <a:r>
              <a:rPr lang="en-US" b="1" dirty="0" smtClean="0"/>
              <a:t>Syrian</a:t>
            </a:r>
            <a:r>
              <a:rPr lang="en-US" dirty="0" smtClean="0"/>
              <a:t> energy reserves in Mediterranean Sea</a:t>
            </a:r>
          </a:p>
          <a:p>
            <a:pPr marL="285750" indent="-285750">
              <a:buFontTx/>
              <a:buChar char="-"/>
            </a:pPr>
            <a:r>
              <a:rPr lang="en-US" b="1" dirty="0" smtClean="0"/>
              <a:t>Cheney </a:t>
            </a:r>
            <a:r>
              <a:rPr lang="en-US" dirty="0" smtClean="0"/>
              <a:t>drilling in Golan Heights</a:t>
            </a:r>
          </a:p>
          <a:p>
            <a:pPr marL="285750" indent="-285750">
              <a:buFontTx/>
              <a:buChar char="-"/>
            </a:pPr>
            <a:r>
              <a:rPr lang="en-US" b="1" dirty="0" smtClean="0"/>
              <a:t>Goldman Sachs </a:t>
            </a:r>
            <a:r>
              <a:rPr lang="en-US" dirty="0" smtClean="0"/>
              <a:t>oil futures bets gone bad – they </a:t>
            </a:r>
            <a:r>
              <a:rPr lang="en-US" i="1" dirty="0" smtClean="0"/>
              <a:t>need</a:t>
            </a:r>
            <a:r>
              <a:rPr lang="en-US" dirty="0" smtClean="0"/>
              <a:t> a war</a:t>
            </a:r>
          </a:p>
          <a:p>
            <a:pPr marL="285750" indent="-285750">
              <a:buFontTx/>
              <a:buChar char="-"/>
            </a:pPr>
            <a:r>
              <a:rPr lang="en-US" b="1" dirty="0" smtClean="0"/>
              <a:t>CIA</a:t>
            </a:r>
            <a:r>
              <a:rPr lang="en-US" dirty="0" smtClean="0"/>
              <a:t> training of Uighurs &amp; Chechens as terrorists</a:t>
            </a:r>
          </a:p>
          <a:p>
            <a:pPr marL="285750" indent="-285750">
              <a:buFontTx/>
              <a:buChar char="-"/>
            </a:pPr>
            <a:r>
              <a:rPr lang="en-US" b="1" dirty="0" smtClean="0"/>
              <a:t>European</a:t>
            </a:r>
            <a:r>
              <a:rPr lang="en-US" dirty="0" smtClean="0"/>
              <a:t> neo-Nazis</a:t>
            </a:r>
            <a:endParaRPr lang="en-US" dirty="0"/>
          </a:p>
        </p:txBody>
      </p:sp>
    </p:spTree>
    <p:extLst>
      <p:ext uri="{BB962C8B-B14F-4D97-AF65-F5344CB8AC3E}">
        <p14:creationId xmlns:p14="http://schemas.microsoft.com/office/powerpoint/2010/main" val="1405481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51" y="914400"/>
            <a:ext cx="6978249" cy="5486400"/>
          </a:xfrm>
          <a:prstGeom prst="rect">
            <a:avLst/>
          </a:prstGeom>
        </p:spPr>
      </p:pic>
      <p:sp>
        <p:nvSpPr>
          <p:cNvPr id="2" name="Title 1"/>
          <p:cNvSpPr>
            <a:spLocks noGrp="1"/>
          </p:cNvSpPr>
          <p:nvPr>
            <p:ph type="title"/>
          </p:nvPr>
        </p:nvSpPr>
        <p:spPr>
          <a:xfrm>
            <a:off x="228600" y="-152400"/>
            <a:ext cx="8686800" cy="1143000"/>
          </a:xfrm>
        </p:spPr>
        <p:txBody>
          <a:bodyPr>
            <a:normAutofit fontScale="90000"/>
          </a:bodyPr>
          <a:lstStyle/>
          <a:p>
            <a:r>
              <a:rPr lang="en-US" b="1" dirty="0" smtClean="0"/>
              <a:t>Sunni – Shi’ite War – Could Go Nuclear</a:t>
            </a:r>
            <a:endParaRPr lang="en-US"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9052" y="4876800"/>
            <a:ext cx="4084948" cy="1981200"/>
          </a:xfrm>
          <a:prstGeom prst="rect">
            <a:avLst/>
          </a:prstGeom>
        </p:spPr>
      </p:pic>
      <p:sp>
        <p:nvSpPr>
          <p:cNvPr id="12" name="Rectangle 11"/>
          <p:cNvSpPr/>
          <p:nvPr/>
        </p:nvSpPr>
        <p:spPr>
          <a:xfrm>
            <a:off x="5059052" y="4191000"/>
            <a:ext cx="1883338" cy="6858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238721" y="4191000"/>
            <a:ext cx="1524000" cy="646331"/>
          </a:xfrm>
          <a:prstGeom prst="rect">
            <a:avLst/>
          </a:prstGeom>
          <a:noFill/>
        </p:spPr>
        <p:txBody>
          <a:bodyPr wrap="square" rtlCol="0">
            <a:spAutoFit/>
          </a:bodyPr>
          <a:lstStyle/>
          <a:p>
            <a:pPr algn="ctr"/>
            <a:r>
              <a:rPr lang="en-US" b="1" dirty="0" smtClean="0">
                <a:solidFill>
                  <a:srgbClr val="FF0000"/>
                </a:solidFill>
              </a:rPr>
              <a:t>NUCLEAR POWERS</a:t>
            </a:r>
            <a:endParaRPr lang="en-US" b="1" dirty="0">
              <a:solidFill>
                <a:srgbClr val="FF0000"/>
              </a:solidFill>
            </a:endParaRPr>
          </a:p>
        </p:txBody>
      </p:sp>
      <p:sp>
        <p:nvSpPr>
          <p:cNvPr id="14" name="TextBox 13"/>
          <p:cNvSpPr txBox="1"/>
          <p:nvPr/>
        </p:nvSpPr>
        <p:spPr>
          <a:xfrm>
            <a:off x="1066800" y="2196353"/>
            <a:ext cx="545342" cy="246221"/>
          </a:xfrm>
          <a:prstGeom prst="rect">
            <a:avLst/>
          </a:prstGeom>
          <a:noFill/>
        </p:spPr>
        <p:txBody>
          <a:bodyPr wrap="none" rtlCol="0">
            <a:spAutoFit/>
          </a:bodyPr>
          <a:lstStyle/>
          <a:p>
            <a:r>
              <a:rPr lang="en-US" sz="1000" b="1" dirty="0" smtClean="0"/>
              <a:t>ISRAEL</a:t>
            </a:r>
            <a:endParaRPr lang="en-US" sz="1000" b="1" dirty="0"/>
          </a:p>
        </p:txBody>
      </p:sp>
      <p:sp>
        <p:nvSpPr>
          <p:cNvPr id="15" name="TextBox 14"/>
          <p:cNvSpPr txBox="1"/>
          <p:nvPr/>
        </p:nvSpPr>
        <p:spPr>
          <a:xfrm>
            <a:off x="5973827" y="3039033"/>
            <a:ext cx="721672" cy="246221"/>
          </a:xfrm>
          <a:prstGeom prst="rect">
            <a:avLst/>
          </a:prstGeom>
          <a:noFill/>
        </p:spPr>
        <p:txBody>
          <a:bodyPr wrap="none" rtlCol="0">
            <a:spAutoFit/>
          </a:bodyPr>
          <a:lstStyle/>
          <a:p>
            <a:r>
              <a:rPr lang="en-US" sz="1000" b="1" dirty="0" smtClean="0"/>
              <a:t>PAKISTAN</a:t>
            </a:r>
            <a:endParaRPr lang="en-US" sz="1000" b="1"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0509" y="3205733"/>
            <a:ext cx="488308" cy="488308"/>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7492" y="2645416"/>
            <a:ext cx="488308" cy="488308"/>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3492" y="3842809"/>
            <a:ext cx="488308" cy="488308"/>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800" y="2362200"/>
            <a:ext cx="488308" cy="488308"/>
          </a:xfrm>
          <a:prstGeom prst="rect">
            <a:avLst/>
          </a:prstGeom>
        </p:spPr>
      </p:pic>
      <p:cxnSp>
        <p:nvCxnSpPr>
          <p:cNvPr id="22" name="Straight Arrow Connector 21"/>
          <p:cNvCxnSpPr>
            <a:stCxn id="12" idx="1"/>
          </p:cNvCxnSpPr>
          <p:nvPr/>
        </p:nvCxnSpPr>
        <p:spPr>
          <a:xfrm flipH="1" flipV="1">
            <a:off x="3048000" y="4086963"/>
            <a:ext cx="2011052" cy="4469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1"/>
          </p:cNvCxnSpPr>
          <p:nvPr/>
        </p:nvCxnSpPr>
        <p:spPr>
          <a:xfrm flipH="1" flipV="1">
            <a:off x="1612142" y="2743200"/>
            <a:ext cx="3446910" cy="1790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0"/>
          </p:cNvCxnSpPr>
          <p:nvPr/>
        </p:nvCxnSpPr>
        <p:spPr>
          <a:xfrm flipH="1" flipV="1">
            <a:off x="4495800" y="3133724"/>
            <a:ext cx="1504921" cy="10572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0"/>
          </p:cNvCxnSpPr>
          <p:nvPr/>
        </p:nvCxnSpPr>
        <p:spPr>
          <a:xfrm flipV="1">
            <a:off x="6000721" y="3694041"/>
            <a:ext cx="247679" cy="4969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492" y="1645292"/>
            <a:ext cx="488308" cy="488308"/>
          </a:xfrm>
          <a:prstGeom prst="rect">
            <a:avLst/>
          </a:prstGeom>
        </p:spPr>
      </p:pic>
      <p:cxnSp>
        <p:nvCxnSpPr>
          <p:cNvPr id="33" name="Straight Arrow Connector 32"/>
          <p:cNvCxnSpPr/>
          <p:nvPr/>
        </p:nvCxnSpPr>
        <p:spPr>
          <a:xfrm flipH="1" flipV="1">
            <a:off x="1447800" y="1981200"/>
            <a:ext cx="4526027" cy="2209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742545">
            <a:off x="3298421" y="4242996"/>
            <a:ext cx="1197379" cy="307777"/>
          </a:xfrm>
          <a:prstGeom prst="rect">
            <a:avLst/>
          </a:prstGeom>
          <a:noFill/>
        </p:spPr>
        <p:txBody>
          <a:bodyPr wrap="none" rtlCol="0">
            <a:spAutoFit/>
          </a:bodyPr>
          <a:lstStyle/>
          <a:p>
            <a:r>
              <a:rPr lang="en-US" sz="1400" b="1" dirty="0" smtClean="0">
                <a:solidFill>
                  <a:srgbClr val="FF0000"/>
                </a:solidFill>
              </a:rPr>
              <a:t>“Undeclared”</a:t>
            </a:r>
            <a:endParaRPr lang="en-US" sz="1400" b="1" dirty="0">
              <a:solidFill>
                <a:srgbClr val="FF0000"/>
              </a:solidFill>
            </a:endParaRPr>
          </a:p>
        </p:txBody>
      </p:sp>
      <p:sp>
        <p:nvSpPr>
          <p:cNvPr id="35" name="TextBox 34"/>
          <p:cNvSpPr txBox="1"/>
          <p:nvPr/>
        </p:nvSpPr>
        <p:spPr>
          <a:xfrm rot="1533186">
            <a:off x="1995201" y="2268432"/>
            <a:ext cx="1197379" cy="307777"/>
          </a:xfrm>
          <a:prstGeom prst="rect">
            <a:avLst/>
          </a:prstGeom>
          <a:noFill/>
        </p:spPr>
        <p:txBody>
          <a:bodyPr wrap="none" rtlCol="0">
            <a:spAutoFit/>
          </a:bodyPr>
          <a:lstStyle/>
          <a:p>
            <a:r>
              <a:rPr lang="en-US" sz="1400" b="1" dirty="0" smtClean="0">
                <a:solidFill>
                  <a:srgbClr val="FF0000"/>
                </a:solidFill>
              </a:rPr>
              <a:t>“Undeclared”</a:t>
            </a:r>
            <a:endParaRPr lang="en-US" sz="1400" b="1" dirty="0">
              <a:solidFill>
                <a:srgbClr val="FF0000"/>
              </a:solidFill>
            </a:endParaRPr>
          </a:p>
        </p:txBody>
      </p:sp>
      <p:sp>
        <p:nvSpPr>
          <p:cNvPr id="36" name="TextBox 35"/>
          <p:cNvSpPr txBox="1"/>
          <p:nvPr/>
        </p:nvSpPr>
        <p:spPr>
          <a:xfrm rot="2097734">
            <a:off x="4820387" y="3491724"/>
            <a:ext cx="1197379" cy="307777"/>
          </a:xfrm>
          <a:prstGeom prst="rect">
            <a:avLst/>
          </a:prstGeom>
          <a:noFill/>
        </p:spPr>
        <p:txBody>
          <a:bodyPr wrap="none" rtlCol="0">
            <a:spAutoFit/>
          </a:bodyPr>
          <a:lstStyle/>
          <a:p>
            <a:r>
              <a:rPr lang="en-US" sz="1400" b="1" dirty="0" smtClean="0">
                <a:solidFill>
                  <a:srgbClr val="FF0000"/>
                </a:solidFill>
              </a:rPr>
              <a:t>“Undeclared”</a:t>
            </a:r>
            <a:endParaRPr lang="en-US" sz="1400" b="1" dirty="0">
              <a:solidFill>
                <a:srgbClr val="FF0000"/>
              </a:solidFill>
            </a:endParaRPr>
          </a:p>
        </p:txBody>
      </p:sp>
    </p:spTree>
    <p:extLst>
      <p:ext uri="{BB962C8B-B14F-4D97-AF65-F5344CB8AC3E}">
        <p14:creationId xmlns:p14="http://schemas.microsoft.com/office/powerpoint/2010/main" val="361713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Plan for this Brief</a:t>
            </a:r>
            <a:endParaRPr lang="en-US" b="1" dirty="0"/>
          </a:p>
        </p:txBody>
      </p:sp>
      <p:sp>
        <p:nvSpPr>
          <p:cNvPr id="3" name="Content Placeholder 2"/>
          <p:cNvSpPr>
            <a:spLocks noGrp="1"/>
          </p:cNvSpPr>
          <p:nvPr>
            <p:ph idx="1"/>
          </p:nvPr>
        </p:nvSpPr>
        <p:spPr>
          <a:xfrm>
            <a:off x="228600" y="1066800"/>
            <a:ext cx="8534400" cy="5562600"/>
          </a:xfrm>
        </p:spPr>
        <p:txBody>
          <a:bodyPr>
            <a:normAutofit fontScale="62500" lnSpcReduction="20000"/>
          </a:bodyPr>
          <a:lstStyle/>
          <a:p>
            <a:r>
              <a:rPr lang="en-US" b="1" dirty="0" smtClean="0"/>
              <a:t>Part I – Answer the Questions</a:t>
            </a:r>
          </a:p>
          <a:p>
            <a:pPr lvl="1"/>
            <a:r>
              <a:rPr lang="en-US" i="1" dirty="0"/>
              <a:t>The virtual caliphate is an idea convenient to state-sponsors of terrorism</a:t>
            </a:r>
            <a:endParaRPr lang="en-US" dirty="0" smtClean="0"/>
          </a:p>
          <a:p>
            <a:pPr lvl="1"/>
            <a:r>
              <a:rPr lang="en-US" i="1" dirty="0"/>
              <a:t>ISIS is theater – bad theater – on the margins</a:t>
            </a:r>
            <a:r>
              <a:rPr lang="en-US" i="1" dirty="0" smtClean="0"/>
              <a:t>.</a:t>
            </a:r>
          </a:p>
          <a:p>
            <a:pPr lvl="1"/>
            <a:r>
              <a:rPr lang="en-US" i="1" dirty="0"/>
              <a:t>ISIS – and other revolutionary and secessionist groups – survive as a direct consequence of high unemployment in the context of failed states -- and with the direct support of specific autocratic states </a:t>
            </a:r>
            <a:r>
              <a:rPr lang="en-US" i="1" dirty="0" smtClean="0"/>
              <a:t>including Saudi Arabia, Israel, and Turkey [</a:t>
            </a:r>
            <a:r>
              <a:rPr lang="en-US" i="1" dirty="0" err="1" smtClean="0"/>
              <a:t>Erdoğan</a:t>
            </a:r>
            <a:r>
              <a:rPr lang="en-US" dirty="0" smtClean="0"/>
              <a:t> </a:t>
            </a:r>
            <a:r>
              <a:rPr lang="en-US" i="1" dirty="0" smtClean="0"/>
              <a:t>not bureaucracy] and </a:t>
            </a:r>
            <a:r>
              <a:rPr lang="en-US" i="1" dirty="0"/>
              <a:t>– at </a:t>
            </a:r>
            <a:r>
              <a:rPr lang="en-US" i="1" dirty="0" smtClean="0"/>
              <a:t>the very least </a:t>
            </a:r>
            <a:r>
              <a:rPr lang="en-US" i="1" dirty="0"/>
              <a:t>indirectly – the USA</a:t>
            </a:r>
            <a:r>
              <a:rPr lang="en-US" i="1" dirty="0" smtClean="0"/>
              <a:t>.</a:t>
            </a:r>
            <a:endParaRPr lang="en-US" i="1" dirty="0"/>
          </a:p>
          <a:p>
            <a:pPr lvl="1"/>
            <a:r>
              <a:rPr lang="en-US" i="1" dirty="0"/>
              <a:t>The only viable competitor to ISIS and all the other criminal and revolutionary organizations is legitimate governance – multinational governance – committed to full employment and social justice</a:t>
            </a:r>
            <a:r>
              <a:rPr lang="en-US" i="1" dirty="0" smtClean="0"/>
              <a:t>.</a:t>
            </a:r>
            <a:endParaRPr lang="en-US" b="1" dirty="0" smtClean="0"/>
          </a:p>
          <a:p>
            <a:endParaRPr lang="en-US" sz="1100" b="1" dirty="0" smtClean="0"/>
          </a:p>
          <a:p>
            <a:r>
              <a:rPr lang="en-US" b="1" dirty="0" smtClean="0"/>
              <a:t>Part II – Strategic Perspectives</a:t>
            </a:r>
          </a:p>
          <a:p>
            <a:pPr lvl="1"/>
            <a:r>
              <a:rPr lang="en-US" i="1" dirty="0" smtClean="0"/>
              <a:t>Sunni- Shi’ite War to the Death is central to all of this. Could go nuclear.</a:t>
            </a:r>
          </a:p>
          <a:p>
            <a:pPr lvl="1"/>
            <a:r>
              <a:rPr lang="en-US" i="1" dirty="0" smtClean="0"/>
              <a:t>Saudi Arabia and the billions it spends exporting Wahhabism to our prisons and neighborhoods and around the world is the far greater threat to peace in both Middle East and everywhere else</a:t>
            </a:r>
          </a:p>
          <a:p>
            <a:pPr lvl="1"/>
            <a:r>
              <a:rPr lang="en-US" i="1" dirty="0" smtClean="0"/>
              <a:t>Israeli plan to Balkanize the Middle East is central to all of this</a:t>
            </a:r>
          </a:p>
          <a:p>
            <a:pPr lvl="1"/>
            <a:r>
              <a:rPr lang="en-US" i="1" dirty="0" smtClean="0"/>
              <a:t>Saudi Arabia, Turkey, and Israel are central to starving ISIS to death</a:t>
            </a:r>
          </a:p>
          <a:p>
            <a:pPr lvl="1"/>
            <a:r>
              <a:rPr lang="en-US" i="1" dirty="0" smtClean="0"/>
              <a:t>Jobs and governance reform are the long term solution</a:t>
            </a:r>
          </a:p>
          <a:p>
            <a:pPr lvl="1"/>
            <a:r>
              <a:rPr lang="en-US" i="1" dirty="0" smtClean="0"/>
              <a:t>Understanding what elements of USG are doing (CIA, JSOG) is a first step</a:t>
            </a:r>
          </a:p>
          <a:p>
            <a:pPr lvl="1"/>
            <a:r>
              <a:rPr lang="en-US" i="1" dirty="0" smtClean="0"/>
              <a:t>Understanding our own commercial interests is a necessary second step</a:t>
            </a:r>
          </a:p>
        </p:txBody>
      </p:sp>
    </p:spTree>
    <p:extLst>
      <p:ext uri="{BB962C8B-B14F-4D97-AF65-F5344CB8AC3E}">
        <p14:creationId xmlns:p14="http://schemas.microsoft.com/office/powerpoint/2010/main" val="3030408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Revolution is Timeless</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838200"/>
            <a:ext cx="9220200" cy="6019800"/>
          </a:xfrm>
        </p:spPr>
      </p:pic>
    </p:spTree>
    <p:extLst>
      <p:ext uri="{BB962C8B-B14F-4D97-AF65-F5344CB8AC3E}">
        <p14:creationId xmlns:p14="http://schemas.microsoft.com/office/powerpoint/2010/main" val="443955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Predicted in 1989</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967" y="1219200"/>
            <a:ext cx="8876633" cy="4418934"/>
          </a:xfrm>
        </p:spPr>
      </p:pic>
      <p:sp>
        <p:nvSpPr>
          <p:cNvPr id="5" name="TextBox 4"/>
          <p:cNvSpPr txBox="1"/>
          <p:nvPr/>
        </p:nvSpPr>
        <p:spPr>
          <a:xfrm>
            <a:off x="762000" y="5906869"/>
            <a:ext cx="7620000" cy="646331"/>
          </a:xfrm>
          <a:prstGeom prst="rect">
            <a:avLst/>
          </a:prstGeom>
          <a:noFill/>
        </p:spPr>
        <p:txBody>
          <a:bodyPr wrap="square" rtlCol="0">
            <a:spAutoFit/>
          </a:bodyPr>
          <a:lstStyle/>
          <a:p>
            <a:r>
              <a:rPr lang="en-US" dirty="0"/>
              <a:t>Gray, Al (Ghost-Written by Robert Steele), “</a:t>
            </a:r>
            <a:r>
              <a:rPr lang="en-US" dirty="0">
                <a:hlinkClick r:id="rId4"/>
              </a:rPr>
              <a:t>Global Intelligence Challenges in the 1990’s</a:t>
            </a:r>
            <a:r>
              <a:rPr lang="en-US" dirty="0"/>
              <a:t>,” </a:t>
            </a:r>
            <a:r>
              <a:rPr lang="en-US" i="1" dirty="0"/>
              <a:t>American Intelligence Journal</a:t>
            </a:r>
            <a:r>
              <a:rPr lang="en-US" dirty="0"/>
              <a:t>, Winter 1989-1990, pp. 37-41.</a:t>
            </a:r>
          </a:p>
        </p:txBody>
      </p:sp>
    </p:spTree>
    <p:extLst>
      <p:ext uri="{BB962C8B-B14F-4D97-AF65-F5344CB8AC3E}">
        <p14:creationId xmlns:p14="http://schemas.microsoft.com/office/powerpoint/2010/main" val="1145515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609600"/>
            <a:ext cx="7696200" cy="5772150"/>
          </a:xfrm>
        </p:spPr>
      </p:pic>
      <p:sp>
        <p:nvSpPr>
          <p:cNvPr id="2" name="Title 1"/>
          <p:cNvSpPr>
            <a:spLocks noGrp="1"/>
          </p:cNvSpPr>
          <p:nvPr>
            <p:ph type="title"/>
          </p:nvPr>
        </p:nvSpPr>
        <p:spPr>
          <a:xfrm>
            <a:off x="457200" y="0"/>
            <a:ext cx="8229600" cy="1143000"/>
          </a:xfrm>
        </p:spPr>
        <p:txBody>
          <a:bodyPr/>
          <a:lstStyle/>
          <a:p>
            <a:r>
              <a:rPr lang="en-US" b="1" dirty="0" smtClean="0"/>
              <a:t>US Nodes Identified in 1994</a:t>
            </a:r>
            <a:endParaRPr lang="en-US" b="1" dirty="0"/>
          </a:p>
        </p:txBody>
      </p:sp>
      <p:sp>
        <p:nvSpPr>
          <p:cNvPr id="5" name="TextBox 4"/>
          <p:cNvSpPr txBox="1"/>
          <p:nvPr/>
        </p:nvSpPr>
        <p:spPr>
          <a:xfrm>
            <a:off x="304800" y="6324600"/>
            <a:ext cx="8458200" cy="369332"/>
          </a:xfrm>
          <a:prstGeom prst="rect">
            <a:avLst/>
          </a:prstGeom>
          <a:noFill/>
        </p:spPr>
        <p:txBody>
          <a:bodyPr wrap="square" rtlCol="0">
            <a:spAutoFit/>
          </a:bodyPr>
          <a:lstStyle/>
          <a:p>
            <a:r>
              <a:rPr lang="en-US" dirty="0" smtClean="0"/>
              <a:t>Steve Emerson, PBS in 1994, Book &amp; Video </a:t>
            </a:r>
            <a:r>
              <a:rPr lang="en-US" i="1" dirty="0" smtClean="0"/>
              <a:t>American Jihad: Terrorists Among Us</a:t>
            </a:r>
            <a:r>
              <a:rPr lang="en-US" dirty="0" smtClean="0"/>
              <a:t> in 2001</a:t>
            </a:r>
            <a:endParaRPr lang="en-US" dirty="0"/>
          </a:p>
        </p:txBody>
      </p:sp>
    </p:spTree>
    <p:extLst>
      <p:ext uri="{BB962C8B-B14F-4D97-AF65-F5344CB8AC3E}">
        <p14:creationId xmlns:p14="http://schemas.microsoft.com/office/powerpoint/2010/main" val="932035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t>Predicted in 2002</a:t>
            </a:r>
            <a:endParaRPr lang="en-US" sz="40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6972" y="914400"/>
            <a:ext cx="7870516" cy="5867399"/>
          </a:xfrm>
        </p:spPr>
      </p:pic>
    </p:spTree>
    <p:extLst>
      <p:ext uri="{BB962C8B-B14F-4D97-AF65-F5344CB8AC3E}">
        <p14:creationId xmlns:p14="http://schemas.microsoft.com/office/powerpoint/2010/main" val="250757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73782806"/>
              </p:ext>
            </p:extLst>
          </p:nvPr>
        </p:nvGraphicFramePr>
        <p:xfrm>
          <a:off x="76200" y="76200"/>
          <a:ext cx="8991600" cy="6797040"/>
        </p:xfrm>
        <a:graphic>
          <a:graphicData uri="http://schemas.openxmlformats.org/drawingml/2006/table">
            <a:tbl>
              <a:tblPr firstRow="1" bandRow="1">
                <a:tableStyleId>{5C22544A-7EE6-4342-B048-85BDC9FD1C3A}</a:tableStyleId>
              </a:tblPr>
              <a:tblGrid>
                <a:gridCol w="2247900">
                  <a:extLst>
                    <a:ext uri="{9D8B030D-6E8A-4147-A177-3AD203B41FA5}">
                      <a16:colId xmlns="" xmlns:a16="http://schemas.microsoft.com/office/drawing/2014/main" val="20000"/>
                    </a:ext>
                  </a:extLst>
                </a:gridCol>
                <a:gridCol w="2247900">
                  <a:extLst>
                    <a:ext uri="{9D8B030D-6E8A-4147-A177-3AD203B41FA5}">
                      <a16:colId xmlns="" xmlns:a16="http://schemas.microsoft.com/office/drawing/2014/main" val="20001"/>
                    </a:ext>
                  </a:extLst>
                </a:gridCol>
                <a:gridCol w="2247900">
                  <a:extLst>
                    <a:ext uri="{9D8B030D-6E8A-4147-A177-3AD203B41FA5}">
                      <a16:colId xmlns="" xmlns:a16="http://schemas.microsoft.com/office/drawing/2014/main" val="20002"/>
                    </a:ext>
                  </a:extLst>
                </a:gridCol>
                <a:gridCol w="2247900">
                  <a:extLst>
                    <a:ext uri="{9D8B030D-6E8A-4147-A177-3AD203B41FA5}">
                      <a16:colId xmlns="" xmlns:a16="http://schemas.microsoft.com/office/drawing/2014/main" val="20003"/>
                    </a:ext>
                  </a:extLst>
                </a:gridCol>
              </a:tblGrid>
              <a:tr h="1356360">
                <a:tc>
                  <a:txBody>
                    <a:bodyPr/>
                    <a:lstStyle/>
                    <a:p>
                      <a:r>
                        <a:rPr lang="en-US" sz="3600" dirty="0" smtClean="0">
                          <a:solidFill>
                            <a:schemeClr val="tx1"/>
                          </a:solidFill>
                        </a:rPr>
                        <a:t>VIRTUAL CALIPHATE</a:t>
                      </a:r>
                      <a:endParaRPr lang="en-US"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Online</a:t>
                      </a:r>
                      <a:r>
                        <a:rPr lang="en-US" sz="2800" baseline="0" dirty="0" smtClean="0">
                          <a:solidFill>
                            <a:schemeClr val="tx1"/>
                          </a:solidFill>
                        </a:rPr>
                        <a:t> Presence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Mosque &amp; Community Presence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Obedient &amp;</a:t>
                      </a:r>
                      <a:r>
                        <a:rPr lang="en-US" sz="2800" baseline="0" dirty="0" smtClean="0">
                          <a:solidFill>
                            <a:schemeClr val="tx1"/>
                          </a:solidFill>
                        </a:rPr>
                        <a:t> Participating Humans</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356360">
                <a:tc>
                  <a:txBody>
                    <a:bodyPr/>
                    <a:lstStyle/>
                    <a:p>
                      <a:r>
                        <a:rPr lang="en-US" sz="2800" b="1" dirty="0" smtClean="0"/>
                        <a:t>Strategy</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356360">
                <a:tc>
                  <a:txBody>
                    <a:bodyPr/>
                    <a:lstStyle/>
                    <a:p>
                      <a:r>
                        <a:rPr lang="en-US" sz="2800" b="1" dirty="0" smtClean="0"/>
                        <a:t>Policy</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356360">
                <a:tc>
                  <a:txBody>
                    <a:bodyPr/>
                    <a:lstStyle/>
                    <a:p>
                      <a:r>
                        <a:rPr lang="en-US" sz="2800" b="1" dirty="0" smtClean="0"/>
                        <a:t>Acquisition</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356360">
                <a:tc>
                  <a:txBody>
                    <a:bodyPr/>
                    <a:lstStyle/>
                    <a:p>
                      <a:r>
                        <a:rPr lang="en-US" sz="2800" b="1" dirty="0" smtClean="0"/>
                        <a:t>Operations</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75311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74490724"/>
              </p:ext>
            </p:extLst>
          </p:nvPr>
        </p:nvGraphicFramePr>
        <p:xfrm>
          <a:off x="76200" y="76200"/>
          <a:ext cx="8991600" cy="6781800"/>
        </p:xfrm>
        <a:graphic>
          <a:graphicData uri="http://schemas.openxmlformats.org/drawingml/2006/table">
            <a:tbl>
              <a:tblPr firstRow="1" bandRow="1">
                <a:tableStyleId>{5C22544A-7EE6-4342-B048-85BDC9FD1C3A}</a:tableStyleId>
              </a:tblPr>
              <a:tblGrid>
                <a:gridCol w="2247900">
                  <a:extLst>
                    <a:ext uri="{9D8B030D-6E8A-4147-A177-3AD203B41FA5}">
                      <a16:colId xmlns="" xmlns:a16="http://schemas.microsoft.com/office/drawing/2014/main" val="20000"/>
                    </a:ext>
                  </a:extLst>
                </a:gridCol>
                <a:gridCol w="2247900">
                  <a:extLst>
                    <a:ext uri="{9D8B030D-6E8A-4147-A177-3AD203B41FA5}">
                      <a16:colId xmlns="" xmlns:a16="http://schemas.microsoft.com/office/drawing/2014/main" val="20001"/>
                    </a:ext>
                  </a:extLst>
                </a:gridCol>
                <a:gridCol w="2247900">
                  <a:extLst>
                    <a:ext uri="{9D8B030D-6E8A-4147-A177-3AD203B41FA5}">
                      <a16:colId xmlns="" xmlns:a16="http://schemas.microsoft.com/office/drawing/2014/main" val="20002"/>
                    </a:ext>
                  </a:extLst>
                </a:gridCol>
                <a:gridCol w="2247900">
                  <a:extLst>
                    <a:ext uri="{9D8B030D-6E8A-4147-A177-3AD203B41FA5}">
                      <a16:colId xmlns="" xmlns:a16="http://schemas.microsoft.com/office/drawing/2014/main" val="20003"/>
                    </a:ext>
                  </a:extLst>
                </a:gridCol>
              </a:tblGrid>
              <a:tr h="1356360">
                <a:tc>
                  <a:txBody>
                    <a:bodyPr/>
                    <a:lstStyle/>
                    <a:p>
                      <a:r>
                        <a:rPr lang="en-US" sz="3600" dirty="0" smtClean="0">
                          <a:solidFill>
                            <a:schemeClr val="tx1"/>
                          </a:solidFill>
                        </a:rPr>
                        <a:t>COUNTER</a:t>
                      </a:r>
                    </a:p>
                    <a:p>
                      <a:r>
                        <a:rPr lang="en-US" sz="3600" dirty="0" smtClean="0">
                          <a:solidFill>
                            <a:schemeClr val="tx1"/>
                          </a:solidFill>
                        </a:rPr>
                        <a:t>STATUS</a:t>
                      </a:r>
                      <a:endParaRPr lang="en-US"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dirty="0" smtClean="0">
                          <a:solidFill>
                            <a:schemeClr val="tx1"/>
                          </a:solidFill>
                        </a:rPr>
                        <a:t>Attack the Network</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Defeat the Device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Train the Force</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356360">
                <a:tc>
                  <a:txBody>
                    <a:bodyPr/>
                    <a:lstStyle/>
                    <a:p>
                      <a:r>
                        <a:rPr lang="en-US" sz="2800" b="1" dirty="0" smtClean="0"/>
                        <a:t>Strategy</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356360">
                <a:tc>
                  <a:txBody>
                    <a:bodyPr/>
                    <a:lstStyle/>
                    <a:p>
                      <a:r>
                        <a:rPr lang="en-US" sz="2800" b="1" dirty="0" smtClean="0"/>
                        <a:t>Policy</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356360">
                <a:tc>
                  <a:txBody>
                    <a:bodyPr/>
                    <a:lstStyle/>
                    <a:p>
                      <a:r>
                        <a:rPr lang="en-US" sz="2800" b="1" dirty="0" smtClean="0"/>
                        <a:t>Acquisition</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356360">
                <a:tc>
                  <a:txBody>
                    <a:bodyPr/>
                    <a:lstStyle/>
                    <a:p>
                      <a:r>
                        <a:rPr lang="en-US" sz="2800" b="1" dirty="0" smtClean="0"/>
                        <a:t>Operations</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238756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t>Peace Costs Less</a:t>
            </a:r>
            <a:endParaRPr lang="en-US" sz="40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760754"/>
            <a:ext cx="8534400" cy="6096000"/>
          </a:xfrm>
        </p:spPr>
      </p:pic>
    </p:spTree>
    <p:extLst>
      <p:ext uri="{BB962C8B-B14F-4D97-AF65-F5344CB8AC3E}">
        <p14:creationId xmlns:p14="http://schemas.microsoft.com/office/powerpoint/2010/main" val="2009743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t>USA Needs a Grand Strategy</a:t>
            </a:r>
            <a:endParaRPr lang="en-US" sz="40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838200"/>
            <a:ext cx="8000999" cy="6000749"/>
          </a:xfrm>
        </p:spPr>
      </p:pic>
    </p:spTree>
    <p:extLst>
      <p:ext uri="{BB962C8B-B14F-4D97-AF65-F5344CB8AC3E}">
        <p14:creationId xmlns:p14="http://schemas.microsoft.com/office/powerpoint/2010/main" val="3275449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t>Cost Per Person to Settle ISIS</a:t>
            </a:r>
            <a:endParaRPr lang="en-US" sz="4000" b="1" dirty="0"/>
          </a:p>
        </p:txBody>
      </p:sp>
      <p:sp>
        <p:nvSpPr>
          <p:cNvPr id="3" name="Content Placeholder 2"/>
          <p:cNvSpPr>
            <a:spLocks noGrp="1"/>
          </p:cNvSpPr>
          <p:nvPr>
            <p:ph idx="1"/>
          </p:nvPr>
        </p:nvSpPr>
        <p:spPr>
          <a:xfrm>
            <a:off x="457200" y="1295400"/>
            <a:ext cx="8229600" cy="4876800"/>
          </a:xfrm>
        </p:spPr>
        <p:txBody>
          <a:bodyPr>
            <a:normAutofit lnSpcReduction="10000"/>
          </a:bodyPr>
          <a:lstStyle/>
          <a:p>
            <a:r>
              <a:rPr lang="en-US" dirty="0" smtClean="0"/>
              <a:t>For $500 per person</a:t>
            </a:r>
            <a:r>
              <a:rPr lang="en-US" baseline="30000" dirty="0"/>
              <a:t>4</a:t>
            </a:r>
            <a:r>
              <a:rPr lang="en-US" dirty="0" smtClean="0"/>
              <a:t> we can deport all illegal immigrants back to unoccupied areas of Arabia and North Africa, and give them free energy, desalinated water, pressed-brick shelters, free cellular and Internet, and an aquaponic industry as well as a start at an open source maker industry.</a:t>
            </a:r>
          </a:p>
          <a:p>
            <a:r>
              <a:rPr lang="en-US" dirty="0" smtClean="0"/>
              <a:t>War creates profit for the few and terror for the many. We will never be successful in an environment where war is the default.</a:t>
            </a:r>
            <a:endParaRPr lang="en-US" dirty="0"/>
          </a:p>
        </p:txBody>
      </p:sp>
      <p:sp>
        <p:nvSpPr>
          <p:cNvPr id="4" name="TextBox 3"/>
          <p:cNvSpPr txBox="1"/>
          <p:nvPr/>
        </p:nvSpPr>
        <p:spPr>
          <a:xfrm>
            <a:off x="685800" y="6172200"/>
            <a:ext cx="7772400" cy="461665"/>
          </a:xfrm>
          <a:prstGeom prst="rect">
            <a:avLst/>
          </a:prstGeom>
          <a:noFill/>
        </p:spPr>
        <p:txBody>
          <a:bodyPr wrap="square" rtlCol="0">
            <a:spAutoFit/>
          </a:bodyPr>
          <a:lstStyle/>
          <a:p>
            <a:r>
              <a:rPr lang="en-US" sz="1200" dirty="0" smtClean="0"/>
              <a:t>NOTE 5: </a:t>
            </a:r>
            <a:r>
              <a:rPr lang="en-US" sz="1200" dirty="0" smtClean="0">
                <a:hlinkClick r:id="rId3"/>
              </a:rPr>
              <a:t>2013 </a:t>
            </a:r>
            <a:r>
              <a:rPr lang="en-US" sz="1200" dirty="0">
                <a:hlinkClick r:id="rId3"/>
              </a:rPr>
              <a:t>Robert Steele: $500 Million to Resettle 1 Million on a Moonscape with Sun, Dirt, &amp; Salt Water….Exploring the Practical Edge of Intelligence with Integrity — Call for Substantive Ideas 2.0 Habitat Cost Sheet Posted</a:t>
            </a:r>
            <a:endParaRPr lang="en-US" sz="1200" dirty="0"/>
          </a:p>
        </p:txBody>
      </p:sp>
    </p:spTree>
    <p:extLst>
      <p:ext uri="{BB962C8B-B14F-4D97-AF65-F5344CB8AC3E}">
        <p14:creationId xmlns:p14="http://schemas.microsoft.com/office/powerpoint/2010/main" val="3721537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ISIS/ISIL Doomed to Fail</a:t>
            </a:r>
            <a:endParaRPr lang="en-US" b="1" dirty="0"/>
          </a:p>
        </p:txBody>
      </p:sp>
      <p:sp>
        <p:nvSpPr>
          <p:cNvPr id="3" name="Content Placeholder 2"/>
          <p:cNvSpPr>
            <a:spLocks noGrp="1"/>
          </p:cNvSpPr>
          <p:nvPr>
            <p:ph idx="1"/>
          </p:nvPr>
        </p:nvSpPr>
        <p:spPr>
          <a:xfrm>
            <a:off x="457200" y="1219200"/>
            <a:ext cx="8229600" cy="4525963"/>
          </a:xfrm>
        </p:spPr>
        <p:txBody>
          <a:bodyPr>
            <a:normAutofit fontScale="92500"/>
          </a:bodyPr>
          <a:lstStyle/>
          <a:p>
            <a:r>
              <a:rPr lang="en-US" sz="2600" b="1" dirty="0">
                <a:hlinkClick r:id="rId3"/>
              </a:rPr>
              <a:t>ISIS Caliphate Doomed to Fail</a:t>
            </a:r>
            <a:endParaRPr lang="en-US" sz="2600" dirty="0"/>
          </a:p>
          <a:p>
            <a:pPr lvl="1"/>
            <a:r>
              <a:rPr lang="en-US" sz="2200" dirty="0"/>
              <a:t>A careful study of the first caliphate (632-661 C.E.) demonstrates that the ISIS caliphate launched by Abu Bakr Al-Baghdadi in Iraq is a non-starter. A viable Islamic caliphate would most certainly abolish the kingdoms of Saudi Arabia, Bahrain, Jordan, and Morocco, the emirates of United Arab Emirates, Kuwait, and Oman, and the autocratic governments of Egypt, Syria, and Sudan</a:t>
            </a:r>
            <a:r>
              <a:rPr lang="en-US" sz="2200" dirty="0" smtClean="0"/>
              <a:t>.</a:t>
            </a:r>
          </a:p>
          <a:p>
            <a:pPr lvl="1"/>
            <a:endParaRPr lang="en-US" sz="1700" dirty="0"/>
          </a:p>
          <a:p>
            <a:r>
              <a:rPr lang="en-US" sz="2600" b="1" dirty="0" smtClean="0">
                <a:hlinkClick r:id="rId4"/>
              </a:rPr>
              <a:t>Why ISIS fighters quit</a:t>
            </a:r>
            <a:endParaRPr lang="en-US" sz="2600" b="1" dirty="0" smtClean="0"/>
          </a:p>
          <a:p>
            <a:pPr lvl="1"/>
            <a:r>
              <a:rPr lang="en-US" sz="2200" dirty="0" smtClean="0"/>
              <a:t>Too brutal to fellow Sunnis, corrupt leaders, living conditions terrible for some [for others, a huge improvement on their past], not fighting in place and for leader anticipated, Islam seen to be visibly misrepresented and mis-applied.</a:t>
            </a:r>
            <a:endParaRPr lang="en-US" sz="2200" dirty="0"/>
          </a:p>
        </p:txBody>
      </p:sp>
      <p:sp>
        <p:nvSpPr>
          <p:cNvPr id="4" name="TextBox 3"/>
          <p:cNvSpPr txBox="1"/>
          <p:nvPr/>
        </p:nvSpPr>
        <p:spPr>
          <a:xfrm>
            <a:off x="685799" y="5791200"/>
            <a:ext cx="8001001" cy="646331"/>
          </a:xfrm>
          <a:prstGeom prst="rect">
            <a:avLst/>
          </a:prstGeom>
          <a:noFill/>
        </p:spPr>
        <p:txBody>
          <a:bodyPr wrap="square" rtlCol="0">
            <a:spAutoFit/>
          </a:bodyPr>
          <a:lstStyle/>
          <a:p>
            <a:r>
              <a:rPr lang="en-US" b="1" i="1" dirty="0" smtClean="0"/>
              <a:t>CAVEAT: Saudi export of Wahhabism, and indoctrination of prisoners world-wide who are “repatriated” with Saudi funds upon release, remains the major threat.</a:t>
            </a:r>
            <a:endParaRPr lang="en-US" b="1" i="1" dirty="0"/>
          </a:p>
        </p:txBody>
      </p:sp>
    </p:spTree>
    <p:extLst>
      <p:ext uri="{BB962C8B-B14F-4D97-AF65-F5344CB8AC3E}">
        <p14:creationId xmlns:p14="http://schemas.microsoft.com/office/powerpoint/2010/main" val="381489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Questions</a:t>
            </a:r>
            <a:endParaRPr lang="en-US" b="1" dirty="0"/>
          </a:p>
        </p:txBody>
      </p:sp>
      <p:sp>
        <p:nvSpPr>
          <p:cNvPr id="3" name="Content Placeholder 2"/>
          <p:cNvSpPr>
            <a:spLocks noGrp="1"/>
          </p:cNvSpPr>
          <p:nvPr>
            <p:ph idx="1"/>
          </p:nvPr>
        </p:nvSpPr>
        <p:spPr>
          <a:xfrm>
            <a:off x="457200" y="990600"/>
            <a:ext cx="8229600" cy="5715000"/>
          </a:xfrm>
        </p:spPr>
        <p:txBody>
          <a:bodyPr>
            <a:normAutofit/>
          </a:bodyPr>
          <a:lstStyle/>
          <a:p>
            <a:pPr marL="0" indent="0">
              <a:spcBef>
                <a:spcPts val="0"/>
              </a:spcBef>
              <a:spcAft>
                <a:spcPts val="1200"/>
              </a:spcAft>
              <a:buNone/>
            </a:pPr>
            <a:r>
              <a:rPr lang="en-US" sz="1400" b="1" dirty="0" smtClean="0"/>
              <a:t>1. What </a:t>
            </a:r>
            <a:r>
              <a:rPr lang="en-US" sz="1400" b="1" dirty="0"/>
              <a:t>basically is a Virtual Caliphate, in general?</a:t>
            </a:r>
          </a:p>
          <a:p>
            <a:pPr marL="0" indent="0">
              <a:spcBef>
                <a:spcPts val="0"/>
              </a:spcBef>
              <a:spcAft>
                <a:spcPts val="1200"/>
              </a:spcAft>
              <a:buNone/>
            </a:pPr>
            <a:r>
              <a:rPr lang="en-US" sz="1400" b="1" dirty="0" smtClean="0"/>
              <a:t>2 What </a:t>
            </a:r>
            <a:r>
              <a:rPr lang="en-US" sz="1400" b="1" dirty="0"/>
              <a:t>does ISIS’s Virtual Caliphate look like? </a:t>
            </a:r>
          </a:p>
          <a:p>
            <a:pPr marL="0" indent="0">
              <a:spcBef>
                <a:spcPts val="0"/>
              </a:spcBef>
              <a:buNone/>
            </a:pPr>
            <a:r>
              <a:rPr lang="en-US" sz="1400" dirty="0" smtClean="0"/>
              <a:t>Who </a:t>
            </a:r>
            <a:r>
              <a:rPr lang="en-US" sz="1400" dirty="0"/>
              <a:t>runs it?  Key personnel – where are they? Is there a decision-making structure? How does this work?</a:t>
            </a:r>
          </a:p>
          <a:p>
            <a:pPr marL="0" indent="0">
              <a:spcBef>
                <a:spcPts val="0"/>
              </a:spcBef>
              <a:buNone/>
            </a:pPr>
            <a:r>
              <a:rPr lang="en-US" sz="1400" dirty="0" smtClean="0"/>
              <a:t>What </a:t>
            </a:r>
            <a:r>
              <a:rPr lang="en-US" sz="1400" dirty="0"/>
              <a:t>technology does it depend on?  What technology is it looking to acquire? Why?</a:t>
            </a:r>
          </a:p>
          <a:p>
            <a:pPr marL="0" indent="0">
              <a:spcBef>
                <a:spcPts val="0"/>
              </a:spcBef>
              <a:buNone/>
            </a:pPr>
            <a:r>
              <a:rPr lang="en-US" sz="1400" dirty="0" smtClean="0"/>
              <a:t>What/where </a:t>
            </a:r>
            <a:r>
              <a:rPr lang="en-US" sz="1400" dirty="0"/>
              <a:t>is its infrastructure?</a:t>
            </a:r>
          </a:p>
          <a:p>
            <a:pPr marL="0" indent="0">
              <a:spcBef>
                <a:spcPts val="0"/>
              </a:spcBef>
              <a:buNone/>
            </a:pPr>
            <a:r>
              <a:rPr lang="en-US" sz="1400" dirty="0" smtClean="0"/>
              <a:t>What </a:t>
            </a:r>
            <a:r>
              <a:rPr lang="en-US" sz="1400" dirty="0"/>
              <a:t>are their websites?</a:t>
            </a:r>
          </a:p>
          <a:p>
            <a:pPr marL="0" indent="0">
              <a:spcBef>
                <a:spcPts val="0"/>
              </a:spcBef>
              <a:buNone/>
            </a:pPr>
            <a:r>
              <a:rPr lang="en-US" sz="1400" dirty="0" smtClean="0"/>
              <a:t>Are </a:t>
            </a:r>
            <a:r>
              <a:rPr lang="en-US" sz="1400" dirty="0"/>
              <a:t>they going “Dark”? Why?</a:t>
            </a:r>
          </a:p>
          <a:p>
            <a:pPr marL="0" indent="0">
              <a:spcBef>
                <a:spcPts val="0"/>
              </a:spcBef>
              <a:buNone/>
            </a:pPr>
            <a:r>
              <a:rPr lang="en-US" sz="1400" dirty="0" smtClean="0"/>
              <a:t>How </a:t>
            </a:r>
            <a:r>
              <a:rPr lang="en-US" sz="1400" dirty="0"/>
              <a:t>is it used today – where do you see it going to in the future?</a:t>
            </a:r>
          </a:p>
          <a:p>
            <a:pPr marL="0" indent="0">
              <a:spcBef>
                <a:spcPts val="0"/>
              </a:spcBef>
              <a:buNone/>
            </a:pPr>
            <a:r>
              <a:rPr lang="en-US" sz="1400" dirty="0" smtClean="0"/>
              <a:t>How </a:t>
            </a:r>
            <a:r>
              <a:rPr lang="en-US" sz="1400" dirty="0"/>
              <a:t>sophisticated are their defensive/offensive capabilities?</a:t>
            </a:r>
          </a:p>
          <a:p>
            <a:pPr marL="0" indent="0">
              <a:spcBef>
                <a:spcPts val="0"/>
              </a:spcBef>
              <a:buNone/>
            </a:pPr>
            <a:r>
              <a:rPr lang="en-US" sz="1400" dirty="0" smtClean="0"/>
              <a:t>Is </a:t>
            </a:r>
            <a:r>
              <a:rPr lang="en-US" sz="1400" dirty="0"/>
              <a:t>there a “WMD” program in their Virtual Caliphate</a:t>
            </a:r>
            <a:r>
              <a:rPr lang="en-US" sz="1400" dirty="0" smtClean="0"/>
              <a:t>?</a:t>
            </a:r>
          </a:p>
          <a:p>
            <a:pPr marL="0" indent="0">
              <a:spcBef>
                <a:spcPts val="0"/>
              </a:spcBef>
              <a:spcAft>
                <a:spcPts val="1200"/>
              </a:spcAft>
              <a:buNone/>
            </a:pPr>
            <a:r>
              <a:rPr lang="en-US" sz="1400" dirty="0"/>
              <a:t>What are the estimated annual costs to ISIL to keep a Virtual Caliphate going?  How is it funded?</a:t>
            </a:r>
            <a:endParaRPr lang="en-US" sz="1400" dirty="0" smtClean="0"/>
          </a:p>
          <a:p>
            <a:pPr marL="0" indent="0">
              <a:spcBef>
                <a:spcPts val="0"/>
              </a:spcBef>
              <a:spcAft>
                <a:spcPts val="1200"/>
              </a:spcAft>
              <a:buNone/>
            </a:pPr>
            <a:r>
              <a:rPr lang="en-US" sz="1400" b="1" dirty="0" smtClean="0"/>
              <a:t>3. Could </a:t>
            </a:r>
            <a:r>
              <a:rPr lang="en-US" sz="1400" b="1" dirty="0"/>
              <a:t>ISIS survive as a stateless global movement via its Virtual Caliphate, should it be forced out of where it is now – ground presence?  Why or why not?</a:t>
            </a:r>
          </a:p>
          <a:p>
            <a:pPr marL="0" indent="0">
              <a:spcBef>
                <a:spcPts val="0"/>
              </a:spcBef>
              <a:spcAft>
                <a:spcPts val="1200"/>
              </a:spcAft>
              <a:buNone/>
            </a:pPr>
            <a:r>
              <a:rPr lang="en-US" sz="1400" b="1" dirty="0" smtClean="0"/>
              <a:t>4. Who </a:t>
            </a:r>
            <a:r>
              <a:rPr lang="en-US" sz="1400" b="1" dirty="0"/>
              <a:t>are ISIS’s competitors for dominance over the ISIS Virtual Caliphate?  How do the competitors’ capabilities compare/contrast/compete with ISIS? Who is/are the front runner(s) today?</a:t>
            </a:r>
          </a:p>
          <a:p>
            <a:pPr marL="0" indent="0">
              <a:spcBef>
                <a:spcPts val="0"/>
              </a:spcBef>
              <a:spcAft>
                <a:spcPts val="1200"/>
              </a:spcAft>
              <a:buNone/>
            </a:pPr>
            <a:r>
              <a:rPr lang="en-US" sz="1400" b="1" dirty="0" smtClean="0"/>
              <a:t>5. Is </a:t>
            </a:r>
            <a:r>
              <a:rPr lang="en-US" sz="1400" b="1" dirty="0"/>
              <a:t>there a moderate counter to ISIS’s Virtual Caliphate?  How does it stack up against ISIS?  Who is/are the leader(s) of the moderate counter?</a:t>
            </a:r>
          </a:p>
          <a:p>
            <a:pPr marL="0" indent="0">
              <a:spcBef>
                <a:spcPts val="0"/>
              </a:spcBef>
              <a:spcAft>
                <a:spcPts val="1200"/>
              </a:spcAft>
              <a:buNone/>
            </a:pPr>
            <a:r>
              <a:rPr lang="en-US" sz="1400" b="1" dirty="0" smtClean="0"/>
              <a:t>6. Can </a:t>
            </a:r>
            <a:r>
              <a:rPr lang="en-US" sz="1400" b="1" dirty="0"/>
              <a:t>the ISIS Virtual Caliphate be defeated/marginalized?  If so, how?  What are its vulnerabilities?</a:t>
            </a:r>
          </a:p>
          <a:p>
            <a:pPr marL="0" indent="0">
              <a:spcBef>
                <a:spcPts val="0"/>
              </a:spcBef>
              <a:spcAft>
                <a:spcPts val="1200"/>
              </a:spcAft>
              <a:buNone/>
            </a:pPr>
            <a:r>
              <a:rPr lang="en-US" sz="1400" b="1" dirty="0" smtClean="0"/>
              <a:t>7. Is </a:t>
            </a:r>
            <a:r>
              <a:rPr lang="en-US" sz="1400" b="1" dirty="0"/>
              <a:t>the West’s (US, UK, others) strategy to confront ISIS’s Virtual Caliphate effective?  Why or why not?  What can be done to make these strategies more effective?  What do you think would be ISIS’s response to the more effective measures taken by the West?</a:t>
            </a:r>
          </a:p>
        </p:txBody>
      </p:sp>
    </p:spTree>
    <p:extLst>
      <p:ext uri="{BB962C8B-B14F-4D97-AF65-F5344CB8AC3E}">
        <p14:creationId xmlns:p14="http://schemas.microsoft.com/office/powerpoint/2010/main" val="3387287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Between Two (or More) Evils</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106083"/>
            <a:ext cx="7543800" cy="5294717"/>
          </a:xfrm>
        </p:spPr>
      </p:pic>
    </p:spTree>
    <p:extLst>
      <p:ext uri="{BB962C8B-B14F-4D97-AF65-F5344CB8AC3E}">
        <p14:creationId xmlns:p14="http://schemas.microsoft.com/office/powerpoint/2010/main" val="12064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The Original “Real” Caliphate</a:t>
            </a:r>
            <a:endParaRPr lang="en-US" sz="40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380204"/>
            <a:ext cx="8610600" cy="4922393"/>
          </a:xfrm>
        </p:spPr>
      </p:pic>
    </p:spTree>
    <p:extLst>
      <p:ext uri="{BB962C8B-B14F-4D97-AF65-F5344CB8AC3E}">
        <p14:creationId xmlns:p14="http://schemas.microsoft.com/office/powerpoint/2010/main" val="4264504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371600"/>
          </a:xfrm>
        </p:spPr>
        <p:txBody>
          <a:bodyPr>
            <a:normAutofit/>
          </a:bodyPr>
          <a:lstStyle/>
          <a:p>
            <a:r>
              <a:rPr lang="en-US" sz="4000" b="1" dirty="0"/>
              <a:t>1. What </a:t>
            </a:r>
            <a:r>
              <a:rPr lang="en-US" sz="4000" b="1" dirty="0" smtClean="0"/>
              <a:t>is </a:t>
            </a:r>
            <a:r>
              <a:rPr lang="en-US" sz="4000" b="1" dirty="0"/>
              <a:t>a Virtual </a:t>
            </a:r>
            <a:r>
              <a:rPr lang="en-US" sz="4000" b="1" dirty="0" smtClean="0"/>
              <a:t>Caliphate?</a:t>
            </a:r>
            <a:endParaRPr lang="en-US" sz="4000" dirty="0"/>
          </a:p>
        </p:txBody>
      </p:sp>
      <p:sp>
        <p:nvSpPr>
          <p:cNvPr id="3" name="Content Placeholder 2"/>
          <p:cNvSpPr>
            <a:spLocks noGrp="1"/>
          </p:cNvSpPr>
          <p:nvPr>
            <p:ph idx="1"/>
          </p:nvPr>
        </p:nvSpPr>
        <p:spPr>
          <a:xfrm>
            <a:off x="381000" y="1170087"/>
            <a:ext cx="7162800" cy="5397013"/>
          </a:xfrm>
        </p:spPr>
        <p:txBody>
          <a:bodyPr>
            <a:normAutofit fontScale="85000" lnSpcReduction="20000"/>
          </a:bodyPr>
          <a:lstStyle/>
          <a:p>
            <a:r>
              <a:rPr lang="en-US" dirty="0" smtClean="0"/>
              <a:t>“Virtual” concept emerged in late 1980’s</a:t>
            </a:r>
          </a:p>
          <a:p>
            <a:r>
              <a:rPr lang="en-US" dirty="0" smtClean="0"/>
              <a:t>Use of Internet became an issue in 1990’s</a:t>
            </a:r>
          </a:p>
          <a:p>
            <a:pPr lvl="1"/>
            <a:r>
              <a:rPr lang="en-US" dirty="0" smtClean="0"/>
              <a:t>SOCOM Study: 396 sites in 29 languages</a:t>
            </a:r>
          </a:p>
          <a:p>
            <a:r>
              <a:rPr lang="en-US" dirty="0" smtClean="0"/>
              <a:t>Who is the audience?</a:t>
            </a:r>
          </a:p>
          <a:p>
            <a:r>
              <a:rPr lang="en-US" dirty="0" smtClean="0"/>
              <a:t>Who is the sponsor?</a:t>
            </a:r>
          </a:p>
          <a:p>
            <a:r>
              <a:rPr lang="en-US" dirty="0" smtClean="0"/>
              <a:t>What is the desired end-state?</a:t>
            </a:r>
          </a:p>
          <a:p>
            <a:endParaRPr lang="en-US" sz="900" dirty="0" smtClean="0"/>
          </a:p>
          <a:p>
            <a:pPr marL="0" indent="0">
              <a:buNone/>
            </a:pPr>
            <a:r>
              <a:rPr lang="en-US" b="1" i="1" dirty="0"/>
              <a:t>V</a:t>
            </a:r>
            <a:r>
              <a:rPr lang="en-US" b="1" i="1" dirty="0" smtClean="0"/>
              <a:t>irtual caliphate is an idea convenient to state-sponsors of terrorism – it is not “real.”</a:t>
            </a:r>
          </a:p>
          <a:p>
            <a:pPr marL="0" indent="0">
              <a:buNone/>
            </a:pPr>
            <a:endParaRPr lang="en-US" sz="1200" b="1" i="1" dirty="0" smtClean="0"/>
          </a:p>
          <a:p>
            <a:pPr marL="0" indent="0">
              <a:buNone/>
            </a:pPr>
            <a:r>
              <a:rPr lang="en-US" b="1" i="1" dirty="0" smtClean="0"/>
              <a:t>What </a:t>
            </a:r>
            <a:r>
              <a:rPr lang="en-US" b="1" i="1" u="sng" dirty="0" smtClean="0"/>
              <a:t>is</a:t>
            </a:r>
            <a:r>
              <a:rPr lang="en-US" b="1" i="1" dirty="0" smtClean="0"/>
              <a:t> real is Saudis spending $100 billion to export Wahhabism to prisons and the poor across USA and world-wide while inspiring mass illegal immigration into Europe. There is a difference. This is the real threat, since 1988.</a:t>
            </a:r>
            <a:r>
              <a:rPr lang="en-US" b="1" i="1" baseline="30000" dirty="0" smtClean="0"/>
              <a:t>1</a:t>
            </a:r>
          </a:p>
          <a:p>
            <a:endParaRPr lang="en-US" dirty="0"/>
          </a:p>
        </p:txBody>
      </p:sp>
      <p:sp>
        <p:nvSpPr>
          <p:cNvPr id="4" name="TextBox 3"/>
          <p:cNvSpPr txBox="1"/>
          <p:nvPr/>
        </p:nvSpPr>
        <p:spPr>
          <a:xfrm>
            <a:off x="7543800" y="1371600"/>
            <a:ext cx="1371600" cy="4862870"/>
          </a:xfrm>
          <a:prstGeom prst="rect">
            <a:avLst/>
          </a:prstGeom>
          <a:noFill/>
        </p:spPr>
        <p:txBody>
          <a:bodyPr wrap="square" rtlCol="0">
            <a:spAutoFit/>
          </a:bodyPr>
          <a:lstStyle/>
          <a:p>
            <a:r>
              <a:rPr lang="en-US" b="1" dirty="0" smtClean="0"/>
              <a:t>NUMBERS</a:t>
            </a:r>
          </a:p>
          <a:p>
            <a:endParaRPr lang="en-US" sz="800" b="1" dirty="0" smtClean="0"/>
          </a:p>
          <a:p>
            <a:r>
              <a:rPr lang="en-US" b="1" dirty="0" smtClean="0"/>
              <a:t>ISIS Today</a:t>
            </a:r>
          </a:p>
          <a:p>
            <a:r>
              <a:rPr lang="en-US" dirty="0" smtClean="0"/>
              <a:t>30,000?</a:t>
            </a:r>
          </a:p>
          <a:p>
            <a:endParaRPr lang="en-US" sz="800" dirty="0" smtClean="0"/>
          </a:p>
          <a:p>
            <a:r>
              <a:rPr lang="en-US" b="1" dirty="0" smtClean="0"/>
              <a:t>Illegals </a:t>
            </a:r>
          </a:p>
          <a:p>
            <a:r>
              <a:rPr lang="en-US" dirty="0" smtClean="0"/>
              <a:t>2015 1.22M</a:t>
            </a:r>
          </a:p>
          <a:p>
            <a:r>
              <a:rPr lang="en-US" dirty="0" smtClean="0"/>
              <a:t>2014 672K</a:t>
            </a:r>
          </a:p>
          <a:p>
            <a:endParaRPr lang="en-US" sz="800" dirty="0" smtClean="0"/>
          </a:p>
          <a:p>
            <a:r>
              <a:rPr lang="en-US" b="1" dirty="0" smtClean="0"/>
              <a:t>Syrian Army</a:t>
            </a:r>
          </a:p>
          <a:p>
            <a:r>
              <a:rPr lang="en-US" dirty="0" smtClean="0"/>
              <a:t>ACDU: 125K</a:t>
            </a:r>
          </a:p>
          <a:p>
            <a:r>
              <a:rPr lang="en-US" dirty="0" smtClean="0"/>
              <a:t>RSV: 125K</a:t>
            </a:r>
          </a:p>
          <a:p>
            <a:endParaRPr lang="en-US" sz="800" b="1" dirty="0" smtClean="0"/>
          </a:p>
          <a:p>
            <a:r>
              <a:rPr lang="en-US" b="1" dirty="0" smtClean="0"/>
              <a:t>Viet-Nam</a:t>
            </a:r>
          </a:p>
          <a:p>
            <a:r>
              <a:rPr lang="en-US" dirty="0" smtClean="0"/>
              <a:t>PAVN: 1M?</a:t>
            </a:r>
          </a:p>
          <a:p>
            <a:r>
              <a:rPr lang="en-US" dirty="0" smtClean="0"/>
              <a:t>VC:  80K++</a:t>
            </a:r>
          </a:p>
          <a:p>
            <a:endParaRPr lang="en-US" sz="800" dirty="0" smtClean="0"/>
          </a:p>
          <a:p>
            <a:r>
              <a:rPr lang="en-US" b="1" dirty="0" smtClean="0"/>
              <a:t>US Army</a:t>
            </a:r>
          </a:p>
          <a:p>
            <a:r>
              <a:rPr lang="en-US" dirty="0" smtClean="0"/>
              <a:t>ACDU: 480K</a:t>
            </a:r>
          </a:p>
          <a:p>
            <a:r>
              <a:rPr lang="en-US" dirty="0" smtClean="0"/>
              <a:t>NG: 559K</a:t>
            </a:r>
            <a:endParaRPr lang="en-US" dirty="0"/>
          </a:p>
        </p:txBody>
      </p:sp>
      <p:sp>
        <p:nvSpPr>
          <p:cNvPr id="5" name="TextBox 4"/>
          <p:cNvSpPr txBox="1"/>
          <p:nvPr/>
        </p:nvSpPr>
        <p:spPr>
          <a:xfrm>
            <a:off x="76200" y="6428601"/>
            <a:ext cx="9067800" cy="461665"/>
          </a:xfrm>
          <a:prstGeom prst="rect">
            <a:avLst/>
          </a:prstGeom>
          <a:noFill/>
        </p:spPr>
        <p:txBody>
          <a:bodyPr wrap="square" rtlCol="0">
            <a:spAutoFit/>
          </a:bodyPr>
          <a:lstStyle/>
          <a:p>
            <a:pPr algn="ctr"/>
            <a:r>
              <a:rPr lang="en-US" sz="1200" dirty="0" smtClean="0"/>
              <a:t>NOTE 1: </a:t>
            </a:r>
            <a:r>
              <a:rPr lang="en-US" sz="1200" dirty="0" err="1" smtClean="0"/>
              <a:t>Yousaf</a:t>
            </a:r>
            <a:r>
              <a:rPr lang="en-US" sz="1200" dirty="0" smtClean="0"/>
              <a:t> </a:t>
            </a:r>
            <a:r>
              <a:rPr lang="en-US" sz="1200" dirty="0"/>
              <a:t>Butt, “</a:t>
            </a:r>
            <a:r>
              <a:rPr lang="en-US" sz="1200" dirty="0">
                <a:hlinkClick r:id="rId3"/>
              </a:rPr>
              <a:t>How Saudi Wahhabism Is the Fountainhead of Islamist Terrorism</a:t>
            </a:r>
            <a:r>
              <a:rPr lang="en-US" sz="1200" dirty="0"/>
              <a:t>,” </a:t>
            </a:r>
            <a:r>
              <a:rPr lang="en-US" sz="1200" i="1" dirty="0"/>
              <a:t>Huffington Post</a:t>
            </a:r>
            <a:r>
              <a:rPr lang="en-US" sz="1200" dirty="0"/>
              <a:t>, March 22, 2015</a:t>
            </a:r>
            <a:r>
              <a:rPr lang="en-US" sz="1200" dirty="0" smtClean="0"/>
              <a:t>. Previously briefed in 2002 to Pentagon with blowback, now it is common sense: </a:t>
            </a:r>
            <a:r>
              <a:rPr lang="en-US" sz="1200" dirty="0">
                <a:hlinkClick r:id="rId4"/>
              </a:rPr>
              <a:t>Briefing Depicted Saudis as </a:t>
            </a:r>
            <a:r>
              <a:rPr lang="en-US" sz="1200" dirty="0" smtClean="0">
                <a:hlinkClick r:id="rId4"/>
              </a:rPr>
              <a:t>Enemies</a:t>
            </a:r>
            <a:r>
              <a:rPr lang="en-US" sz="1200" dirty="0" smtClean="0"/>
              <a:t>, </a:t>
            </a:r>
            <a:r>
              <a:rPr lang="en-US" sz="1200" dirty="0" smtClean="0">
                <a:hlinkClick r:id="rId5"/>
              </a:rPr>
              <a:t>The </a:t>
            </a:r>
            <a:r>
              <a:rPr lang="en-US" sz="1200" dirty="0">
                <a:hlinkClick r:id="rId5"/>
              </a:rPr>
              <a:t>PowerPoint That Rocked the </a:t>
            </a:r>
            <a:r>
              <a:rPr lang="en-US" sz="1200" dirty="0" smtClean="0">
                <a:hlinkClick r:id="rId5"/>
              </a:rPr>
              <a:t>Pentagon</a:t>
            </a:r>
            <a:r>
              <a:rPr lang="en-US" sz="1200" dirty="0" smtClean="0"/>
              <a:t>.</a:t>
            </a:r>
            <a:endParaRPr lang="en-US" sz="1200" dirty="0"/>
          </a:p>
        </p:txBody>
      </p:sp>
      <p:cxnSp>
        <p:nvCxnSpPr>
          <p:cNvPr id="7" name="Straight Arrow Connector 6"/>
          <p:cNvCxnSpPr/>
          <p:nvPr/>
        </p:nvCxnSpPr>
        <p:spPr>
          <a:xfrm flipV="1">
            <a:off x="6019800" y="2133600"/>
            <a:ext cx="1524000" cy="160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086600" y="3048000"/>
            <a:ext cx="457200" cy="2209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51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b="1" dirty="0" smtClean="0"/>
              <a:t/>
            </a:r>
            <a:br>
              <a:rPr lang="en-US" sz="3600" b="1" dirty="0" smtClean="0"/>
            </a:br>
            <a:r>
              <a:rPr lang="en-US" b="1" dirty="0" smtClean="0"/>
              <a:t>2-1. </a:t>
            </a:r>
            <a:r>
              <a:rPr lang="en-US" b="1" dirty="0"/>
              <a:t>What does </a:t>
            </a:r>
            <a:r>
              <a:rPr lang="en-US" b="1" dirty="0" smtClean="0"/>
              <a:t>it look </a:t>
            </a:r>
            <a:r>
              <a:rPr lang="en-US" b="1" dirty="0"/>
              <a:t>like? </a:t>
            </a:r>
            <a:r>
              <a:rPr lang="en-US" b="1" dirty="0" smtClean="0"/>
              <a:t>(Meta)</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Grass roots (e.g. North Africa):</a:t>
            </a:r>
          </a:p>
          <a:p>
            <a:pPr lvl="1"/>
            <a:r>
              <a:rPr lang="en-US" dirty="0" smtClean="0"/>
              <a:t>An alternative to corrupt failed states and reinforcement of sectarian tensions</a:t>
            </a:r>
          </a:p>
          <a:p>
            <a:pPr lvl="1"/>
            <a:r>
              <a:rPr lang="en-US" dirty="0" smtClean="0"/>
              <a:t>A job opportunity with weapons &amp; women</a:t>
            </a:r>
          </a:p>
          <a:p>
            <a:pPr lvl="1"/>
            <a:r>
              <a:rPr lang="en-US" dirty="0" smtClean="0"/>
              <a:t>A home team sticking it to dictators &amp; the West</a:t>
            </a:r>
          </a:p>
          <a:p>
            <a:pPr lvl="1"/>
            <a:endParaRPr lang="en-US" sz="900" dirty="0" smtClean="0"/>
          </a:p>
          <a:p>
            <a:r>
              <a:rPr lang="en-US" dirty="0" smtClean="0"/>
              <a:t>Europe &amp; USA</a:t>
            </a:r>
          </a:p>
          <a:p>
            <a:pPr lvl="1"/>
            <a:r>
              <a:rPr lang="en-US" dirty="0" smtClean="0"/>
              <a:t>A family with meaning when both are lacking</a:t>
            </a:r>
          </a:p>
          <a:p>
            <a:pPr lvl="1"/>
            <a:r>
              <a:rPr lang="en-US" dirty="0" smtClean="0"/>
              <a:t>A chance to be a bad ass when you are a zero</a:t>
            </a:r>
          </a:p>
          <a:p>
            <a:pPr lvl="1"/>
            <a:r>
              <a:rPr lang="en-US" dirty="0" smtClean="0"/>
              <a:t>A job with free housing, health, and sex slaves</a:t>
            </a:r>
          </a:p>
          <a:p>
            <a:pPr marL="57150" indent="0">
              <a:buNone/>
            </a:pPr>
            <a:endParaRPr lang="en-US" b="1" i="1" dirty="0" smtClean="0"/>
          </a:p>
          <a:p>
            <a:pPr marL="57150" indent="0" algn="ctr">
              <a:buNone/>
            </a:pPr>
            <a:r>
              <a:rPr lang="en-US" b="1" i="1" dirty="0" smtClean="0"/>
              <a:t>ISIS is theater – bad theater – on the margins.</a:t>
            </a:r>
            <a:endParaRPr lang="en-US" b="1" i="1" dirty="0"/>
          </a:p>
        </p:txBody>
      </p:sp>
    </p:spTree>
    <p:extLst>
      <p:ext uri="{BB962C8B-B14F-4D97-AF65-F5344CB8AC3E}">
        <p14:creationId xmlns:p14="http://schemas.microsoft.com/office/powerpoint/2010/main" val="3211916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t>2-2. What does it look like? (Micro)</a:t>
            </a:r>
            <a:endParaRPr lang="en-US" b="1" dirty="0"/>
          </a:p>
        </p:txBody>
      </p:sp>
      <p:sp>
        <p:nvSpPr>
          <p:cNvPr id="3" name="Content Placeholder 2"/>
          <p:cNvSpPr>
            <a:spLocks noGrp="1"/>
          </p:cNvSpPr>
          <p:nvPr>
            <p:ph idx="1"/>
          </p:nvPr>
        </p:nvSpPr>
        <p:spPr>
          <a:xfrm>
            <a:off x="152400" y="838200"/>
            <a:ext cx="8763000" cy="5715000"/>
          </a:xfrm>
        </p:spPr>
        <p:txBody>
          <a:bodyPr>
            <a:normAutofit fontScale="32500" lnSpcReduction="20000"/>
          </a:bodyPr>
          <a:lstStyle/>
          <a:p>
            <a:pPr marL="0" indent="0">
              <a:buNone/>
            </a:pPr>
            <a:r>
              <a:rPr lang="en-US" sz="4900" b="1" dirty="0" smtClean="0"/>
              <a:t>a) Who </a:t>
            </a:r>
            <a:r>
              <a:rPr lang="en-US" sz="4900" b="1" dirty="0"/>
              <a:t>runs it?  </a:t>
            </a:r>
            <a:endParaRPr lang="en-US" sz="4900" b="1" dirty="0" smtClean="0"/>
          </a:p>
          <a:p>
            <a:pPr marL="0" indent="0">
              <a:buNone/>
            </a:pPr>
            <a:r>
              <a:rPr lang="en-US" sz="3400" i="1" dirty="0" smtClean="0"/>
              <a:t>Saudi and Iraqi Sunnis, some Israeli non-official cover officers, some CIA and JSOG on the margins. Plenty of articles on this, most ignore the blatant government ties. You need to know that CIA does not have serious clandestine HUMINT, relies on liaison services for its “intel,” while NSA is largely inept at Arabic, Farsi, and Hebrew and not that great at Chinese and Russian. You also need to know that too many of the answers you are seeking are buried in Special Access Programs (SAP) you will never see.</a:t>
            </a:r>
          </a:p>
          <a:p>
            <a:pPr marL="0" indent="0">
              <a:buNone/>
            </a:pPr>
            <a:endParaRPr lang="en-US" sz="1500" i="1" dirty="0"/>
          </a:p>
          <a:p>
            <a:pPr marL="0" indent="0">
              <a:buNone/>
            </a:pPr>
            <a:r>
              <a:rPr lang="en-US" sz="5500" b="1" dirty="0" smtClean="0"/>
              <a:t>b) What </a:t>
            </a:r>
            <a:r>
              <a:rPr lang="en-US" sz="5500" b="1" dirty="0"/>
              <a:t>technology does it depend on?  </a:t>
            </a:r>
            <a:endParaRPr lang="en-US" sz="5500" b="1" dirty="0" smtClean="0"/>
          </a:p>
          <a:p>
            <a:pPr marL="0" indent="0">
              <a:buNone/>
            </a:pPr>
            <a:r>
              <a:rPr lang="en-US" sz="3400" i="1" dirty="0" smtClean="0"/>
              <a:t>Off the shelf weapons, mobility, and communications systems funded by Saudis or provided by the Americans or captured from the Syrians with some Kurdish and Turkish sourcing as well. ISIS depends on smoke, mirrors, and governments that find it convenient to their ends.</a:t>
            </a:r>
          </a:p>
          <a:p>
            <a:pPr marL="0" indent="0">
              <a:buNone/>
            </a:pPr>
            <a:endParaRPr lang="en-US" sz="1500" i="1" dirty="0"/>
          </a:p>
          <a:p>
            <a:pPr marL="0" indent="0">
              <a:buNone/>
            </a:pPr>
            <a:r>
              <a:rPr lang="en-US" sz="5500" b="1" dirty="0" smtClean="0"/>
              <a:t>c) What/where </a:t>
            </a:r>
            <a:r>
              <a:rPr lang="en-US" sz="5500" b="1" dirty="0"/>
              <a:t>is its infrastructure</a:t>
            </a:r>
            <a:r>
              <a:rPr lang="en-US" sz="5500" b="1" dirty="0" smtClean="0"/>
              <a:t>?</a:t>
            </a:r>
          </a:p>
          <a:p>
            <a:pPr marL="0" indent="0">
              <a:buNone/>
            </a:pPr>
            <a:r>
              <a:rPr lang="en-US" sz="3400" i="1" dirty="0" smtClean="0"/>
              <a:t>Virtually none. This is a come as you are nomadic movement of opportunity.</a:t>
            </a:r>
          </a:p>
          <a:p>
            <a:pPr marL="0" indent="0">
              <a:buNone/>
            </a:pPr>
            <a:endParaRPr lang="en-US" sz="1500" i="1" dirty="0"/>
          </a:p>
          <a:p>
            <a:pPr marL="0" indent="0">
              <a:buNone/>
            </a:pPr>
            <a:r>
              <a:rPr lang="en-US" sz="5500" b="1" dirty="0" smtClean="0"/>
              <a:t>d) What </a:t>
            </a:r>
            <a:r>
              <a:rPr lang="en-US" sz="5500" b="1" dirty="0"/>
              <a:t>are their websites</a:t>
            </a:r>
            <a:r>
              <a:rPr lang="en-US" sz="5500" b="1" dirty="0" smtClean="0"/>
              <a:t>?</a:t>
            </a:r>
          </a:p>
          <a:p>
            <a:pPr marL="0" indent="0">
              <a:buNone/>
            </a:pPr>
            <a:r>
              <a:rPr lang="en-US" sz="3400" i="1" dirty="0" smtClean="0"/>
              <a:t>Lists are online. This really does not matter and is a distraction. I did 396 terrorist, insurgent, and opposition websites for SOCOM in 1997, in 29 languages – not something NSA or CIA were capable of doing then or now. Cyber is a sideshow. </a:t>
            </a:r>
            <a:r>
              <a:rPr lang="en-US" sz="3400" dirty="0" smtClean="0"/>
              <a:t>The real money and the real threat is the $100 billion Saudis have spent spreading Wahhabism as a foundation for state-sponsored terrorism.</a:t>
            </a:r>
          </a:p>
          <a:p>
            <a:pPr marL="0" indent="0">
              <a:buNone/>
            </a:pPr>
            <a:endParaRPr lang="en-US" sz="1500" i="1" dirty="0"/>
          </a:p>
          <a:p>
            <a:pPr marL="0" indent="0">
              <a:buNone/>
            </a:pPr>
            <a:r>
              <a:rPr lang="en-US" sz="5500" b="1" dirty="0" smtClean="0"/>
              <a:t>e) Are </a:t>
            </a:r>
            <a:r>
              <a:rPr lang="en-US" sz="5500" b="1" dirty="0"/>
              <a:t>they going “Dark”? Why</a:t>
            </a:r>
            <a:r>
              <a:rPr lang="en-US" sz="5500" b="1" dirty="0" smtClean="0"/>
              <a:t>?</a:t>
            </a:r>
          </a:p>
          <a:p>
            <a:pPr marL="0" indent="0">
              <a:buNone/>
            </a:pPr>
            <a:r>
              <a:rPr lang="en-US" sz="3400" i="1" dirty="0" smtClean="0"/>
              <a:t>Yes, as are all others who hold mass surveillance in contempt, but this is not very important. The best communications are face to face and not subject to the low-rent capabilities of NSA and Cyber-Command. Leaders generally do not carry cell phones.</a:t>
            </a:r>
          </a:p>
          <a:p>
            <a:pPr marL="0" indent="0">
              <a:buNone/>
            </a:pPr>
            <a:endParaRPr lang="en-US" sz="1500" i="1" dirty="0"/>
          </a:p>
          <a:p>
            <a:pPr marL="0" indent="0">
              <a:buNone/>
            </a:pPr>
            <a:r>
              <a:rPr lang="en-US" sz="5500" b="1" dirty="0" smtClean="0"/>
              <a:t>f) How </a:t>
            </a:r>
            <a:r>
              <a:rPr lang="en-US" sz="5500" b="1" dirty="0"/>
              <a:t>is it used today – where do you see it going to in the future</a:t>
            </a:r>
            <a:r>
              <a:rPr lang="en-US" sz="5500" b="1" dirty="0" smtClean="0"/>
              <a:t>?</a:t>
            </a:r>
          </a:p>
          <a:p>
            <a:pPr marL="0" indent="0">
              <a:buNone/>
            </a:pPr>
            <a:r>
              <a:rPr lang="en-US" sz="3400" i="1" dirty="0" smtClean="0"/>
              <a:t>The 80-20 rule is always a good one.  I judge 80% of ISIS funding, command &amp; control, and capabilities to be directly connected to Saudi Arabia, Turkey, and Israel. The Dark Web and profits from illicit trade other than oil to Turkey are in the 20%.</a:t>
            </a:r>
          </a:p>
          <a:p>
            <a:pPr marL="0" indent="0">
              <a:buNone/>
            </a:pPr>
            <a:endParaRPr lang="en-US" sz="1500" i="1" dirty="0"/>
          </a:p>
          <a:p>
            <a:pPr marL="0" indent="0">
              <a:buNone/>
            </a:pPr>
            <a:r>
              <a:rPr lang="en-US" sz="5500" b="1" dirty="0" smtClean="0"/>
              <a:t>g) How </a:t>
            </a:r>
            <a:r>
              <a:rPr lang="en-US" sz="5500" b="1" dirty="0"/>
              <a:t>sophisticated are their defensive/offensive capabilities</a:t>
            </a:r>
            <a:r>
              <a:rPr lang="en-US" sz="5500" b="1" dirty="0" smtClean="0"/>
              <a:t>?</a:t>
            </a:r>
          </a:p>
          <a:p>
            <a:pPr marL="0" indent="0">
              <a:buNone/>
            </a:pPr>
            <a:r>
              <a:rPr lang="en-US" sz="3400" i="1" dirty="0" smtClean="0"/>
              <a:t>Not very. Any sophistication is second hand – they are not as good as the IRA or PLO where PhDs were in abundance.</a:t>
            </a:r>
          </a:p>
          <a:p>
            <a:pPr marL="0" indent="0">
              <a:buNone/>
            </a:pPr>
            <a:endParaRPr lang="en-US" sz="1500" i="1" dirty="0"/>
          </a:p>
          <a:p>
            <a:pPr marL="0" indent="0">
              <a:buNone/>
            </a:pPr>
            <a:r>
              <a:rPr lang="en-US" sz="5500" b="1" dirty="0" smtClean="0"/>
              <a:t>h) Is </a:t>
            </a:r>
            <a:r>
              <a:rPr lang="en-US" sz="5500" b="1" dirty="0"/>
              <a:t>there a “WMD” program in their Virtual Caliphate</a:t>
            </a:r>
            <a:r>
              <a:rPr lang="en-US" sz="5500" b="1" dirty="0" smtClean="0"/>
              <a:t>?</a:t>
            </a:r>
          </a:p>
          <a:p>
            <a:pPr marL="0" indent="0">
              <a:buNone/>
            </a:pPr>
            <a:r>
              <a:rPr lang="en-US" sz="3400" i="1" dirty="0" smtClean="0"/>
              <a:t>Highly doubtful. There is certainly an effort to do false flags blaming the Syrians for WMD, and the US</a:t>
            </a:r>
            <a:r>
              <a:rPr lang="en-US" sz="3400" i="1" baseline="30000" dirty="0" smtClean="0"/>
              <a:t>2</a:t>
            </a:r>
            <a:r>
              <a:rPr lang="en-US" sz="3400" i="1" dirty="0" smtClean="0"/>
              <a:t> and UK are known to have been actively involved in doing this. </a:t>
            </a:r>
            <a:r>
              <a:rPr lang="en-US" sz="3400" i="1" dirty="0" err="1"/>
              <a:t>Erdoğan</a:t>
            </a:r>
            <a:r>
              <a:rPr lang="en-US" sz="3400" i="1" dirty="0" smtClean="0"/>
              <a:t> also provided Sarin Gas to Al-Nusra. There are also some captured munitions in the WMD category, often accidental and sometimes used without realization. This is over-blown. Trade in women and children and body parts is more interesting to me.</a:t>
            </a:r>
            <a:endParaRPr lang="en-US" sz="3400" i="1" dirty="0"/>
          </a:p>
        </p:txBody>
      </p:sp>
      <p:sp>
        <p:nvSpPr>
          <p:cNvPr id="4" name="TextBox 3"/>
          <p:cNvSpPr txBox="1"/>
          <p:nvPr/>
        </p:nvSpPr>
        <p:spPr>
          <a:xfrm>
            <a:off x="0" y="6324600"/>
            <a:ext cx="9144000" cy="461665"/>
          </a:xfrm>
          <a:prstGeom prst="rect">
            <a:avLst/>
          </a:prstGeom>
          <a:noFill/>
        </p:spPr>
        <p:txBody>
          <a:bodyPr wrap="square" rtlCol="0">
            <a:spAutoFit/>
          </a:bodyPr>
          <a:lstStyle/>
          <a:p>
            <a:pPr algn="ctr"/>
            <a:r>
              <a:rPr lang="en-US" sz="1200" dirty="0"/>
              <a:t>NOTE </a:t>
            </a:r>
            <a:r>
              <a:rPr lang="en-US" sz="1200" dirty="0" smtClean="0"/>
              <a:t>2: </a:t>
            </a:r>
            <a:r>
              <a:rPr lang="en-US" sz="1200" dirty="0" smtClean="0">
                <a:hlinkClick r:id="rId3"/>
              </a:rPr>
              <a:t>Leaked </a:t>
            </a:r>
            <a:r>
              <a:rPr lang="en-US" sz="1200" dirty="0">
                <a:hlinkClick r:id="rId3"/>
              </a:rPr>
              <a:t>Documents: U.S. Framed Syria in Chemical Weapons </a:t>
            </a:r>
            <a:r>
              <a:rPr lang="en-US" sz="1200" dirty="0" smtClean="0">
                <a:hlinkClick r:id="rId3"/>
              </a:rPr>
              <a:t>Attack</a:t>
            </a:r>
            <a:r>
              <a:rPr lang="en-US" sz="1200" dirty="0" smtClean="0"/>
              <a:t>, </a:t>
            </a:r>
            <a:r>
              <a:rPr lang="en-US" sz="1200" i="1" dirty="0" smtClean="0"/>
              <a:t>Popular Resistance</a:t>
            </a:r>
            <a:r>
              <a:rPr lang="en-US" sz="1200" dirty="0" smtClean="0"/>
              <a:t>, 26 August 2013; </a:t>
            </a:r>
          </a:p>
          <a:p>
            <a:pPr algn="ctr"/>
            <a:r>
              <a:rPr lang="en-US" sz="1200" dirty="0" smtClean="0">
                <a:hlinkClick r:id="rId4"/>
              </a:rPr>
              <a:t>Whose </a:t>
            </a:r>
            <a:r>
              <a:rPr lang="en-US" sz="1200" dirty="0" err="1" smtClean="0">
                <a:hlinkClick r:id="rId4"/>
              </a:rPr>
              <a:t>sarin</a:t>
            </a:r>
            <a:r>
              <a:rPr lang="en-US" sz="1200" dirty="0" smtClean="0">
                <a:hlinkClick r:id="rId4"/>
              </a:rPr>
              <a:t>?</a:t>
            </a:r>
            <a:r>
              <a:rPr lang="en-US" sz="1200" dirty="0" smtClean="0"/>
              <a:t>, </a:t>
            </a:r>
            <a:r>
              <a:rPr lang="en-US" sz="1200" i="1" dirty="0" smtClean="0"/>
              <a:t>London Review of Books</a:t>
            </a:r>
            <a:r>
              <a:rPr lang="en-US" sz="1200" dirty="0" smtClean="0"/>
              <a:t>, 19 Dec 2013. </a:t>
            </a:r>
            <a:endParaRPr lang="en-US" sz="1200" dirty="0"/>
          </a:p>
        </p:txBody>
      </p:sp>
    </p:spTree>
    <p:extLst>
      <p:ext uri="{BB962C8B-B14F-4D97-AF65-F5344CB8AC3E}">
        <p14:creationId xmlns:p14="http://schemas.microsoft.com/office/powerpoint/2010/main" val="2878025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t>2-2. Funding</a:t>
            </a:r>
            <a:endParaRPr lang="en-US" sz="4000" b="1" dirty="0"/>
          </a:p>
        </p:txBody>
      </p:sp>
      <p:sp>
        <p:nvSpPr>
          <p:cNvPr id="3" name="Content Placeholder 2"/>
          <p:cNvSpPr>
            <a:spLocks noGrp="1"/>
          </p:cNvSpPr>
          <p:nvPr>
            <p:ph idx="1"/>
          </p:nvPr>
        </p:nvSpPr>
        <p:spPr>
          <a:xfrm>
            <a:off x="457200" y="838200"/>
            <a:ext cx="8229600" cy="5715000"/>
          </a:xfrm>
        </p:spPr>
        <p:txBody>
          <a:bodyPr>
            <a:normAutofit fontScale="92500" lnSpcReduction="10000"/>
          </a:bodyPr>
          <a:lstStyle/>
          <a:p>
            <a:pPr marL="0" indent="0">
              <a:buNone/>
            </a:pPr>
            <a:r>
              <a:rPr lang="en-US" sz="1800" b="1" dirty="0" err="1" smtClean="0"/>
              <a:t>i</a:t>
            </a:r>
            <a:r>
              <a:rPr lang="en-US" sz="1800" b="1" dirty="0" smtClean="0"/>
              <a:t>) What </a:t>
            </a:r>
            <a:r>
              <a:rPr lang="en-US" sz="1800" b="1" dirty="0"/>
              <a:t>are the estimated annual costs to ISIL to keep a Virtual Caliphate going?  How is it funded</a:t>
            </a:r>
            <a:r>
              <a:rPr lang="en-US" sz="1800" b="1" dirty="0" smtClean="0"/>
              <a:t>?</a:t>
            </a:r>
          </a:p>
          <a:p>
            <a:pPr marL="0" indent="0">
              <a:buNone/>
            </a:pPr>
            <a:endParaRPr lang="en-US" sz="900" b="1" dirty="0" smtClean="0"/>
          </a:p>
          <a:p>
            <a:pPr marL="0" indent="0">
              <a:buNone/>
            </a:pPr>
            <a:r>
              <a:rPr lang="en-US" sz="1800" i="1" dirty="0" smtClean="0"/>
              <a:t>A great deal of what is written about ISIS funding appears to be misinformation. For example, they did not rob a bank and escape with $425M. </a:t>
            </a:r>
            <a:r>
              <a:rPr lang="en-US" sz="1800" i="1" dirty="0"/>
              <a:t>The story was based solely on accounts from the former mayor of Mosul and was later found to be </a:t>
            </a:r>
            <a:r>
              <a:rPr lang="en-US" sz="1800" i="1" dirty="0" smtClean="0"/>
              <a:t>not credible </a:t>
            </a:r>
            <a:r>
              <a:rPr lang="en-US" sz="1800" i="1" dirty="0"/>
              <a:t>by </a:t>
            </a:r>
            <a:r>
              <a:rPr lang="en-US" sz="1800" i="1" dirty="0">
                <a:hlinkClick r:id="rId2"/>
              </a:rPr>
              <a:t>The Financial Times</a:t>
            </a:r>
            <a:r>
              <a:rPr lang="en-US" sz="1800" i="1" dirty="0"/>
              <a:t> and, ultimately, </a:t>
            </a:r>
            <a:r>
              <a:rPr lang="en-US" sz="1800" i="1" dirty="0">
                <a:hlinkClick r:id="rId3"/>
              </a:rPr>
              <a:t>US officials</a:t>
            </a:r>
            <a:r>
              <a:rPr lang="en-US" sz="1800" i="1" dirty="0"/>
              <a:t> themselves</a:t>
            </a:r>
            <a:r>
              <a:rPr lang="en-US" sz="1800" i="1" dirty="0" smtClean="0"/>
              <a:t>.</a:t>
            </a:r>
          </a:p>
          <a:p>
            <a:pPr marL="0" indent="0">
              <a:buNone/>
            </a:pPr>
            <a:endParaRPr lang="en-US" sz="900" i="1" dirty="0"/>
          </a:p>
          <a:p>
            <a:pPr marL="0" indent="0">
              <a:buNone/>
            </a:pPr>
            <a:r>
              <a:rPr lang="en-US" sz="1800" i="1" dirty="0" smtClean="0"/>
              <a:t>My best guess is that ISIS is operating on no more than $300 million dollars and possibly half that. The estimates of $2 billion a year are in my view completely bogus [Fairfax County spends roughly 3.5 billion a year on 10,000 people at US rates with benefits, schools, justice, health, transportation, and more.]</a:t>
            </a:r>
          </a:p>
          <a:p>
            <a:pPr marL="0" indent="0">
              <a:buNone/>
            </a:pPr>
            <a:endParaRPr lang="en-US" sz="900" i="1" dirty="0"/>
          </a:p>
          <a:p>
            <a:pPr marL="0" indent="0">
              <a:buNone/>
            </a:pPr>
            <a:r>
              <a:rPr lang="en-US" sz="1800" i="1" dirty="0" smtClean="0"/>
              <a:t>ISIS has three primary sources of income: multi-million dollar donations for wealthy individuals in Saudi Arabia, Qatar, and the United Arab Emirates; multi-million dollar sales of oil to </a:t>
            </a:r>
            <a:r>
              <a:rPr lang="en-US" sz="1800" i="1" dirty="0" err="1" smtClean="0"/>
              <a:t>Erdoğan</a:t>
            </a:r>
            <a:r>
              <a:rPr lang="en-US" sz="1800" i="1" dirty="0" smtClean="0"/>
              <a:t> and his family; and internal taxes, extortion, and outright theft.</a:t>
            </a:r>
          </a:p>
          <a:p>
            <a:pPr marL="0" indent="0">
              <a:buNone/>
            </a:pPr>
            <a:endParaRPr lang="en-US" sz="900" i="1" dirty="0"/>
          </a:p>
          <a:p>
            <a:pPr marL="0" indent="0">
              <a:buNone/>
            </a:pPr>
            <a:r>
              <a:rPr lang="en-US" sz="1800" i="1" dirty="0" smtClean="0"/>
              <a:t>The radical drop in oil prices, the Russian attacks on tankers into Turkey, and the successful US attack on an ISIS bank appear to support my view that the media is over-stating ISIS revenues. I am seeing too many cute “meme cartoons” on this that take on a life of their own and are simply not documented.</a:t>
            </a:r>
          </a:p>
          <a:p>
            <a:pPr marL="0" indent="0">
              <a:buNone/>
            </a:pPr>
            <a:endParaRPr lang="en-US" sz="900" i="1" dirty="0"/>
          </a:p>
          <a:p>
            <a:pPr marL="0" indent="0">
              <a:buNone/>
            </a:pPr>
            <a:r>
              <a:rPr lang="en-US" sz="1800" i="1" dirty="0" smtClean="0"/>
              <a:t>Cautionary note: covert operations include media misinformation, there are a lot of players corrupting both the open source and classified information streams, absent direct hands-on access to field information, I consider anything in writing in all channels to be suspect.</a:t>
            </a:r>
            <a:endParaRPr lang="en-US" sz="1800" i="1" dirty="0"/>
          </a:p>
        </p:txBody>
      </p:sp>
    </p:spTree>
    <p:extLst>
      <p:ext uri="{BB962C8B-B14F-4D97-AF65-F5344CB8AC3E}">
        <p14:creationId xmlns:p14="http://schemas.microsoft.com/office/powerpoint/2010/main" val="1233351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b="1" dirty="0" smtClean="0"/>
              <a:t/>
            </a:r>
            <a:br>
              <a:rPr lang="en-US" sz="3600" b="1" dirty="0" smtClean="0"/>
            </a:br>
            <a:r>
              <a:rPr lang="en-US" b="1" dirty="0"/>
              <a:t>3. Could ISIS survive as a stateless global </a:t>
            </a:r>
            <a:r>
              <a:rPr lang="en-US" b="1" dirty="0" smtClean="0"/>
              <a:t>movement without territory?</a:t>
            </a:r>
            <a:r>
              <a:rPr lang="en-US" dirty="0"/>
              <a:t/>
            </a:r>
            <a:br>
              <a:rPr lang="en-US" dirty="0"/>
            </a:b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Short answer is yes, on the margins, with IRA and PLO-like fund-raising &amp; sanctuary but ISIS is nothing like the IRA &amp; PLO.</a:t>
            </a:r>
          </a:p>
          <a:p>
            <a:r>
              <a:rPr lang="en-US" dirty="0" smtClean="0"/>
              <a:t>Long answer is no, provided that Turkey, Saudi Arabia, and Israel, and USA indirectly -- stop supporting it.</a:t>
            </a:r>
          </a:p>
          <a:p>
            <a:endParaRPr lang="en-US" sz="2200" dirty="0" smtClean="0"/>
          </a:p>
          <a:p>
            <a:pPr marL="0" lvl="1" indent="0">
              <a:buNone/>
            </a:pPr>
            <a:r>
              <a:rPr lang="en-US" b="1" i="1" dirty="0" smtClean="0"/>
              <a:t>ISIS – and other revolutionary and secessionist groups – survive as a direct consequence of high unemployment in the context of failed states -- and with the direct support of</a:t>
            </a:r>
            <a:r>
              <a:rPr lang="en-US" i="1" dirty="0" smtClean="0"/>
              <a:t> </a:t>
            </a:r>
            <a:r>
              <a:rPr lang="en-US" b="1" i="1" dirty="0"/>
              <a:t>specific autocratic states including Saudi Arabia, Israel, and Turkey [</a:t>
            </a:r>
            <a:r>
              <a:rPr lang="en-US" b="1" i="1" dirty="0" err="1"/>
              <a:t>Erdoğan</a:t>
            </a:r>
            <a:r>
              <a:rPr lang="en-US" b="1" i="1" dirty="0"/>
              <a:t>] and – at </a:t>
            </a:r>
            <a:r>
              <a:rPr lang="en-US" b="1" i="1" dirty="0" smtClean="0"/>
              <a:t>least </a:t>
            </a:r>
            <a:r>
              <a:rPr lang="en-US" b="1" i="1" dirty="0"/>
              <a:t>indirectly – the USA.</a:t>
            </a:r>
          </a:p>
          <a:p>
            <a:pPr marL="0" indent="0">
              <a:buNone/>
            </a:pPr>
            <a:endParaRPr lang="en-US" b="1" i="1" dirty="0"/>
          </a:p>
        </p:txBody>
      </p:sp>
    </p:spTree>
    <p:extLst>
      <p:ext uri="{BB962C8B-B14F-4D97-AF65-F5344CB8AC3E}">
        <p14:creationId xmlns:p14="http://schemas.microsoft.com/office/powerpoint/2010/main" val="2561018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TotalTime>
  <Words>3168</Words>
  <Application>Microsoft Office PowerPoint</Application>
  <PresentationFormat>On-screen Show (4:3)</PresentationFormat>
  <Paragraphs>261</Paragraphs>
  <Slides>30</Slides>
  <Notes>28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Virtual Caliphate: Between Two (or More) Evils</vt:lpstr>
      <vt:lpstr>Plan for this Brief</vt:lpstr>
      <vt:lpstr>Questions</vt:lpstr>
      <vt:lpstr>The Original “Real” Caliphate</vt:lpstr>
      <vt:lpstr>1. What is a Virtual Caliphate?</vt:lpstr>
      <vt:lpstr> 2-1. What does it look like? (Meta)</vt:lpstr>
      <vt:lpstr>2-2. What does it look like? (Micro)</vt:lpstr>
      <vt:lpstr>2-2. Funding</vt:lpstr>
      <vt:lpstr> 3. Could ISIS survive as a stateless global movement without territory? </vt:lpstr>
      <vt:lpstr> 4. Who are competitors for dominance over the ISIS Virtual Caliphate? </vt:lpstr>
      <vt:lpstr> 5. Is there a moderate counter to ISIS’s Virtual Caliphate?</vt:lpstr>
      <vt:lpstr> 6. Can the ISIS Virtual Caliphate be defeated/marginalized?</vt:lpstr>
      <vt:lpstr> 7. Is the West’s strategy to confront ISIS’s Virtual Caliphate effective?</vt:lpstr>
      <vt:lpstr>Near-Term Worst-Case Scenario</vt:lpstr>
      <vt:lpstr>Current Operating Zones</vt:lpstr>
      <vt:lpstr>Ostensible Formal Affiliates</vt:lpstr>
      <vt:lpstr>Fragile States World-Wide Long-Term Worst Case</vt:lpstr>
      <vt:lpstr>Islam &amp; Oil – Iranian Shi’ites Win</vt:lpstr>
      <vt:lpstr>Sunni – Shi’ite War – Could Go Nuclear</vt:lpstr>
      <vt:lpstr>Revolution is Timeless</vt:lpstr>
      <vt:lpstr>Predicted in 1989</vt:lpstr>
      <vt:lpstr>US Nodes Identified in 1994</vt:lpstr>
      <vt:lpstr>Predicted in 2002</vt:lpstr>
      <vt:lpstr>PowerPoint Presentation</vt:lpstr>
      <vt:lpstr>PowerPoint Presentation</vt:lpstr>
      <vt:lpstr>Peace Costs Less</vt:lpstr>
      <vt:lpstr>USA Needs a Grand Strategy</vt:lpstr>
      <vt:lpstr>Cost Per Person to Settle ISIS</vt:lpstr>
      <vt:lpstr>ISIS/ISIL Doomed to Fail</vt:lpstr>
      <vt:lpstr>Between Two (or More) Evils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RobertSteele</dc:creator>
  <cp:lastModifiedBy>RobertSteele</cp:lastModifiedBy>
  <cp:revision>99</cp:revision>
  <dcterms:created xsi:type="dcterms:W3CDTF">2016-01-12T22:02:23Z</dcterms:created>
  <dcterms:modified xsi:type="dcterms:W3CDTF">2016-01-28T11:53:07Z</dcterms:modified>
</cp:coreProperties>
</file>