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5" r:id="rId2"/>
    <p:sldId id="266" r:id="rId3"/>
    <p:sldId id="267" r:id="rId4"/>
    <p:sldId id="262" r:id="rId5"/>
    <p:sldId id="268" r:id="rId6"/>
    <p:sldId id="287" r:id="rId7"/>
    <p:sldId id="286" r:id="rId8"/>
    <p:sldId id="270" r:id="rId9"/>
    <p:sldId id="271" r:id="rId10"/>
    <p:sldId id="258" r:id="rId11"/>
    <p:sldId id="273" r:id="rId12"/>
    <p:sldId id="274" r:id="rId13"/>
    <p:sldId id="275" r:id="rId14"/>
    <p:sldId id="283" r:id="rId15"/>
    <p:sldId id="284" r:id="rId16"/>
    <p:sldId id="285" r:id="rId17"/>
    <p:sldId id="269" r:id="rId18"/>
    <p:sldId id="276" r:id="rId19"/>
    <p:sldId id="277" r:id="rId20"/>
    <p:sldId id="278" r:id="rId21"/>
    <p:sldId id="279" r:id="rId22"/>
    <p:sldId id="280" r:id="rId23"/>
    <p:sldId id="288" r:id="rId24"/>
    <p:sldId id="282" r:id="rId25"/>
  </p:sldIdLst>
  <p:sldSz cx="9144000" cy="6858000" type="screen4x3"/>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68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varScale="1">
        <p:scale>
          <a:sx n="61" d="100"/>
          <a:sy n="61" d="100"/>
        </p:scale>
        <p:origin x="-1349" y="-77"/>
      </p:cViewPr>
      <p:guideLst>
        <p:guide orient="horz" pos="2160"/>
        <p:guide pos="2880"/>
      </p:guideLst>
    </p:cSldViewPr>
  </p:slideViewPr>
  <p:notesTextViewPr>
    <p:cViewPr>
      <p:scale>
        <a:sx n="1" d="1"/>
        <a:sy n="1" d="1"/>
      </p:scale>
      <p:origin x="0" y="0"/>
    </p:cViewPr>
  </p:notesTextViewPr>
  <p:sorterViewPr>
    <p:cViewPr>
      <p:scale>
        <a:sx n="100" d="100"/>
        <a:sy n="100" d="100"/>
      </p:scale>
      <p:origin x="0" y="4666"/>
    </p:cViewPr>
  </p:sorterViewPr>
  <p:notesViewPr>
    <p:cSldViewPr>
      <p:cViewPr varScale="1">
        <p:scale>
          <a:sx n="48" d="100"/>
          <a:sy n="48" d="100"/>
        </p:scale>
        <p:origin x="-2640" y="-67"/>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471"/>
          </a:xfrm>
          <a:prstGeom prst="rect">
            <a:avLst/>
          </a:prstGeom>
        </p:spPr>
        <p:txBody>
          <a:bodyPr vert="horz" lIns="93973" tIns="46986" rIns="93973" bIns="46986" rtlCol="0"/>
          <a:lstStyle>
            <a:lvl1pPr algn="l">
              <a:defRPr sz="1200"/>
            </a:lvl1pPr>
          </a:lstStyle>
          <a:p>
            <a:endParaRPr lang="en-US" dirty="0"/>
          </a:p>
        </p:txBody>
      </p:sp>
      <p:sp>
        <p:nvSpPr>
          <p:cNvPr id="3" name="Date Placeholder 2"/>
          <p:cNvSpPr>
            <a:spLocks noGrp="1"/>
          </p:cNvSpPr>
          <p:nvPr>
            <p:ph type="dt" idx="1"/>
          </p:nvPr>
        </p:nvSpPr>
        <p:spPr>
          <a:xfrm>
            <a:off x="4008705" y="0"/>
            <a:ext cx="3066733" cy="468471"/>
          </a:xfrm>
          <a:prstGeom prst="rect">
            <a:avLst/>
          </a:prstGeom>
        </p:spPr>
        <p:txBody>
          <a:bodyPr vert="horz" lIns="93973" tIns="46986" rIns="93973" bIns="46986" rtlCol="0"/>
          <a:lstStyle>
            <a:lvl1pPr algn="r">
              <a:defRPr sz="1200"/>
            </a:lvl1pPr>
          </a:lstStyle>
          <a:p>
            <a:fld id="{E31D927D-3BA4-4289-97CB-52A1DD5FB9C1}" type="datetimeFigureOut">
              <a:rPr lang="en-US" smtClean="0"/>
              <a:t>2016-02-14</a:t>
            </a:fld>
            <a:endParaRPr lang="en-US" dirty="0"/>
          </a:p>
        </p:txBody>
      </p:sp>
      <p:sp>
        <p:nvSpPr>
          <p:cNvPr id="4" name="Slide Image Placeholder 3"/>
          <p:cNvSpPr>
            <a:spLocks noGrp="1" noRot="1" noChangeAspect="1"/>
          </p:cNvSpPr>
          <p:nvPr>
            <p:ph type="sldImg" idx="2"/>
          </p:nvPr>
        </p:nvSpPr>
        <p:spPr>
          <a:xfrm>
            <a:off x="1196975" y="703263"/>
            <a:ext cx="4683125" cy="3513137"/>
          </a:xfrm>
          <a:prstGeom prst="rect">
            <a:avLst/>
          </a:prstGeom>
          <a:noFill/>
          <a:ln w="12700">
            <a:solidFill>
              <a:prstClr val="black"/>
            </a:solidFill>
          </a:ln>
        </p:spPr>
        <p:txBody>
          <a:bodyPr vert="horz" lIns="93973" tIns="46986" rIns="93973" bIns="46986" rtlCol="0" anchor="ctr"/>
          <a:lstStyle/>
          <a:p>
            <a:endParaRPr lang="en-US" dirty="0"/>
          </a:p>
        </p:txBody>
      </p:sp>
      <p:sp>
        <p:nvSpPr>
          <p:cNvPr id="5" name="Notes Placeholder 4"/>
          <p:cNvSpPr>
            <a:spLocks noGrp="1"/>
          </p:cNvSpPr>
          <p:nvPr>
            <p:ph type="body" sz="quarter" idx="3"/>
          </p:nvPr>
        </p:nvSpPr>
        <p:spPr>
          <a:xfrm>
            <a:off x="707708" y="4450477"/>
            <a:ext cx="5661660" cy="4216241"/>
          </a:xfrm>
          <a:prstGeom prst="rect">
            <a:avLst/>
          </a:prstGeom>
        </p:spPr>
        <p:txBody>
          <a:bodyPr vert="horz" lIns="93973" tIns="46986" rIns="93973" bIns="4698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9328"/>
            <a:ext cx="3066733" cy="468471"/>
          </a:xfrm>
          <a:prstGeom prst="rect">
            <a:avLst/>
          </a:prstGeom>
        </p:spPr>
        <p:txBody>
          <a:bodyPr vert="horz" lIns="93973" tIns="46986" rIns="93973" bIns="46986"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9328"/>
            <a:ext cx="3066733" cy="468471"/>
          </a:xfrm>
          <a:prstGeom prst="rect">
            <a:avLst/>
          </a:prstGeom>
        </p:spPr>
        <p:txBody>
          <a:bodyPr vert="horz" lIns="93973" tIns="46986" rIns="93973" bIns="46986" rtlCol="0" anchor="b"/>
          <a:lstStyle>
            <a:lvl1pPr algn="r">
              <a:defRPr sz="1200"/>
            </a:lvl1pPr>
          </a:lstStyle>
          <a:p>
            <a:fld id="{B37DBEF3-360C-468B-8D20-310786274E26}" type="slidenum">
              <a:rPr lang="en-US" smtClean="0"/>
              <a:t>‹#›</a:t>
            </a:fld>
            <a:endParaRPr lang="en-US" dirty="0"/>
          </a:p>
        </p:txBody>
      </p:sp>
    </p:spTree>
    <p:extLst>
      <p:ext uri="{BB962C8B-B14F-4D97-AF65-F5344CB8AC3E}">
        <p14:creationId xmlns:p14="http://schemas.microsoft.com/office/powerpoint/2010/main" val="3353402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It’s an honor to be here with all of you, I regard you as the single most intelligent and therefore the single toughest and most productive audience for my ideas.</a:t>
            </a:r>
          </a:p>
          <a:p>
            <a:endParaRPr lang="en-US" sz="2400" dirty="0"/>
          </a:p>
          <a:p>
            <a:r>
              <a:rPr lang="en-US" sz="2400" dirty="0" smtClean="0"/>
              <a:t>My intent is to place your world-charging efforts with respect to Open Data in a larger context, what I have been calling Open Source Everything Engineering, and to relate that to where I hope we end up one day, with Open </a:t>
            </a:r>
            <a:r>
              <a:rPr lang="en-US" sz="2400" dirty="0" smtClean="0"/>
              <a:t>Power.</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a:t>
            </a:fld>
            <a:endParaRPr lang="en-US" dirty="0"/>
          </a:p>
        </p:txBody>
      </p:sp>
    </p:spTree>
    <p:extLst>
      <p:ext uri="{BB962C8B-B14F-4D97-AF65-F5344CB8AC3E}">
        <p14:creationId xmlns:p14="http://schemas.microsoft.com/office/powerpoint/2010/main" val="1244352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In this next segment, I try to suggest that Open Data is not enough – we must achieve Open Source Everything Engineering – OSEE – across nine major sub-categories with a preliminary focus on 27 priority projects.</a:t>
            </a:r>
          </a:p>
          <a:p>
            <a:endParaRPr lang="en-US" sz="2400" dirty="0"/>
          </a:p>
          <a:p>
            <a:r>
              <a:rPr lang="en-US" sz="2400" dirty="0" smtClean="0"/>
              <a:t>If we do  this, we an achieve the Sustainable Development Goals (SDG) within the decade. To do that we must focus on the 5B poor, on true cost economics, and on by-passing the current money-data disconnect.</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10</a:t>
            </a:fld>
            <a:endParaRPr lang="en-US" dirty="0"/>
          </a:p>
        </p:txBody>
      </p:sp>
    </p:spTree>
    <p:extLst>
      <p:ext uri="{BB962C8B-B14F-4D97-AF65-F5344CB8AC3E}">
        <p14:creationId xmlns:p14="http://schemas.microsoft.com/office/powerpoint/2010/main" val="470694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began listing the opens over a decade </a:t>
            </a:r>
            <a:r>
              <a:rPr lang="en-US" sz="2400" dirty="0" smtClean="0"/>
              <a:t>ago. </a:t>
            </a:r>
            <a:r>
              <a:rPr lang="en-US" sz="2400" dirty="0" smtClean="0"/>
              <a:t>In 2007 I made this the focus on my Gnomedex keynote, and in 2011 wrote the book, </a:t>
            </a:r>
            <a:r>
              <a:rPr lang="en-US" sz="2400" i="1" dirty="0" smtClean="0"/>
              <a:t>The Open Source Everything Manifesto</a:t>
            </a:r>
            <a:r>
              <a:rPr lang="en-US" sz="2400" dirty="0" smtClean="0"/>
              <a:t>.</a:t>
            </a:r>
          </a:p>
          <a:p>
            <a:endParaRPr lang="en-US" sz="2400" dirty="0"/>
          </a:p>
          <a:p>
            <a:r>
              <a:rPr lang="en-US" sz="2400" dirty="0" smtClean="0"/>
              <a:t>Open Data is the first major category but notice how each of the other eight categories goes well beyond Open Data.</a:t>
            </a:r>
          </a:p>
        </p:txBody>
      </p:sp>
      <p:sp>
        <p:nvSpPr>
          <p:cNvPr id="4" name="Slide Number Placeholder 3"/>
          <p:cNvSpPr>
            <a:spLocks noGrp="1"/>
          </p:cNvSpPr>
          <p:nvPr>
            <p:ph type="sldNum" sz="quarter" idx="10"/>
          </p:nvPr>
        </p:nvSpPr>
        <p:spPr/>
        <p:txBody>
          <a:bodyPr/>
          <a:lstStyle/>
          <a:p>
            <a:fld id="{B37DBEF3-360C-468B-8D20-310786274E26}" type="slidenum">
              <a:rPr lang="en-US" smtClean="0"/>
              <a:t>11</a:t>
            </a:fld>
            <a:endParaRPr lang="en-US" dirty="0"/>
          </a:p>
        </p:txBody>
      </p:sp>
    </p:spTree>
    <p:extLst>
      <p:ext uri="{BB962C8B-B14F-4D97-AF65-F5344CB8AC3E}">
        <p14:creationId xmlns:p14="http://schemas.microsoft.com/office/powerpoint/2010/main" val="1463300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Where might we go? I like the term eco-hacking. Here I show a number of projects from a recent competition, around the larger Global Village Construction Set being created by Marcin Jacubowski.</a:t>
            </a:r>
          </a:p>
          <a:p>
            <a:endParaRPr lang="en-US" sz="2400" dirty="0"/>
          </a:p>
          <a:p>
            <a:r>
              <a:rPr lang="en-US" sz="2400" dirty="0" smtClean="0"/>
              <a:t>If Open Data is to have the greatest effect, it must enable the rapid delivery of this kind of affordable, inter-operable scalable knowledge to the five billion poor, by-passing the industrial-era structures.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12</a:t>
            </a:fld>
            <a:endParaRPr lang="en-US" dirty="0"/>
          </a:p>
        </p:txBody>
      </p:sp>
    </p:spTree>
    <p:extLst>
      <p:ext uri="{BB962C8B-B14F-4D97-AF65-F5344CB8AC3E}">
        <p14:creationId xmlns:p14="http://schemas.microsoft.com/office/powerpoint/2010/main" val="4106989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My ideas were put to the test in 2013, when I was challenged to calculate the cost for moving one million Somalis from UN camps in Ethiopia, Uganda, and elsewhere, to an uncontested northeast portion of Somalia with three things in abundance: dirt, seawater, and sunlight.</a:t>
            </a:r>
          </a:p>
          <a:p>
            <a:endParaRPr lang="en-US" sz="2400" dirty="0"/>
          </a:p>
          <a:p>
            <a:r>
              <a:rPr lang="en-US" sz="2400" dirty="0" smtClean="0"/>
              <a:t>I did so. The cost per person inclusive of everything needed to live and thrive, came to $500 each. The calculations are at the tiny URL shown in the lower margin.</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13</a:t>
            </a:fld>
            <a:endParaRPr lang="en-US" dirty="0"/>
          </a:p>
        </p:txBody>
      </p:sp>
    </p:spTree>
    <p:extLst>
      <p:ext uri="{BB962C8B-B14F-4D97-AF65-F5344CB8AC3E}">
        <p14:creationId xmlns:p14="http://schemas.microsoft.com/office/powerpoint/2010/main" val="885615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am very sorry to note the passing of C.K. Prahalad, he and his collaborators rendered a great service in pointing out that the five billion poor have four times the aggregate income of the one billion rich – they simply buy different things at much lower prices -- $2 ceramic coolers buried in the ground, instead of sub-zero fridges costing thousands. This graphic emphasizes the green at the bottom. This is where open source engineering must focus.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14</a:t>
            </a:fld>
            <a:endParaRPr lang="en-US" dirty="0"/>
          </a:p>
        </p:txBody>
      </p:sp>
    </p:spTree>
    <p:extLst>
      <p:ext uri="{BB962C8B-B14F-4D97-AF65-F5344CB8AC3E}">
        <p14:creationId xmlns:p14="http://schemas.microsoft.com/office/powerpoint/2010/main" val="801694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Concurrent with our emphasis on open source everything engineering  (OSEE), we must accelerate the abandonment of the old paradigm by documenting and disseminating Open Data about true cost economics. </a:t>
            </a:r>
          </a:p>
          <a:p>
            <a:endParaRPr lang="en-US" sz="2400" dirty="0"/>
          </a:p>
          <a:p>
            <a:r>
              <a:rPr lang="en-US" sz="2400" dirty="0" smtClean="0"/>
              <a:t>This will be helpful in also showing the superior sustainable profitability of open source models where many are challenged to demonstrate the financial case.</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15</a:t>
            </a:fld>
            <a:endParaRPr lang="en-US" dirty="0"/>
          </a:p>
        </p:txBody>
      </p:sp>
    </p:spTree>
    <p:extLst>
      <p:ext uri="{BB962C8B-B14F-4D97-AF65-F5344CB8AC3E}">
        <p14:creationId xmlns:p14="http://schemas.microsoft.com/office/powerpoint/2010/main" val="1186685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point to Richard James Becket, himself resident here in London, because he has worked on this topic for years. Although I coined the phrase, “Ethics is an operating system” I have not –and am incapable of – being useful at the intersection of ethics and code. Others will have to </a:t>
            </a:r>
            <a:r>
              <a:rPr lang="en-US" sz="2400" dirty="0" smtClean="0"/>
              <a:t>make </a:t>
            </a:r>
            <a:r>
              <a:rPr lang="en-US" sz="2400" dirty="0" smtClean="0"/>
              <a:t>the advances here, but I do want to isolate this as the soul of the new open source world that ultimately re-empowers the 99%.</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16</a:t>
            </a:fld>
            <a:endParaRPr lang="en-US" dirty="0"/>
          </a:p>
        </p:txBody>
      </p:sp>
    </p:spTree>
    <p:extLst>
      <p:ext uri="{BB962C8B-B14F-4D97-AF65-F5344CB8AC3E}">
        <p14:creationId xmlns:p14="http://schemas.microsoft.com/office/powerpoint/2010/main" val="121007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For those who might wish to think that Open Data is a blessed task, one directly related to Saving Civilization, I conclude with this third section, where I hope my ideas might provide a context toward which Open Data might aspire.</a:t>
            </a:r>
          </a:p>
          <a:p>
            <a:endParaRPr lang="en-US" sz="2400" dirty="0"/>
          </a:p>
          <a:p>
            <a:r>
              <a:rPr lang="en-US" sz="2400" dirty="0" smtClean="0"/>
              <a:t>There are some challenges I have encountered in the past 25 years, and some specifics I hope you will begin to champion in your own way.</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17</a:t>
            </a:fld>
            <a:endParaRPr lang="en-US" dirty="0"/>
          </a:p>
        </p:txBody>
      </p:sp>
    </p:spTree>
    <p:extLst>
      <p:ext uri="{BB962C8B-B14F-4D97-AF65-F5344CB8AC3E}">
        <p14:creationId xmlns:p14="http://schemas.microsoft.com/office/powerpoint/2010/main" val="4083497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The greatest insight I have achieved in 25 years of wandering in the data wilderness is this: there are eight tribes of information, with iron curtains between the tribes, wooden walls between organizations within the tribes, and plastic curtains between individuals.</a:t>
            </a:r>
          </a:p>
          <a:p>
            <a:endParaRPr lang="en-US" sz="2400" dirty="0"/>
          </a:p>
          <a:p>
            <a:r>
              <a:rPr lang="en-US" sz="2400" dirty="0" smtClean="0"/>
              <a:t>We simply do not share. We are selfish and oblivious. A massive cultural as well as technical shift is required.</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18</a:t>
            </a:fld>
            <a:endParaRPr lang="en-US" dirty="0"/>
          </a:p>
        </p:txBody>
      </p:sp>
    </p:spTree>
    <p:extLst>
      <p:ext uri="{BB962C8B-B14F-4D97-AF65-F5344CB8AC3E}">
        <p14:creationId xmlns:p14="http://schemas.microsoft.com/office/powerpoint/2010/main" val="2528129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Another insight, partly from being my past as an intelligence professional, and partly from the great joy I have found in reading and reviewing over 2,000 non-fiction books across 98 categories, is that we simply do not think holistically. Neither governments nor corporations nor non-profits have holistic analytic models that help them consider all threats in relation to the true costs of all policies, as well as the collaborative possibilities of working with others.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19</a:t>
            </a:fld>
            <a:endParaRPr lang="en-US" dirty="0"/>
          </a:p>
        </p:txBody>
      </p:sp>
    </p:spTree>
    <p:extLst>
      <p:ext uri="{BB962C8B-B14F-4D97-AF65-F5344CB8AC3E}">
        <p14:creationId xmlns:p14="http://schemas.microsoft.com/office/powerpoint/2010/main" val="1196239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Here is the plan of the brief, 24 slides in 24 minutes, followed by whatever you wish in the way of questions and interaction.</a:t>
            </a:r>
          </a:p>
          <a:p>
            <a:endParaRPr lang="en-US" sz="2400" dirty="0"/>
          </a:p>
          <a:p>
            <a:r>
              <a:rPr lang="en-US" sz="2400" dirty="0" smtClean="0"/>
              <a:t>I two sub-topics and six slides for each of these three broad areas where we might reflect together on the possibilities.</a:t>
            </a:r>
          </a:p>
          <a:p>
            <a:endParaRPr lang="en-US" sz="2400" dirty="0"/>
          </a:p>
          <a:p>
            <a:r>
              <a:rPr lang="en-US" sz="2400" dirty="0" smtClean="0"/>
              <a:t>PAUSE</a:t>
            </a:r>
          </a:p>
        </p:txBody>
      </p:sp>
      <p:sp>
        <p:nvSpPr>
          <p:cNvPr id="4" name="Slide Number Placeholder 3"/>
          <p:cNvSpPr>
            <a:spLocks noGrp="1"/>
          </p:cNvSpPr>
          <p:nvPr>
            <p:ph type="sldNum" sz="quarter" idx="10"/>
          </p:nvPr>
        </p:nvSpPr>
        <p:spPr/>
        <p:txBody>
          <a:bodyPr/>
          <a:lstStyle/>
          <a:p>
            <a:fld id="{B37DBEF3-360C-468B-8D20-310786274E26}" type="slidenum">
              <a:rPr lang="en-US" smtClean="0"/>
              <a:t>2</a:t>
            </a:fld>
            <a:endParaRPr lang="en-US" dirty="0"/>
          </a:p>
        </p:txBody>
      </p:sp>
    </p:spTree>
    <p:extLst>
      <p:ext uri="{BB962C8B-B14F-4D97-AF65-F5344CB8AC3E}">
        <p14:creationId xmlns:p14="http://schemas.microsoft.com/office/powerpoint/2010/main" val="444490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In 2006 I funded the foundation of the Earth Intelligence Network, and am happiest to have been able to include Medard Gabel, co-creator with Buckminster Fuller of the analog World Game. Medard drafted the architecture, staffing, and budget for the digital Earth Game, which I consider central to making the most of Open Data. We must be able to plot all data in all languages and all mediums on a global grid, and we must be able to play the Global Game at all times.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20</a:t>
            </a:fld>
            <a:endParaRPr lang="en-US" dirty="0"/>
          </a:p>
        </p:txBody>
      </p:sp>
    </p:spTree>
    <p:extLst>
      <p:ext uri="{BB962C8B-B14F-4D97-AF65-F5344CB8AC3E}">
        <p14:creationId xmlns:p14="http://schemas.microsoft.com/office/powerpoint/2010/main" val="893926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Here is a construct – what I would like to see built, and frankly, how I would like to spend the rest of my life.</a:t>
            </a:r>
          </a:p>
          <a:p>
            <a:endParaRPr lang="en-US" sz="2400" dirty="0"/>
          </a:p>
          <a:p>
            <a:r>
              <a:rPr lang="en-US" sz="2400" dirty="0" smtClean="0"/>
              <a:t>We desperately need, in addition to the Global (Serious) Game, a School of Future-Oriented Hybrid Governance that creates educated leadership cadres across the eight tribes. A World Brain Institute can do for knowledge what Vint Cerf and Tim Berners-Lee have done for the Internet.</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21</a:t>
            </a:fld>
            <a:endParaRPr lang="en-US" dirty="0"/>
          </a:p>
        </p:txBody>
      </p:sp>
    </p:spTree>
    <p:extLst>
      <p:ext uri="{BB962C8B-B14F-4D97-AF65-F5344CB8AC3E}">
        <p14:creationId xmlns:p14="http://schemas.microsoft.com/office/powerpoint/2010/main" val="157211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With this next to last slide I want to comment on the flawed approach to Smart Cities being led by the conventional IT industry and embraced by London and in India.</a:t>
            </a:r>
          </a:p>
          <a:p>
            <a:endParaRPr lang="en-US" sz="2400" dirty="0"/>
          </a:p>
          <a:p>
            <a:r>
              <a:rPr lang="en-US" sz="2400" dirty="0" smtClean="0"/>
              <a:t>It is not enough to focus on the T in the IT. Peter Drucker said this, I have said it. Here I illuminate how to create a truly Smart City, one that eradicates the 50% waste inherent in industrial-era processes.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22</a:t>
            </a:fld>
            <a:endParaRPr lang="en-US" dirty="0"/>
          </a:p>
        </p:txBody>
      </p:sp>
    </p:spTree>
    <p:extLst>
      <p:ext uri="{BB962C8B-B14F-4D97-AF65-F5344CB8AC3E}">
        <p14:creationId xmlns:p14="http://schemas.microsoft.com/office/powerpoint/2010/main" val="3962405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These are the pieces as I envision them. The heart of the matter is the Open Source (Technologies) Agency as I have proposed to Vice President Biden with the signal advantage of having twice obtained approval in principle from the Office of Management at Budget. At $2B a year, that would fund everything else while attracting matching funds – this would make possible the achievement of the SDG goals at a fraction of the cost and in a fraction of the time now envisioned under old mind-sets.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23</a:t>
            </a:fld>
            <a:endParaRPr lang="en-US" dirty="0"/>
          </a:p>
        </p:txBody>
      </p:sp>
    </p:spTree>
    <p:extLst>
      <p:ext uri="{BB962C8B-B14F-4D97-AF65-F5344CB8AC3E}">
        <p14:creationId xmlns:p14="http://schemas.microsoft.com/office/powerpoint/2010/main" val="2424325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chose not to address electoral reform and the twelve points today since we are focused on data and code, but I care about that and provide a second tiny </a:t>
            </a:r>
            <a:r>
              <a:rPr lang="en-US" sz="2400" dirty="0" err="1" smtClean="0"/>
              <a:t>url</a:t>
            </a:r>
            <a:r>
              <a:rPr lang="en-US" sz="2400" dirty="0" smtClean="0"/>
              <a:t> here.</a:t>
            </a:r>
            <a:endParaRPr lang="en-US" sz="2400" dirty="0" smtClean="0"/>
          </a:p>
          <a:p>
            <a:endParaRPr lang="en-US" sz="2400" dirty="0"/>
          </a:p>
          <a:p>
            <a:r>
              <a:rPr lang="en-US" sz="2400" dirty="0" smtClean="0"/>
              <a:t>I certainly pray for your own success in the next quarter century, and dare to hope that we might cross paths again in the future.</a:t>
            </a:r>
          </a:p>
          <a:p>
            <a:endParaRPr lang="en-US" sz="2400" dirty="0"/>
          </a:p>
          <a:p>
            <a:r>
              <a:rPr lang="en-US" sz="2400" dirty="0" smtClean="0"/>
              <a:t>Thank you.</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24</a:t>
            </a:fld>
            <a:endParaRPr lang="en-US" dirty="0"/>
          </a:p>
        </p:txBody>
      </p:sp>
    </p:spTree>
    <p:extLst>
      <p:ext uri="{BB962C8B-B14F-4D97-AF65-F5344CB8AC3E}">
        <p14:creationId xmlns:p14="http://schemas.microsoft.com/office/powerpoint/2010/main" val="809237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With respect to Open Data, where you are arguably the foremost proponents in the world, I want to sound the alarm, as a professional intelligence officer, with respect to just how impoverished we are in relation to both the data we can access, and the lack of tools for exploiting that data.</a:t>
            </a:r>
          </a:p>
          <a:p>
            <a:endParaRPr lang="en-US" sz="2400" dirty="0"/>
          </a:p>
          <a:p>
            <a:r>
              <a:rPr lang="en-US" sz="2400" dirty="0" smtClean="0"/>
              <a:t>I acknowledge all of you as “ground zero.” My hope is to provoke you with a larger vision helpful to your onward progress.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3</a:t>
            </a:fld>
            <a:endParaRPr lang="en-US" dirty="0"/>
          </a:p>
        </p:txBody>
      </p:sp>
    </p:spTree>
    <p:extLst>
      <p:ext uri="{BB962C8B-B14F-4D97-AF65-F5344CB8AC3E}">
        <p14:creationId xmlns:p14="http://schemas.microsoft.com/office/powerpoint/2010/main" val="331468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am troubled by how few – particularly in the governance class – understand that we are processing less than 1% of our Big Data, and that data in turn comprises roughly 1% of what is written which is in turn 1% of what is known.</a:t>
            </a:r>
          </a:p>
          <a:p>
            <a:endParaRPr lang="en-US" sz="2400" dirty="0"/>
          </a:p>
          <a:p>
            <a:r>
              <a:rPr lang="en-US" sz="2400" dirty="0" smtClean="0"/>
              <a:t>We don’t need to quibble over the numbers, Mary Meeker and others are on record, let’s just accept that we have, at best, put our toe in the data pool.</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4</a:t>
            </a:fld>
            <a:endParaRPr lang="en-US" dirty="0"/>
          </a:p>
        </p:txBody>
      </p:sp>
    </p:spTree>
    <p:extLst>
      <p:ext uri="{BB962C8B-B14F-4D97-AF65-F5344CB8AC3E}">
        <p14:creationId xmlns:p14="http://schemas.microsoft.com/office/powerpoint/2010/main" val="893183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2400" dirty="0" smtClean="0"/>
              <a:t>We are also dealing with enormous data and information pathologies.</a:t>
            </a:r>
          </a:p>
          <a:p>
            <a:endParaRPr lang="en-US" altLang="en-US" sz="2400" dirty="0"/>
          </a:p>
          <a:p>
            <a:r>
              <a:rPr lang="en-US" altLang="en-US" sz="2400" dirty="0" smtClean="0"/>
              <a:t>Each of those shown here is the title of an entire book.</a:t>
            </a:r>
          </a:p>
          <a:p>
            <a:endParaRPr lang="en-US" altLang="en-US" sz="2400" dirty="0"/>
          </a:p>
          <a:p>
            <a:r>
              <a:rPr lang="en-US" altLang="en-US" sz="2400" dirty="0" smtClean="0"/>
              <a:t>So to sum up, we are only now accessing 1% at best of what could be known – actually closer to 1% of 1% -- and we have totally corrupted the manner in which we do that little bit.</a:t>
            </a:r>
            <a:endParaRPr lang="en-US" altLang="en-US" sz="2400" dirty="0"/>
          </a:p>
        </p:txBody>
      </p:sp>
      <p:sp>
        <p:nvSpPr>
          <p:cNvPr id="4" name="Slide Number Placeholder 3"/>
          <p:cNvSpPr>
            <a:spLocks noGrp="1"/>
          </p:cNvSpPr>
          <p:nvPr>
            <p:ph type="sldNum" sz="quarter" idx="5"/>
          </p:nvPr>
        </p:nvSpPr>
        <p:spPr/>
        <p:txBody>
          <a:bodyPr/>
          <a:lstStyle/>
          <a:p>
            <a:pPr>
              <a:defRPr/>
            </a:pPr>
            <a:fld id="{8DE38F68-4F9E-4988-84CC-346A5066322F}"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Forgive this complex depiction, it can be studied later if desired, upon concluding I provide a tiny url for accessing this briefing and supporting materials.</a:t>
            </a:r>
          </a:p>
          <a:p>
            <a:endParaRPr lang="en-US" sz="2400" dirty="0"/>
          </a:p>
          <a:p>
            <a:r>
              <a:rPr lang="en-US" sz="2400" dirty="0" smtClean="0"/>
              <a:t>Suffice to say that we are decades from achieving the processing and power efficiencies of the human brain. I believe we can and must do a great deal more to harness distributed human intelligence using open source networks and tools.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6</a:t>
            </a:fld>
            <a:endParaRPr lang="en-US" dirty="0"/>
          </a:p>
        </p:txBody>
      </p:sp>
    </p:spTree>
    <p:extLst>
      <p:ext uri="{BB962C8B-B14F-4D97-AF65-F5344CB8AC3E}">
        <p14:creationId xmlns:p14="http://schemas.microsoft.com/office/powerpoint/2010/main" val="2932453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To augment human intelligence and human engagement we need a massive sparse matrix on top of a local to global geospatial foundation, such that we can plot all needs in time and space, and then enable a diversity of humans to “jack in” with human-central time and materials.</a:t>
            </a:r>
          </a:p>
          <a:p>
            <a:endParaRPr lang="en-US" sz="2400" dirty="0"/>
          </a:p>
          <a:p>
            <a:r>
              <a:rPr lang="en-US" sz="2400" dirty="0" smtClean="0"/>
              <a:t>This technical needs is also required to plot true costs of every product, service, policy, and behavior.</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7</a:t>
            </a:fld>
            <a:endParaRPr lang="en-US" dirty="0"/>
          </a:p>
        </p:txBody>
      </p:sp>
    </p:spTree>
    <p:extLst>
      <p:ext uri="{BB962C8B-B14F-4D97-AF65-F5344CB8AC3E}">
        <p14:creationId xmlns:p14="http://schemas.microsoft.com/office/powerpoint/2010/main" val="1805969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These eighteen tools do not exist today in one integrated package, neither proprietary nor open source. They were identified as needed in 1986. </a:t>
            </a:r>
          </a:p>
          <a:p>
            <a:endParaRPr lang="en-US" sz="2400" dirty="0"/>
          </a:p>
          <a:p>
            <a:r>
              <a:rPr lang="en-US" sz="2400" dirty="0" smtClean="0"/>
              <a:t>We cannot expect industrial-era IT companies to abandon their legacy mind-sets, markets, and controls. If Open Data is to be fully exploited, we need to develop this open source tool-kit at the same time and it must be free to the five billion poor.</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8</a:t>
            </a:fld>
            <a:endParaRPr lang="en-US" dirty="0"/>
          </a:p>
        </p:txBody>
      </p:sp>
    </p:spTree>
    <p:extLst>
      <p:ext uri="{BB962C8B-B14F-4D97-AF65-F5344CB8AC3E}">
        <p14:creationId xmlns:p14="http://schemas.microsoft.com/office/powerpoint/2010/main" val="3535431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am perhaps the harshest published critic of both the secret intelligence world and the not-so-secret but equally handicapped IT world. I was among the first to sound the alarm on cyber-vulnerabilities in 1992-1994, and among the first to lament both our data gaps in relation to the third world, and our lack of tools. Across these eight functional areas, half mostly technical and half mostly human, we have failed to be serious. My Foreword to the book on CyberOSINT expands on these concerns.</a:t>
            </a:r>
            <a:endParaRPr lang="en-US" sz="2400" dirty="0"/>
          </a:p>
        </p:txBody>
      </p:sp>
      <p:sp>
        <p:nvSpPr>
          <p:cNvPr id="4" name="Slide Number Placeholder 3"/>
          <p:cNvSpPr>
            <a:spLocks noGrp="1"/>
          </p:cNvSpPr>
          <p:nvPr>
            <p:ph type="sldNum" sz="quarter" idx="10"/>
          </p:nvPr>
        </p:nvSpPr>
        <p:spPr/>
        <p:txBody>
          <a:bodyPr/>
          <a:lstStyle/>
          <a:p>
            <a:fld id="{B37DBEF3-360C-468B-8D20-310786274E26}" type="slidenum">
              <a:rPr lang="en-US" smtClean="0"/>
              <a:t>9</a:t>
            </a:fld>
            <a:endParaRPr lang="en-US" dirty="0"/>
          </a:p>
        </p:txBody>
      </p:sp>
    </p:spTree>
    <p:extLst>
      <p:ext uri="{BB962C8B-B14F-4D97-AF65-F5344CB8AC3E}">
        <p14:creationId xmlns:p14="http://schemas.microsoft.com/office/powerpoint/2010/main" val="195787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2632957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1058474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3531938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1153530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7362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3010055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244080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1736865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696892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1516009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E210D-3E82-45D8-A9D3-4227DECE325C}" type="datetimeFigureOut">
              <a:rPr lang="en-US" smtClean="0"/>
              <a:t>2016-02-14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034AD1-1A2F-4FBD-A0BF-30A0FE42846E}" type="slidenum">
              <a:rPr lang="en-US" smtClean="0"/>
              <a:t>‹#›</a:t>
            </a:fld>
            <a:endParaRPr lang="en-US" dirty="0"/>
          </a:p>
        </p:txBody>
      </p:sp>
    </p:spTree>
    <p:extLst>
      <p:ext uri="{BB962C8B-B14F-4D97-AF65-F5344CB8AC3E}">
        <p14:creationId xmlns:p14="http://schemas.microsoft.com/office/powerpoint/2010/main" val="1607484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E210D-3E82-45D8-A9D3-4227DECE325C}" type="datetimeFigureOut">
              <a:rPr lang="en-US" smtClean="0"/>
              <a:t>2016-02-14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034AD1-1A2F-4FBD-A0BF-30A0FE42846E}" type="slidenum">
              <a:rPr lang="en-US" smtClean="0"/>
              <a:t>‹#›</a:t>
            </a:fld>
            <a:endParaRPr lang="en-US" dirty="0"/>
          </a:p>
        </p:txBody>
      </p:sp>
    </p:spTree>
    <p:extLst>
      <p:ext uri="{BB962C8B-B14F-4D97-AF65-F5344CB8AC3E}">
        <p14:creationId xmlns:p14="http://schemas.microsoft.com/office/powerpoint/2010/main" val="2817715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jp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34.jpg"/></Relationships>
</file>

<file path=ppt/slides/_rels/slide1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tinyurl.com/OpenPowerAll" TargetMode="External"/><Relationship Id="rId5" Type="http://schemas.openxmlformats.org/officeDocument/2006/relationships/hyperlink" Target="http://tinyurl.com/Steele-Future" TargetMode="Externa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alaxy fac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0"/>
            <a:ext cx="10972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358775"/>
            <a:ext cx="7772400" cy="1470025"/>
          </a:xfrm>
        </p:spPr>
        <p:txBody>
          <a:bodyPr>
            <a:normAutofit/>
          </a:bodyPr>
          <a:lstStyle/>
          <a:p>
            <a:r>
              <a:rPr lang="en-US" b="1" dirty="0" smtClean="0">
                <a:solidFill>
                  <a:srgbClr val="FFFF00"/>
                </a:solidFill>
              </a:rPr>
              <a:t>The Ultimate Hack:</a:t>
            </a:r>
            <a:br>
              <a:rPr lang="en-US" b="1" dirty="0" smtClean="0">
                <a:solidFill>
                  <a:srgbClr val="FFFF00"/>
                </a:solidFill>
              </a:rPr>
            </a:br>
            <a:r>
              <a:rPr lang="en-US" sz="2700" b="1" i="1" dirty="0" smtClean="0">
                <a:solidFill>
                  <a:srgbClr val="FFFF00"/>
                </a:solidFill>
              </a:rPr>
              <a:t>From Open Data to Open Engineering to Open Power</a:t>
            </a:r>
            <a:endParaRPr lang="en-US" sz="2700" b="1" i="1" dirty="0">
              <a:solidFill>
                <a:srgbClr val="FFFF00"/>
              </a:solidFill>
            </a:endParaRPr>
          </a:p>
        </p:txBody>
      </p:sp>
      <p:sp>
        <p:nvSpPr>
          <p:cNvPr id="3" name="Subtitle 2"/>
          <p:cNvSpPr>
            <a:spLocks noGrp="1"/>
          </p:cNvSpPr>
          <p:nvPr>
            <p:ph type="subTitle" idx="1"/>
          </p:nvPr>
        </p:nvSpPr>
        <p:spPr>
          <a:xfrm>
            <a:off x="1371600" y="6096000"/>
            <a:ext cx="6400800" cy="457200"/>
          </a:xfrm>
        </p:spPr>
        <p:txBody>
          <a:bodyPr>
            <a:normAutofit/>
          </a:bodyPr>
          <a:lstStyle/>
          <a:p>
            <a:r>
              <a:rPr lang="en-US" sz="1600" b="1" dirty="0" smtClean="0">
                <a:solidFill>
                  <a:srgbClr val="FFFF00"/>
                </a:solidFill>
              </a:rPr>
              <a:t>Robert David Steele, Earth Intelligence Network, London, 22 April 2016</a:t>
            </a:r>
          </a:p>
        </p:txBody>
      </p:sp>
    </p:spTree>
    <p:extLst>
      <p:ext uri="{BB962C8B-B14F-4D97-AF65-F5344CB8AC3E}">
        <p14:creationId xmlns:p14="http://schemas.microsoft.com/office/powerpoint/2010/main" val="664173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Open Engineering</a:t>
            </a:r>
            <a:endParaRPr lang="en-US" b="1" dirty="0"/>
          </a:p>
        </p:txBody>
      </p:sp>
      <p:sp>
        <p:nvSpPr>
          <p:cNvPr id="3" name="Content Placeholder 2"/>
          <p:cNvSpPr>
            <a:spLocks noGrp="1"/>
          </p:cNvSpPr>
          <p:nvPr>
            <p:ph idx="1"/>
          </p:nvPr>
        </p:nvSpPr>
        <p:spPr/>
        <p:txBody>
          <a:bodyPr>
            <a:normAutofit/>
          </a:bodyPr>
          <a:lstStyle/>
          <a:p>
            <a:pPr marL="514350" indent="-457200"/>
            <a:r>
              <a:rPr lang="en-US" b="1" i="1" dirty="0" smtClean="0"/>
              <a:t>Sub-Categories, 27 Priority Projects</a:t>
            </a:r>
          </a:p>
          <a:p>
            <a:pPr marL="914400" lvl="1" indent="-457200"/>
            <a:r>
              <a:rPr lang="en-US" dirty="0" smtClean="0"/>
              <a:t>Let’s agree on Open Source </a:t>
            </a:r>
            <a:r>
              <a:rPr lang="en-US" u="sng" dirty="0" smtClean="0"/>
              <a:t>Everything</a:t>
            </a:r>
          </a:p>
          <a:p>
            <a:pPr marL="914400" lvl="1" indent="-457200"/>
            <a:r>
              <a:rPr lang="en-US" dirty="0" smtClean="0"/>
              <a:t>Eco-Hacking builds on and goes beyond data</a:t>
            </a:r>
          </a:p>
          <a:p>
            <a:pPr marL="914400" lvl="1" indent="-457200"/>
            <a:r>
              <a:rPr lang="en-US" dirty="0" smtClean="0"/>
              <a:t>$500 per person to create peace &amp; prosperity?</a:t>
            </a:r>
            <a:endParaRPr lang="en-US" b="1" i="1" dirty="0" smtClean="0"/>
          </a:p>
          <a:p>
            <a:pPr marL="514350" indent="-457200"/>
            <a:r>
              <a:rPr lang="en-US" b="1" i="1" dirty="0" smtClean="0"/>
              <a:t>Achieving the SDG Goals within the Decade</a:t>
            </a:r>
          </a:p>
          <a:p>
            <a:pPr marL="914400" lvl="1" indent="-457200"/>
            <a:r>
              <a:rPr lang="en-US" dirty="0" smtClean="0"/>
              <a:t>5B poor have 4X income of 1B rich</a:t>
            </a:r>
          </a:p>
          <a:p>
            <a:pPr marL="914400" lvl="1" indent="-457200"/>
            <a:r>
              <a:rPr lang="en-US" dirty="0" smtClean="0"/>
              <a:t>True cost economics is the next big data leap</a:t>
            </a:r>
          </a:p>
          <a:p>
            <a:pPr marL="914400" lvl="1" indent="-457200"/>
            <a:r>
              <a:rPr lang="en-US" dirty="0" smtClean="0"/>
              <a:t>Need to get past current money-data disconnect</a:t>
            </a:r>
            <a:endParaRPr lang="en-US" dirty="0"/>
          </a:p>
        </p:txBody>
      </p:sp>
    </p:spTree>
    <p:extLst>
      <p:ext uri="{BB962C8B-B14F-4D97-AF65-F5344CB8AC3E}">
        <p14:creationId xmlns:p14="http://schemas.microsoft.com/office/powerpoint/2010/main" val="441454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75995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Eco-Hacking/Open Source Ecology</a:t>
            </a:r>
            <a:endParaRPr lang="en-US"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072" y="1524000"/>
            <a:ext cx="5373928" cy="3482756"/>
          </a:xfrm>
          <a:prstGeom prst="rect">
            <a:avLst/>
          </a:prstGeom>
        </p:spPr>
      </p:pic>
      <p:sp>
        <p:nvSpPr>
          <p:cNvPr id="5" name="AutoShape 2" descr="Image result for sunzill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904" y="3733800"/>
            <a:ext cx="2072814" cy="19050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21071" y="2057400"/>
            <a:ext cx="2072814" cy="1905000"/>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8731" y="762000"/>
            <a:ext cx="1975269" cy="1815353"/>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8600" y="777688"/>
            <a:ext cx="2304481" cy="2117912"/>
          </a:xfrm>
          <a:prstGeom prst="rect">
            <a:avLst/>
          </a:prstGeom>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44336" y="3429000"/>
            <a:ext cx="2404464" cy="2209800"/>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4800" y="4764742"/>
            <a:ext cx="2819027" cy="2590800"/>
          </a:xfrm>
          <a:prstGeom prst="rect">
            <a:avLst/>
          </a:prstGeom>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00447" y="5006755"/>
            <a:ext cx="2458149" cy="2259139"/>
          </a:xfrm>
          <a:prstGeom prst="rect">
            <a:avLst/>
          </a:prstGeom>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52036" y="5170378"/>
            <a:ext cx="2334516" cy="2145515"/>
          </a:xfrm>
          <a:prstGeom prst="rect">
            <a:avLst/>
          </a:prstGeom>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28670" y="4911159"/>
            <a:ext cx="2789815" cy="2563953"/>
          </a:xfrm>
          <a:prstGeom prst="rect">
            <a:avLst/>
          </a:prstGeom>
        </p:spPr>
      </p:pic>
      <p:pic>
        <p:nvPicPr>
          <p:cNvPr id="17" name="Picture 1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8189" y="2362200"/>
            <a:ext cx="1906989" cy="1752600"/>
          </a:xfrm>
          <a:prstGeom prst="rect">
            <a:avLst/>
          </a:prstGeom>
        </p:spPr>
      </p:pic>
    </p:spTree>
    <p:extLst>
      <p:ext uri="{BB962C8B-B14F-4D97-AF65-F5344CB8AC3E}">
        <p14:creationId xmlns:p14="http://schemas.microsoft.com/office/powerpoint/2010/main" val="61181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152400"/>
            <a:ext cx="8229600" cy="1143000"/>
          </a:xfrm>
        </p:spPr>
        <p:txBody>
          <a:bodyPr>
            <a:normAutofit fontScale="90000"/>
          </a:bodyPr>
          <a:lstStyle/>
          <a:p>
            <a:r>
              <a:rPr lang="en-US" b="1" dirty="0" smtClean="0">
                <a:solidFill>
                  <a:schemeClr val="bg1"/>
                </a:solidFill>
              </a:rPr>
              <a:t>$500 Per Person</a:t>
            </a:r>
            <a:br>
              <a:rPr lang="en-US" b="1" dirty="0" smtClean="0">
                <a:solidFill>
                  <a:schemeClr val="bg1"/>
                </a:solidFill>
              </a:rPr>
            </a:br>
            <a:r>
              <a:rPr lang="en-US" sz="3100" b="1" i="1" dirty="0" smtClean="0">
                <a:solidFill>
                  <a:schemeClr val="bg1"/>
                </a:solidFill>
              </a:rPr>
              <a:t>1 Million Somalis from Hell to Heaven</a:t>
            </a:r>
            <a:endParaRPr lang="en-US" sz="3100" b="1" i="1" dirty="0">
              <a:solidFill>
                <a:schemeClr val="bg1"/>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1411224"/>
            <a:ext cx="4876800" cy="3657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09800" y="5068824"/>
            <a:ext cx="4876800" cy="1560576"/>
          </a:xfrm>
          <a:prstGeom prst="rect">
            <a:avLst/>
          </a:prstGeom>
        </p:spPr>
      </p:pic>
      <p:sp>
        <p:nvSpPr>
          <p:cNvPr id="7" name="TextBox 6"/>
          <p:cNvSpPr txBox="1"/>
          <p:nvPr/>
        </p:nvSpPr>
        <p:spPr>
          <a:xfrm>
            <a:off x="5165937" y="3275111"/>
            <a:ext cx="930063" cy="253916"/>
          </a:xfrm>
          <a:prstGeom prst="rect">
            <a:avLst/>
          </a:prstGeom>
          <a:noFill/>
        </p:spPr>
        <p:txBody>
          <a:bodyPr wrap="none" rtlCol="0">
            <a:spAutoFit/>
          </a:bodyPr>
          <a:lstStyle/>
          <a:p>
            <a:r>
              <a:rPr lang="en-US" sz="1000" b="1" i="1" dirty="0" smtClean="0">
                <a:solidFill>
                  <a:schemeClr val="bg1"/>
                </a:solidFill>
              </a:rPr>
              <a:t>+ Aquaponics</a:t>
            </a:r>
            <a:endParaRPr lang="en-US" sz="1000" b="1" i="1" dirty="0">
              <a:solidFill>
                <a:schemeClr val="bg1"/>
              </a:solidFill>
            </a:endParaRPr>
          </a:p>
        </p:txBody>
      </p:sp>
      <p:sp>
        <p:nvSpPr>
          <p:cNvPr id="8" name="TextBox 7"/>
          <p:cNvSpPr txBox="1"/>
          <p:nvPr/>
        </p:nvSpPr>
        <p:spPr>
          <a:xfrm>
            <a:off x="2743200" y="6553200"/>
            <a:ext cx="3657600" cy="307777"/>
          </a:xfrm>
          <a:prstGeom prst="rect">
            <a:avLst/>
          </a:prstGeom>
          <a:noFill/>
        </p:spPr>
        <p:txBody>
          <a:bodyPr wrap="square" rtlCol="0">
            <a:spAutoFit/>
          </a:bodyPr>
          <a:lstStyle/>
          <a:p>
            <a:pPr algn="ctr"/>
            <a:r>
              <a:rPr lang="en-US" sz="1400" b="1" dirty="0" smtClean="0"/>
              <a:t>http://tinyurl.com/500-Civilization</a:t>
            </a:r>
            <a:endParaRPr lang="en-US" sz="1400" dirty="0"/>
          </a:p>
        </p:txBody>
      </p:sp>
    </p:spTree>
    <p:extLst>
      <p:ext uri="{BB962C8B-B14F-4D97-AF65-F5344CB8AC3E}">
        <p14:creationId xmlns:p14="http://schemas.microsoft.com/office/powerpoint/2010/main" val="2210598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790700" cy="2636520"/>
          </a:xfrm>
          <a:prstGeom prst="rect">
            <a:avLst/>
          </a:prstGeom>
        </p:spPr>
      </p:pic>
      <p:grpSp>
        <p:nvGrpSpPr>
          <p:cNvPr id="10" name="Group 9"/>
          <p:cNvGrpSpPr/>
          <p:nvPr/>
        </p:nvGrpSpPr>
        <p:grpSpPr>
          <a:xfrm>
            <a:off x="228600" y="381000"/>
            <a:ext cx="7300913" cy="6172200"/>
            <a:chOff x="928687" y="381000"/>
            <a:chExt cx="7300913" cy="6172200"/>
          </a:xfrm>
        </p:grpSpPr>
        <p:sp>
          <p:nvSpPr>
            <p:cNvPr id="9" name="Isosceles Triangle 8"/>
            <p:cNvSpPr/>
            <p:nvPr/>
          </p:nvSpPr>
          <p:spPr>
            <a:xfrm>
              <a:off x="928687" y="381000"/>
              <a:ext cx="7300913" cy="6172200"/>
            </a:xfrm>
            <a:prstGeom prs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Isosceles Triangle 7"/>
            <p:cNvSpPr/>
            <p:nvPr/>
          </p:nvSpPr>
          <p:spPr>
            <a:xfrm>
              <a:off x="1905000" y="381000"/>
              <a:ext cx="5334000" cy="451821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Isosceles Triangle 6"/>
            <p:cNvSpPr/>
            <p:nvPr/>
          </p:nvSpPr>
          <p:spPr>
            <a:xfrm>
              <a:off x="2971800" y="434788"/>
              <a:ext cx="3200400" cy="2667000"/>
            </a:xfrm>
            <a:prstGeom prst="triangle">
              <a:avLst/>
            </a:prstGeom>
            <a:solidFill>
              <a:srgbClr val="F0681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Isosceles Triangle 5"/>
            <p:cNvSpPr/>
            <p:nvPr/>
          </p:nvSpPr>
          <p:spPr>
            <a:xfrm>
              <a:off x="3657601" y="434788"/>
              <a:ext cx="1828800" cy="15240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extBox 10"/>
          <p:cNvSpPr txBox="1"/>
          <p:nvPr/>
        </p:nvSpPr>
        <p:spPr>
          <a:xfrm>
            <a:off x="5105399" y="391803"/>
            <a:ext cx="3768819" cy="1754326"/>
          </a:xfrm>
          <a:prstGeom prst="rect">
            <a:avLst/>
          </a:prstGeom>
          <a:noFill/>
        </p:spPr>
        <p:txBody>
          <a:bodyPr wrap="square" rtlCol="0">
            <a:spAutoFit/>
          </a:bodyPr>
          <a:lstStyle/>
          <a:p>
            <a:r>
              <a:rPr lang="en-US" b="1" dirty="0" smtClean="0"/>
              <a:t>TRADITIONAL CAPITALISM</a:t>
            </a:r>
          </a:p>
          <a:p>
            <a:r>
              <a:rPr lang="en-US" dirty="0" smtClean="0"/>
              <a:t>1% Enclose &amp; Loot the Commons</a:t>
            </a:r>
          </a:p>
          <a:p>
            <a:r>
              <a:rPr lang="en-US" dirty="0" smtClean="0"/>
              <a:t>1B Rich, Purchase Power $1T/Year +/-</a:t>
            </a:r>
          </a:p>
          <a:p>
            <a:r>
              <a:rPr lang="en-US" dirty="0" smtClean="0"/>
              <a:t>50% Waste within processes</a:t>
            </a:r>
          </a:p>
          <a:p>
            <a:r>
              <a:rPr lang="en-US" dirty="0" smtClean="0"/>
              <a:t>Zero regard for natural capital</a:t>
            </a:r>
          </a:p>
          <a:p>
            <a:endParaRPr lang="en-US" dirty="0"/>
          </a:p>
        </p:txBody>
      </p:sp>
      <p:cxnSp>
        <p:nvCxnSpPr>
          <p:cNvPr id="18" name="Straight Connector 17"/>
          <p:cNvCxnSpPr>
            <a:stCxn id="6" idx="2"/>
          </p:cNvCxnSpPr>
          <p:nvPr/>
        </p:nvCxnSpPr>
        <p:spPr>
          <a:xfrm>
            <a:off x="2957514" y="1958788"/>
            <a:ext cx="5819772"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7" idx="2"/>
          </p:cNvCxnSpPr>
          <p:nvPr/>
        </p:nvCxnSpPr>
        <p:spPr>
          <a:xfrm>
            <a:off x="2271713" y="3101788"/>
            <a:ext cx="660250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8" idx="2"/>
          </p:cNvCxnSpPr>
          <p:nvPr/>
        </p:nvCxnSpPr>
        <p:spPr>
          <a:xfrm>
            <a:off x="1204913" y="4899212"/>
            <a:ext cx="766930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2"/>
          </p:cNvCxnSpPr>
          <p:nvPr/>
        </p:nvCxnSpPr>
        <p:spPr>
          <a:xfrm>
            <a:off x="228600" y="6553200"/>
            <a:ext cx="854868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38800" y="2146129"/>
            <a:ext cx="3352800" cy="646331"/>
          </a:xfrm>
          <a:prstGeom prst="rect">
            <a:avLst/>
          </a:prstGeom>
          <a:noFill/>
        </p:spPr>
        <p:txBody>
          <a:bodyPr wrap="square" rtlCol="0">
            <a:spAutoFit/>
          </a:bodyPr>
          <a:lstStyle/>
          <a:p>
            <a:r>
              <a:rPr lang="en-US" b="1" dirty="0" smtClean="0"/>
              <a:t>COMMUNITY CAPITALISM</a:t>
            </a:r>
          </a:p>
          <a:p>
            <a:r>
              <a:rPr lang="en-US" dirty="0" smtClean="0"/>
              <a:t>Urban Mix of Formal &amp; Informal</a:t>
            </a:r>
            <a:endParaRPr lang="en-US" dirty="0"/>
          </a:p>
        </p:txBody>
      </p:sp>
      <p:sp>
        <p:nvSpPr>
          <p:cNvPr id="28" name="TextBox 27"/>
          <p:cNvSpPr txBox="1"/>
          <p:nvPr/>
        </p:nvSpPr>
        <p:spPr>
          <a:xfrm>
            <a:off x="6324600" y="3496270"/>
            <a:ext cx="2667000" cy="923330"/>
          </a:xfrm>
          <a:prstGeom prst="rect">
            <a:avLst/>
          </a:prstGeom>
          <a:noFill/>
        </p:spPr>
        <p:txBody>
          <a:bodyPr wrap="square" rtlCol="0">
            <a:spAutoFit/>
          </a:bodyPr>
          <a:lstStyle/>
          <a:p>
            <a:r>
              <a:rPr lang="en-US" b="1" dirty="0" smtClean="0"/>
              <a:t>RURAL NON-CAPITALISM</a:t>
            </a:r>
          </a:p>
          <a:p>
            <a:r>
              <a:rPr lang="en-US" dirty="0" smtClean="0"/>
              <a:t>System D / Halawa</a:t>
            </a:r>
          </a:p>
          <a:p>
            <a:r>
              <a:rPr lang="en-US" dirty="0" smtClean="0"/>
              <a:t>Informal, inefficient</a:t>
            </a:r>
            <a:endParaRPr lang="en-US" dirty="0"/>
          </a:p>
        </p:txBody>
      </p:sp>
      <p:sp>
        <p:nvSpPr>
          <p:cNvPr id="29" name="TextBox 28"/>
          <p:cNvSpPr txBox="1"/>
          <p:nvPr/>
        </p:nvSpPr>
        <p:spPr>
          <a:xfrm>
            <a:off x="7086600" y="5124271"/>
            <a:ext cx="1869982" cy="1200329"/>
          </a:xfrm>
          <a:prstGeom prst="rect">
            <a:avLst/>
          </a:prstGeom>
          <a:noFill/>
        </p:spPr>
        <p:txBody>
          <a:bodyPr wrap="square" rtlCol="0">
            <a:spAutoFit/>
          </a:bodyPr>
          <a:lstStyle/>
          <a:p>
            <a:r>
              <a:rPr lang="en-US" b="1" dirty="0" smtClean="0"/>
              <a:t>REAL WORLD</a:t>
            </a:r>
          </a:p>
          <a:p>
            <a:r>
              <a:rPr lang="en-US" dirty="0" smtClean="0"/>
              <a:t>- Hand to Mouth</a:t>
            </a:r>
          </a:p>
          <a:p>
            <a:r>
              <a:rPr lang="en-US" dirty="0" smtClean="0"/>
              <a:t>   -- Barter, Theft</a:t>
            </a:r>
          </a:p>
          <a:p>
            <a:r>
              <a:rPr lang="en-US" dirty="0" smtClean="0"/>
              <a:t>       -- Subsistence</a:t>
            </a:r>
            <a:endParaRPr lang="en-US" dirty="0"/>
          </a:p>
        </p:txBody>
      </p:sp>
      <p:sp>
        <p:nvSpPr>
          <p:cNvPr id="30" name="TextBox 29"/>
          <p:cNvSpPr txBox="1"/>
          <p:nvPr/>
        </p:nvSpPr>
        <p:spPr>
          <a:xfrm>
            <a:off x="1524001" y="5247382"/>
            <a:ext cx="4724400" cy="1077218"/>
          </a:xfrm>
          <a:prstGeom prst="rect">
            <a:avLst/>
          </a:prstGeom>
          <a:noFill/>
        </p:spPr>
        <p:txBody>
          <a:bodyPr wrap="square" rtlCol="0">
            <a:spAutoFit/>
          </a:bodyPr>
          <a:lstStyle/>
          <a:p>
            <a:pPr algn="ctr"/>
            <a:r>
              <a:rPr lang="en-US" sz="3200" b="1" dirty="0" smtClean="0">
                <a:solidFill>
                  <a:schemeClr val="bg1"/>
                </a:solidFill>
              </a:rPr>
              <a:t>1B &lt; $2/Day</a:t>
            </a:r>
          </a:p>
          <a:p>
            <a:pPr algn="ctr"/>
            <a:r>
              <a:rPr lang="en-US" sz="3200" b="1" dirty="0" smtClean="0">
                <a:solidFill>
                  <a:schemeClr val="bg1"/>
                </a:solidFill>
              </a:rPr>
              <a:t>.5T/Year Purchasing Power </a:t>
            </a:r>
            <a:endParaRPr lang="en-US" sz="3200" b="1" dirty="0">
              <a:solidFill>
                <a:schemeClr val="bg1"/>
              </a:solidFill>
            </a:endParaRPr>
          </a:p>
        </p:txBody>
      </p:sp>
      <p:sp>
        <p:nvSpPr>
          <p:cNvPr id="31" name="TextBox 30"/>
          <p:cNvSpPr txBox="1"/>
          <p:nvPr/>
        </p:nvSpPr>
        <p:spPr>
          <a:xfrm>
            <a:off x="1703691" y="3505200"/>
            <a:ext cx="4336444" cy="954107"/>
          </a:xfrm>
          <a:prstGeom prst="rect">
            <a:avLst/>
          </a:prstGeom>
          <a:noFill/>
        </p:spPr>
        <p:txBody>
          <a:bodyPr wrap="none" rtlCol="0">
            <a:spAutoFit/>
          </a:bodyPr>
          <a:lstStyle/>
          <a:p>
            <a:pPr algn="ctr"/>
            <a:r>
              <a:rPr lang="en-US" sz="2800" b="1" dirty="0" smtClean="0"/>
              <a:t>3B $2-10/Day</a:t>
            </a:r>
          </a:p>
          <a:p>
            <a:pPr algn="ctr"/>
            <a:r>
              <a:rPr lang="en-US" sz="2800" b="1" dirty="0" smtClean="0"/>
              <a:t>4.5T/Year Purchasing Power</a:t>
            </a:r>
            <a:endParaRPr lang="en-US" sz="2800" b="1" dirty="0"/>
          </a:p>
        </p:txBody>
      </p:sp>
      <p:sp>
        <p:nvSpPr>
          <p:cNvPr id="32" name="TextBox 31"/>
          <p:cNvSpPr txBox="1"/>
          <p:nvPr/>
        </p:nvSpPr>
        <p:spPr>
          <a:xfrm>
            <a:off x="2686050" y="2281535"/>
            <a:ext cx="2343150" cy="461665"/>
          </a:xfrm>
          <a:prstGeom prst="rect">
            <a:avLst/>
          </a:prstGeom>
          <a:noFill/>
        </p:spPr>
        <p:txBody>
          <a:bodyPr wrap="square" rtlCol="0">
            <a:spAutoFit/>
          </a:bodyPr>
          <a:lstStyle/>
          <a:p>
            <a:pPr algn="ctr"/>
            <a:r>
              <a:rPr lang="en-US" sz="2400" b="1" dirty="0" smtClean="0">
                <a:solidFill>
                  <a:schemeClr val="bg1"/>
                </a:solidFill>
              </a:rPr>
              <a:t>1.5B $10-50/Day</a:t>
            </a:r>
          </a:p>
        </p:txBody>
      </p:sp>
      <p:sp>
        <p:nvSpPr>
          <p:cNvPr id="33" name="TextBox 32"/>
          <p:cNvSpPr txBox="1"/>
          <p:nvPr/>
        </p:nvSpPr>
        <p:spPr>
          <a:xfrm>
            <a:off x="3067056" y="1066800"/>
            <a:ext cx="1602105" cy="892552"/>
          </a:xfrm>
          <a:prstGeom prst="rect">
            <a:avLst/>
          </a:prstGeom>
          <a:noFill/>
        </p:spPr>
        <p:txBody>
          <a:bodyPr wrap="none" rtlCol="0">
            <a:spAutoFit/>
          </a:bodyPr>
          <a:lstStyle/>
          <a:p>
            <a:pPr algn="ctr"/>
            <a:r>
              <a:rPr lang="en-US" sz="2600" b="1" dirty="0" smtClean="0">
                <a:solidFill>
                  <a:schemeClr val="bg1"/>
                </a:solidFill>
              </a:rPr>
              <a:t>1B </a:t>
            </a:r>
          </a:p>
          <a:p>
            <a:pPr algn="ctr"/>
            <a:r>
              <a:rPr lang="en-US" sz="2600" b="1" dirty="0" smtClean="0">
                <a:solidFill>
                  <a:schemeClr val="bg1"/>
                </a:solidFill>
              </a:rPr>
              <a:t>&gt; $60/Day</a:t>
            </a:r>
            <a:endParaRPr lang="en-US" sz="2600" b="1" dirty="0">
              <a:solidFill>
                <a:schemeClr val="bg1"/>
              </a:solidFill>
            </a:endParaRPr>
          </a:p>
        </p:txBody>
      </p:sp>
    </p:spTree>
    <p:extLst>
      <p:ext uri="{BB962C8B-B14F-4D97-AF65-F5344CB8AC3E}">
        <p14:creationId xmlns:p14="http://schemas.microsoft.com/office/powerpoint/2010/main" val="1661988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77" y="484408"/>
            <a:ext cx="8498123" cy="637359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29" y="1"/>
            <a:ext cx="1255897" cy="2362199"/>
          </a:xfrm>
          <a:prstGeom prst="rect">
            <a:avLst/>
          </a:prstGeom>
        </p:spPr>
      </p:pic>
    </p:spTree>
    <p:extLst>
      <p:ext uri="{BB962C8B-B14F-4D97-AF65-F5344CB8AC3E}">
        <p14:creationId xmlns:p14="http://schemas.microsoft.com/office/powerpoint/2010/main" val="874734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Ethics is an Operating System</a:t>
            </a:r>
            <a:endParaRPr lang="en-US" b="1" dirty="0"/>
          </a:p>
        </p:txBody>
      </p:sp>
      <p:sp>
        <p:nvSpPr>
          <p:cNvPr id="3" name="Content Placeholder 2"/>
          <p:cNvSpPr>
            <a:spLocks noGrp="1"/>
          </p:cNvSpPr>
          <p:nvPr>
            <p:ph idx="1"/>
          </p:nvPr>
        </p:nvSpPr>
        <p:spPr>
          <a:xfrm>
            <a:off x="3657600" y="1600200"/>
            <a:ext cx="5029200" cy="4876800"/>
          </a:xfrm>
        </p:spPr>
        <p:txBody>
          <a:bodyPr>
            <a:normAutofit/>
          </a:bodyPr>
          <a:lstStyle/>
          <a:p>
            <a:r>
              <a:rPr lang="en-US" dirty="0" smtClean="0"/>
              <a:t>Moving to Age of Virtue </a:t>
            </a:r>
          </a:p>
          <a:p>
            <a:r>
              <a:rPr lang="en-US" dirty="0" smtClean="0"/>
              <a:t>Truth in Time &amp; Space</a:t>
            </a:r>
          </a:p>
          <a:p>
            <a:r>
              <a:rPr lang="en-US" dirty="0" smtClean="0"/>
              <a:t>Blockchain?</a:t>
            </a:r>
          </a:p>
          <a:p>
            <a:r>
              <a:rPr lang="en-US" dirty="0" smtClean="0"/>
              <a:t>Education?</a:t>
            </a:r>
          </a:p>
          <a:p>
            <a:r>
              <a:rPr lang="en-US" dirty="0" smtClean="0"/>
              <a:t>Revolution?</a:t>
            </a:r>
          </a:p>
          <a:p>
            <a:r>
              <a:rPr lang="en-US" dirty="0" smtClean="0"/>
              <a:t>Self-Determination &amp; Secession?</a:t>
            </a:r>
          </a:p>
          <a:p>
            <a:r>
              <a:rPr lang="en-US" dirty="0" smtClean="0"/>
              <a:t>Ethical Engineering…</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219200"/>
            <a:ext cx="2743200" cy="2743200"/>
          </a:xfrm>
          <a:prstGeom prst="rect">
            <a:avLst/>
          </a:prstGeom>
        </p:spPr>
      </p:pic>
      <p:sp>
        <p:nvSpPr>
          <p:cNvPr id="5" name="TextBox 4"/>
          <p:cNvSpPr txBox="1"/>
          <p:nvPr/>
        </p:nvSpPr>
        <p:spPr>
          <a:xfrm>
            <a:off x="381000" y="3962400"/>
            <a:ext cx="3048000" cy="461665"/>
          </a:xfrm>
          <a:prstGeom prst="rect">
            <a:avLst/>
          </a:prstGeom>
          <a:noFill/>
        </p:spPr>
        <p:txBody>
          <a:bodyPr wrap="square" rtlCol="0">
            <a:spAutoFit/>
          </a:bodyPr>
          <a:lstStyle/>
          <a:p>
            <a:pPr algn="ctr"/>
            <a:r>
              <a:rPr lang="en-US" sz="2400" b="1" dirty="0" smtClean="0"/>
              <a:t>Robert James Beckett</a:t>
            </a:r>
            <a:endParaRPr lang="en-US" sz="2400" b="1" dirty="0"/>
          </a:p>
        </p:txBody>
      </p:sp>
      <p:sp>
        <p:nvSpPr>
          <p:cNvPr id="6" name="TextBox 5"/>
          <p:cNvSpPr txBox="1"/>
          <p:nvPr/>
        </p:nvSpPr>
        <p:spPr>
          <a:xfrm>
            <a:off x="609600" y="4572000"/>
            <a:ext cx="2971800" cy="1938992"/>
          </a:xfrm>
          <a:prstGeom prst="rect">
            <a:avLst/>
          </a:prstGeom>
          <a:noFill/>
        </p:spPr>
        <p:txBody>
          <a:bodyPr wrap="square" rtlCol="0">
            <a:spAutoFit/>
          </a:bodyPr>
          <a:lstStyle/>
          <a:p>
            <a:r>
              <a:rPr lang="en-US" sz="2000" i="1" dirty="0" smtClean="0"/>
              <a:t>This is the part I don’t understand – I recommend Robert as a speaker and blockchain ethics a s topic for a future ODI conference.</a:t>
            </a:r>
            <a:endParaRPr lang="en-US" sz="2000" i="1" dirty="0"/>
          </a:p>
        </p:txBody>
      </p:sp>
    </p:spTree>
    <p:extLst>
      <p:ext uri="{BB962C8B-B14F-4D97-AF65-F5344CB8AC3E}">
        <p14:creationId xmlns:p14="http://schemas.microsoft.com/office/powerpoint/2010/main" val="624327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t>Open Power</a:t>
            </a:r>
            <a:endParaRPr lang="en-US" b="1" dirty="0"/>
          </a:p>
        </p:txBody>
      </p:sp>
      <p:sp>
        <p:nvSpPr>
          <p:cNvPr id="3" name="Content Placeholder 2"/>
          <p:cNvSpPr>
            <a:spLocks noGrp="1"/>
          </p:cNvSpPr>
          <p:nvPr>
            <p:ph idx="1"/>
          </p:nvPr>
        </p:nvSpPr>
        <p:spPr>
          <a:xfrm>
            <a:off x="381000" y="1524000"/>
            <a:ext cx="8458200" cy="4800600"/>
          </a:xfrm>
        </p:spPr>
        <p:txBody>
          <a:bodyPr>
            <a:normAutofit/>
          </a:bodyPr>
          <a:lstStyle/>
          <a:p>
            <a:r>
              <a:rPr lang="en-US" dirty="0" smtClean="0"/>
              <a:t>Governing the Commons – Eight Data Tribes</a:t>
            </a:r>
          </a:p>
          <a:p>
            <a:pPr lvl="1"/>
            <a:r>
              <a:rPr lang="en-US" dirty="0" smtClean="0"/>
              <a:t>Eight Data Tribes </a:t>
            </a:r>
          </a:p>
          <a:p>
            <a:pPr lvl="1"/>
            <a:r>
              <a:rPr lang="en-US" dirty="0" smtClean="0"/>
              <a:t>Geospatial Foundation Lacking</a:t>
            </a:r>
          </a:p>
          <a:p>
            <a:pPr lvl="1"/>
            <a:r>
              <a:rPr lang="en-US" dirty="0" smtClean="0"/>
              <a:t>Smart Data – Smart Engineering – Smart Nations</a:t>
            </a:r>
          </a:p>
          <a:p>
            <a:r>
              <a:rPr lang="en-US" dirty="0" smtClean="0"/>
              <a:t>Saving Civilization – Three Specifics</a:t>
            </a:r>
          </a:p>
          <a:p>
            <a:pPr lvl="1"/>
            <a:r>
              <a:rPr lang="en-US" dirty="0" smtClean="0"/>
              <a:t>World Brain Institute</a:t>
            </a:r>
          </a:p>
          <a:p>
            <a:pPr lvl="1"/>
            <a:r>
              <a:rPr lang="en-US" dirty="0" smtClean="0"/>
              <a:t>Future-Oriented Design &amp; Governance</a:t>
            </a:r>
          </a:p>
          <a:p>
            <a:pPr lvl="1"/>
            <a:r>
              <a:rPr lang="en-US" dirty="0" smtClean="0"/>
              <a:t>United Nations Open-Source Decision-Support Information Network (UNODIN)</a:t>
            </a:r>
          </a:p>
          <a:p>
            <a:endParaRPr lang="en-US" dirty="0"/>
          </a:p>
        </p:txBody>
      </p:sp>
    </p:spTree>
    <p:extLst>
      <p:ext uri="{BB962C8B-B14F-4D97-AF65-F5344CB8AC3E}">
        <p14:creationId xmlns:p14="http://schemas.microsoft.com/office/powerpoint/2010/main" val="3007710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87028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0" y="0"/>
            <a:ext cx="9144000"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16826" y="228002"/>
            <a:ext cx="8774774" cy="400110"/>
          </a:xfrm>
          <a:prstGeom prst="rect">
            <a:avLst/>
          </a:prstGeom>
          <a:noFill/>
        </p:spPr>
        <p:txBody>
          <a:bodyPr wrap="none" rtlCol="0">
            <a:spAutoFit/>
          </a:bodyPr>
          <a:lstStyle/>
          <a:p>
            <a:r>
              <a:rPr lang="en-US" sz="2000" b="1" dirty="0" smtClean="0"/>
              <a:t>Sample Analytic Model – We Lack Exascale Geospatially-Grounded Sparse Matrix</a:t>
            </a:r>
            <a:endParaRPr lang="en-US" sz="2000" b="1" dirty="0"/>
          </a:p>
        </p:txBody>
      </p:sp>
    </p:spTree>
    <p:extLst>
      <p:ext uri="{BB962C8B-B14F-4D97-AF65-F5344CB8AC3E}">
        <p14:creationId xmlns:p14="http://schemas.microsoft.com/office/powerpoint/2010/main" val="3659765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normAutofit fontScale="90000"/>
          </a:bodyPr>
          <a:lstStyle/>
          <a:p>
            <a:r>
              <a:rPr lang="en-US" sz="4900" b="1" dirty="0" smtClean="0"/>
              <a:t>Plan of the Brief</a:t>
            </a:r>
            <a:r>
              <a:rPr lang="en-US" dirty="0" smtClean="0"/>
              <a:t/>
            </a:r>
            <a:br>
              <a:rPr lang="en-US" dirty="0" smtClean="0"/>
            </a:br>
            <a:r>
              <a:rPr lang="en-US" sz="3100" b="1" i="1" dirty="0" smtClean="0"/>
              <a:t>24 Slides, 24 Minutes</a:t>
            </a:r>
            <a:endParaRPr lang="en-US" sz="3100" b="1" i="1" dirty="0"/>
          </a:p>
        </p:txBody>
      </p:sp>
      <p:sp>
        <p:nvSpPr>
          <p:cNvPr id="3" name="Content Placeholder 2"/>
          <p:cNvSpPr>
            <a:spLocks noGrp="1"/>
          </p:cNvSpPr>
          <p:nvPr>
            <p:ph idx="1"/>
          </p:nvPr>
        </p:nvSpPr>
        <p:spPr/>
        <p:txBody>
          <a:bodyPr>
            <a:normAutofit lnSpcReduction="10000"/>
          </a:bodyPr>
          <a:lstStyle/>
          <a:p>
            <a:r>
              <a:rPr lang="en-US" b="1" i="1" dirty="0" smtClean="0"/>
              <a:t>Open Data </a:t>
            </a:r>
          </a:p>
          <a:p>
            <a:pPr lvl="1"/>
            <a:r>
              <a:rPr lang="en-US" dirty="0" smtClean="0"/>
              <a:t>Getting from 1% to 100%</a:t>
            </a:r>
          </a:p>
          <a:p>
            <a:pPr lvl="1"/>
            <a:r>
              <a:rPr lang="en-US" dirty="0" smtClean="0"/>
              <a:t>Tools for Data Sharing &amp; Sense-Making</a:t>
            </a:r>
          </a:p>
          <a:p>
            <a:r>
              <a:rPr lang="en-US" b="1" i="1" dirty="0" smtClean="0"/>
              <a:t>Open Engineering</a:t>
            </a:r>
          </a:p>
          <a:p>
            <a:pPr lvl="1"/>
            <a:r>
              <a:rPr lang="en-US" dirty="0" smtClean="0"/>
              <a:t>9 Sub-Categories, 27 Priority Projects</a:t>
            </a:r>
          </a:p>
          <a:p>
            <a:pPr lvl="1"/>
            <a:r>
              <a:rPr lang="en-US" dirty="0" smtClean="0"/>
              <a:t>Achieving the SDG Goals within the Decade</a:t>
            </a:r>
            <a:endParaRPr lang="en-US" dirty="0"/>
          </a:p>
          <a:p>
            <a:r>
              <a:rPr lang="en-US" b="1" i="1" dirty="0" smtClean="0"/>
              <a:t>Open Power</a:t>
            </a:r>
          </a:p>
          <a:p>
            <a:pPr lvl="1"/>
            <a:r>
              <a:rPr lang="en-US" dirty="0" smtClean="0"/>
              <a:t>Governing the Commons – Eight Data Tribes</a:t>
            </a:r>
          </a:p>
          <a:p>
            <a:pPr lvl="1"/>
            <a:r>
              <a:rPr lang="en-US" dirty="0" smtClean="0"/>
              <a:t>Saving Civilization – Five Data-Driven Specifics</a:t>
            </a:r>
          </a:p>
        </p:txBody>
      </p:sp>
    </p:spTree>
    <p:extLst>
      <p:ext uri="{BB962C8B-B14F-4D97-AF65-F5344CB8AC3E}">
        <p14:creationId xmlns:p14="http://schemas.microsoft.com/office/powerpoint/2010/main" val="2680388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31995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7" y="271462"/>
            <a:ext cx="9115425" cy="6315075"/>
          </a:xfrm>
          <a:prstGeom prst="rect">
            <a:avLst/>
          </a:prstGeom>
        </p:spPr>
      </p:pic>
    </p:spTree>
    <p:extLst>
      <p:ext uri="{BB962C8B-B14F-4D97-AF65-F5344CB8AC3E}">
        <p14:creationId xmlns:p14="http://schemas.microsoft.com/office/powerpoint/2010/main" val="103266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952867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228600"/>
            <a:ext cx="9144000" cy="6248400"/>
            <a:chOff x="0" y="76200"/>
            <a:chExt cx="9144000" cy="6248400"/>
          </a:xfrm>
        </p:grpSpPr>
        <p:sp>
          <p:nvSpPr>
            <p:cNvPr id="4" name="Sun 3"/>
            <p:cNvSpPr/>
            <p:nvPr/>
          </p:nvSpPr>
          <p:spPr>
            <a:xfrm>
              <a:off x="1844488" y="1143000"/>
              <a:ext cx="5410200" cy="4343400"/>
            </a:xfrm>
            <a:prstGeom prst="sun">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3048000" y="2819400"/>
              <a:ext cx="2971800" cy="1015663"/>
            </a:xfrm>
            <a:prstGeom prst="rect">
              <a:avLst/>
            </a:prstGeom>
            <a:noFill/>
          </p:spPr>
          <p:txBody>
            <a:bodyPr wrap="square" rtlCol="0">
              <a:spAutoFit/>
            </a:bodyPr>
            <a:lstStyle/>
            <a:p>
              <a:pPr algn="ctr"/>
              <a:r>
                <a:rPr lang="en-US" sz="2000" b="1" dirty="0" smtClean="0"/>
                <a:t>Autonomous Internet</a:t>
              </a:r>
            </a:p>
            <a:p>
              <a:pPr algn="ctr"/>
              <a:r>
                <a:rPr lang="en-US" sz="2000" b="1" dirty="0" smtClean="0"/>
                <a:t>Open Source Everything</a:t>
              </a:r>
            </a:p>
            <a:p>
              <a:pPr algn="ctr"/>
              <a:r>
                <a:rPr lang="en-US" sz="2000" b="1" dirty="0" smtClean="0"/>
                <a:t>Liberation Technology</a:t>
              </a:r>
              <a:endParaRPr lang="en-US" sz="2000" b="1" dirty="0"/>
            </a:p>
          </p:txBody>
        </p:sp>
        <p:sp>
          <p:nvSpPr>
            <p:cNvPr id="6" name="TextBox 5"/>
            <p:cNvSpPr txBox="1"/>
            <p:nvPr/>
          </p:nvSpPr>
          <p:spPr>
            <a:xfrm>
              <a:off x="2470195" y="76200"/>
              <a:ext cx="4127412" cy="954107"/>
            </a:xfrm>
            <a:prstGeom prst="rect">
              <a:avLst/>
            </a:prstGeom>
            <a:noFill/>
          </p:spPr>
          <p:txBody>
            <a:bodyPr wrap="none" rtlCol="0">
              <a:spAutoFit/>
            </a:bodyPr>
            <a:lstStyle/>
            <a:p>
              <a:pPr algn="ctr"/>
              <a:r>
                <a:rPr lang="en-US" sz="2000" b="1" dirty="0" smtClean="0"/>
                <a:t>United Nations Open-Source </a:t>
              </a:r>
            </a:p>
            <a:p>
              <a:pPr algn="ctr"/>
              <a:r>
                <a:rPr lang="en-US" sz="2000" b="1" dirty="0" smtClean="0"/>
                <a:t>Decision-Support Network (UNODIN)</a:t>
              </a:r>
            </a:p>
            <a:p>
              <a:pPr algn="ctr"/>
              <a:r>
                <a:rPr lang="en-US" sz="1600" b="1" dirty="0" smtClean="0"/>
                <a:t>Nodes at AU, UNASUR, ASEAN, EU, Etcetera</a:t>
              </a:r>
              <a:endParaRPr lang="en-US" sz="1600" b="1" dirty="0"/>
            </a:p>
          </p:txBody>
        </p:sp>
        <p:sp>
          <p:nvSpPr>
            <p:cNvPr id="7" name="TextBox 6"/>
            <p:cNvSpPr txBox="1"/>
            <p:nvPr/>
          </p:nvSpPr>
          <p:spPr>
            <a:xfrm>
              <a:off x="0" y="1143000"/>
              <a:ext cx="2546595" cy="1200329"/>
            </a:xfrm>
            <a:prstGeom prst="rect">
              <a:avLst/>
            </a:prstGeom>
            <a:noFill/>
          </p:spPr>
          <p:txBody>
            <a:bodyPr wrap="none" rtlCol="0">
              <a:spAutoFit/>
            </a:bodyPr>
            <a:lstStyle/>
            <a:p>
              <a:pPr algn="ctr"/>
              <a:r>
                <a:rPr lang="en-US" sz="2000" b="1" dirty="0" smtClean="0"/>
                <a:t>Open Source </a:t>
              </a:r>
            </a:p>
            <a:p>
              <a:pPr algn="ctr"/>
              <a:r>
                <a:rPr lang="en-US" sz="2000" b="1" dirty="0" smtClean="0"/>
                <a:t>(Technologies) Agency</a:t>
              </a:r>
            </a:p>
            <a:p>
              <a:pPr marL="285750" indent="-285750">
                <a:buFont typeface="Arial" panose="020B0604020202020204" pitchFamily="34" charset="0"/>
                <a:buChar char="•"/>
              </a:pPr>
              <a:r>
                <a:rPr lang="en-US" sz="1600" b="1" dirty="0" smtClean="0"/>
                <a:t>D3 Information Bureau</a:t>
              </a:r>
            </a:p>
            <a:p>
              <a:pPr marL="285750" indent="-285750">
                <a:buFont typeface="Arial" panose="020B0604020202020204" pitchFamily="34" charset="0"/>
                <a:buChar char="•"/>
              </a:pPr>
              <a:r>
                <a:rPr lang="en-US" sz="1600" b="1" dirty="0" smtClean="0"/>
                <a:t>D3 Innovation Bureau</a:t>
              </a:r>
            </a:p>
          </p:txBody>
        </p:sp>
        <p:sp>
          <p:nvSpPr>
            <p:cNvPr id="8" name="TextBox 7"/>
            <p:cNvSpPr txBox="1"/>
            <p:nvPr/>
          </p:nvSpPr>
          <p:spPr>
            <a:xfrm>
              <a:off x="8731" y="2743200"/>
              <a:ext cx="1784210" cy="1200329"/>
            </a:xfrm>
            <a:prstGeom prst="rect">
              <a:avLst/>
            </a:prstGeom>
            <a:noFill/>
          </p:spPr>
          <p:txBody>
            <a:bodyPr wrap="square" rtlCol="0">
              <a:spAutoFit/>
            </a:bodyPr>
            <a:lstStyle/>
            <a:p>
              <a:pPr algn="ctr"/>
              <a:r>
                <a:rPr lang="en-US" sz="2000" b="1" dirty="0" smtClean="0"/>
                <a:t>Open Source Consortium</a:t>
              </a:r>
            </a:p>
            <a:p>
              <a:pPr marL="285750" indent="-285750">
                <a:buFont typeface="Arial" panose="020B0604020202020204" pitchFamily="34" charset="0"/>
                <a:buChar char="•"/>
              </a:pPr>
              <a:r>
                <a:rPr lang="en-US" sz="1600" b="1" dirty="0" smtClean="0"/>
                <a:t>9 Industry Associations</a:t>
              </a:r>
            </a:p>
          </p:txBody>
        </p:sp>
        <p:sp>
          <p:nvSpPr>
            <p:cNvPr id="9" name="TextBox 8"/>
            <p:cNvSpPr txBox="1"/>
            <p:nvPr/>
          </p:nvSpPr>
          <p:spPr>
            <a:xfrm>
              <a:off x="3276600" y="5562600"/>
              <a:ext cx="2514600" cy="646331"/>
            </a:xfrm>
            <a:prstGeom prst="rect">
              <a:avLst/>
            </a:prstGeom>
            <a:noFill/>
          </p:spPr>
          <p:txBody>
            <a:bodyPr wrap="square" rtlCol="0">
              <a:spAutoFit/>
            </a:bodyPr>
            <a:lstStyle/>
            <a:p>
              <a:pPr algn="ctr"/>
              <a:r>
                <a:rPr lang="en-US" sz="2000" b="1" dirty="0" smtClean="0"/>
                <a:t>World Brain Institute</a:t>
              </a:r>
            </a:p>
            <a:p>
              <a:pPr algn="ctr"/>
              <a:r>
                <a:rPr lang="en-US" sz="1600" b="1" dirty="0" smtClean="0"/>
                <a:t>.net, .edu, .org, .com</a:t>
              </a:r>
              <a:endParaRPr lang="en-US" sz="1600" b="1" dirty="0"/>
            </a:p>
          </p:txBody>
        </p:sp>
        <p:sp>
          <p:nvSpPr>
            <p:cNvPr id="10" name="TextBox 9"/>
            <p:cNvSpPr txBox="1"/>
            <p:nvPr/>
          </p:nvSpPr>
          <p:spPr>
            <a:xfrm>
              <a:off x="7293022" y="2638961"/>
              <a:ext cx="1850978" cy="1323439"/>
            </a:xfrm>
            <a:prstGeom prst="rect">
              <a:avLst/>
            </a:prstGeom>
            <a:noFill/>
          </p:spPr>
          <p:txBody>
            <a:bodyPr wrap="square" rtlCol="0">
              <a:spAutoFit/>
            </a:bodyPr>
            <a:lstStyle/>
            <a:p>
              <a:pPr algn="ctr"/>
              <a:r>
                <a:rPr lang="en-US" sz="2000" b="1" dirty="0" smtClean="0"/>
                <a:t>Global (Serious) Game (Extreme Democracy)</a:t>
              </a:r>
              <a:endParaRPr lang="en-US" sz="2000" b="1" dirty="0"/>
            </a:p>
          </p:txBody>
        </p:sp>
        <p:sp>
          <p:nvSpPr>
            <p:cNvPr id="11" name="TextBox 10"/>
            <p:cNvSpPr txBox="1"/>
            <p:nvPr/>
          </p:nvSpPr>
          <p:spPr>
            <a:xfrm>
              <a:off x="5943600" y="4927937"/>
              <a:ext cx="2590800" cy="1015663"/>
            </a:xfrm>
            <a:prstGeom prst="rect">
              <a:avLst/>
            </a:prstGeom>
            <a:noFill/>
          </p:spPr>
          <p:txBody>
            <a:bodyPr wrap="square" rtlCol="0">
              <a:spAutoFit/>
            </a:bodyPr>
            <a:lstStyle/>
            <a:p>
              <a:pPr algn="ctr"/>
              <a:r>
                <a:rPr lang="en-US" sz="2000" b="1" dirty="0" smtClean="0"/>
                <a:t>School of Future-Oriented (Design &amp;) Hybrid Governance</a:t>
              </a:r>
              <a:endParaRPr lang="en-US" sz="2000" b="1" dirty="0"/>
            </a:p>
          </p:txBody>
        </p:sp>
        <p:sp>
          <p:nvSpPr>
            <p:cNvPr id="12" name="TextBox 11"/>
            <p:cNvSpPr txBox="1"/>
            <p:nvPr/>
          </p:nvSpPr>
          <p:spPr>
            <a:xfrm>
              <a:off x="6248400" y="1292423"/>
              <a:ext cx="2438400" cy="1015663"/>
            </a:xfrm>
            <a:prstGeom prst="rect">
              <a:avLst/>
            </a:prstGeom>
            <a:noFill/>
          </p:spPr>
          <p:txBody>
            <a:bodyPr wrap="square" rtlCol="0">
              <a:spAutoFit/>
            </a:bodyPr>
            <a:lstStyle/>
            <a:p>
              <a:pPr algn="ctr"/>
              <a:r>
                <a:rPr lang="en-US" sz="2000" b="1" dirty="0" smtClean="0"/>
                <a:t>Multinational </a:t>
              </a:r>
            </a:p>
            <a:p>
              <a:pPr algn="ctr"/>
              <a:r>
                <a:rPr lang="en-US" sz="2000" b="1" dirty="0" smtClean="0"/>
                <a:t>Decision-Support Centre</a:t>
              </a:r>
              <a:endParaRPr lang="en-US" sz="2000" b="1" dirty="0"/>
            </a:p>
          </p:txBody>
        </p:sp>
        <p:sp>
          <p:nvSpPr>
            <p:cNvPr id="13" name="TextBox 12"/>
            <p:cNvSpPr txBox="1"/>
            <p:nvPr/>
          </p:nvSpPr>
          <p:spPr>
            <a:xfrm>
              <a:off x="457200" y="4816495"/>
              <a:ext cx="2192289" cy="1508105"/>
            </a:xfrm>
            <a:prstGeom prst="rect">
              <a:avLst/>
            </a:prstGeom>
            <a:noFill/>
          </p:spPr>
          <p:txBody>
            <a:bodyPr wrap="square" rtlCol="0">
              <a:spAutoFit/>
            </a:bodyPr>
            <a:lstStyle/>
            <a:p>
              <a:pPr algn="ctr"/>
              <a:r>
                <a:rPr lang="en-US" sz="2000" b="1" dirty="0" smtClean="0"/>
                <a:t>Centers for Public Intelligence, Budget, &amp; Policy</a:t>
              </a:r>
            </a:p>
            <a:p>
              <a:pPr algn="ctr"/>
              <a:r>
                <a:rPr lang="en-US" sz="1600" b="1" dirty="0" smtClean="0"/>
                <a:t>For each political territory local to global</a:t>
              </a:r>
              <a:endParaRPr lang="en-US" sz="1600" b="1" dirty="0"/>
            </a:p>
          </p:txBody>
        </p:sp>
      </p:grpSp>
    </p:spTree>
    <p:extLst>
      <p:ext uri="{BB962C8B-B14F-4D97-AF65-F5344CB8AC3E}">
        <p14:creationId xmlns:p14="http://schemas.microsoft.com/office/powerpoint/2010/main" val="1691624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51448"/>
            <a:ext cx="4419600" cy="439197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152400"/>
            <a:ext cx="4343400" cy="4343400"/>
          </a:xfrm>
          <a:prstGeom prst="rect">
            <a:avLst/>
          </a:prstGeom>
        </p:spPr>
      </p:pic>
      <p:sp>
        <p:nvSpPr>
          <p:cNvPr id="6" name="TextBox 5"/>
          <p:cNvSpPr txBox="1"/>
          <p:nvPr/>
        </p:nvSpPr>
        <p:spPr>
          <a:xfrm>
            <a:off x="0" y="4828163"/>
            <a:ext cx="9144000" cy="1877437"/>
          </a:xfrm>
          <a:prstGeom prst="rect">
            <a:avLst/>
          </a:prstGeom>
          <a:noFill/>
        </p:spPr>
        <p:txBody>
          <a:bodyPr wrap="square" rtlCol="0">
            <a:spAutoFit/>
          </a:bodyPr>
          <a:lstStyle/>
          <a:p>
            <a:pPr algn="ctr"/>
            <a:r>
              <a:rPr lang="en-US" sz="3600" b="1" dirty="0" smtClean="0"/>
              <a:t>Learn </a:t>
            </a:r>
            <a:r>
              <a:rPr lang="en-US" sz="3600" b="1" dirty="0" smtClean="0"/>
              <a:t>More: </a:t>
            </a:r>
            <a:r>
              <a:rPr lang="en-US" sz="3600" b="1" dirty="0" smtClean="0">
                <a:hlinkClick r:id="rId5"/>
              </a:rPr>
              <a:t>http://</a:t>
            </a:r>
            <a:r>
              <a:rPr lang="en-US" sz="3600" b="1" dirty="0" smtClean="0">
                <a:hlinkClick r:id="rId5"/>
              </a:rPr>
              <a:t>tinyurl.com/Steele-Future</a:t>
            </a:r>
            <a:endParaRPr lang="en-US" sz="3600" b="1" dirty="0" smtClean="0"/>
          </a:p>
          <a:p>
            <a:pPr algn="ctr"/>
            <a:endParaRPr lang="en-US" sz="1600" b="1" dirty="0"/>
          </a:p>
          <a:p>
            <a:pPr algn="ctr"/>
            <a:r>
              <a:rPr lang="en-US" sz="2800" b="1" dirty="0" smtClean="0"/>
              <a:t>On Electoral Reform see:</a:t>
            </a:r>
          </a:p>
          <a:p>
            <a:pPr algn="ctr"/>
            <a:r>
              <a:rPr lang="en-US" sz="2800" b="1" dirty="0" smtClean="0">
                <a:hlinkClick r:id="rId6"/>
              </a:rPr>
              <a:t>http://tinyurl.com/OpenPowerAll</a:t>
            </a:r>
            <a:r>
              <a:rPr lang="en-US" sz="2800" b="1" dirty="0" smtClean="0"/>
              <a:t> </a:t>
            </a:r>
            <a:r>
              <a:rPr lang="en-US" sz="3600" b="1" dirty="0" smtClean="0"/>
              <a:t> </a:t>
            </a:r>
            <a:endParaRPr lang="en-US" sz="3600" b="1" dirty="0"/>
          </a:p>
        </p:txBody>
      </p:sp>
    </p:spTree>
    <p:extLst>
      <p:ext uri="{BB962C8B-B14F-4D97-AF65-F5344CB8AC3E}">
        <p14:creationId xmlns:p14="http://schemas.microsoft.com/office/powerpoint/2010/main" val="1393657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Open Data</a:t>
            </a:r>
            <a:endParaRPr lang="en-US" b="1" dirty="0"/>
          </a:p>
        </p:txBody>
      </p:sp>
      <p:sp>
        <p:nvSpPr>
          <p:cNvPr id="3" name="Content Placeholder 2"/>
          <p:cNvSpPr>
            <a:spLocks noGrp="1"/>
          </p:cNvSpPr>
          <p:nvPr>
            <p:ph idx="1"/>
          </p:nvPr>
        </p:nvSpPr>
        <p:spPr/>
        <p:txBody>
          <a:bodyPr>
            <a:normAutofit/>
          </a:bodyPr>
          <a:lstStyle/>
          <a:p>
            <a:r>
              <a:rPr lang="en-US" b="1" i="1" dirty="0" smtClean="0"/>
              <a:t>Getting from 1% to 100%</a:t>
            </a:r>
          </a:p>
          <a:p>
            <a:pPr lvl="1"/>
            <a:r>
              <a:rPr lang="en-US" dirty="0" smtClean="0"/>
              <a:t>Let’s be serious about accessing ALL data</a:t>
            </a:r>
          </a:p>
          <a:p>
            <a:pPr lvl="1"/>
            <a:r>
              <a:rPr lang="en-US" dirty="0" smtClean="0"/>
              <a:t>Let’s be serious about information pathologies</a:t>
            </a:r>
          </a:p>
          <a:p>
            <a:pPr lvl="1"/>
            <a:r>
              <a:rPr lang="en-US" dirty="0" smtClean="0"/>
              <a:t>Let’s be serious about man-machine options</a:t>
            </a:r>
          </a:p>
          <a:p>
            <a:r>
              <a:rPr lang="en-US" b="1" i="1" dirty="0" smtClean="0"/>
              <a:t>Tools for Data Sharing &amp; Sense-Making</a:t>
            </a:r>
          </a:p>
          <a:p>
            <a:pPr lvl="1"/>
            <a:r>
              <a:rPr lang="en-US" dirty="0" smtClean="0"/>
              <a:t>We need a local to global geospatial foundation</a:t>
            </a:r>
          </a:p>
          <a:p>
            <a:pPr lvl="1"/>
            <a:r>
              <a:rPr lang="en-US" dirty="0" smtClean="0"/>
              <a:t>We need eighteen specific tools in one package</a:t>
            </a:r>
          </a:p>
          <a:p>
            <a:pPr lvl="1"/>
            <a:r>
              <a:rPr lang="en-US" dirty="0" smtClean="0"/>
              <a:t>We need eight specific advances in data science</a:t>
            </a:r>
            <a:endParaRPr lang="en-US" dirty="0"/>
          </a:p>
        </p:txBody>
      </p:sp>
    </p:spTree>
    <p:extLst>
      <p:ext uri="{BB962C8B-B14F-4D97-AF65-F5344CB8AC3E}">
        <p14:creationId xmlns:p14="http://schemas.microsoft.com/office/powerpoint/2010/main" val="2282906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Oval 4"/>
          <p:cNvSpPr/>
          <p:nvPr/>
        </p:nvSpPr>
        <p:spPr>
          <a:xfrm>
            <a:off x="914400" y="1981200"/>
            <a:ext cx="2819400" cy="76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1530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21920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4191000"/>
            <a:ext cx="1600200"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4648200"/>
            <a:ext cx="2057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2743200"/>
            <a:ext cx="1676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1676400"/>
            <a:ext cx="1779588" cy="183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TextBox 3"/>
          <p:cNvSpPr txBox="1">
            <a:spLocks noChangeArrowheads="1"/>
          </p:cNvSpPr>
          <p:nvPr/>
        </p:nvSpPr>
        <p:spPr bwMode="auto">
          <a:xfrm rot="5400000">
            <a:off x="5784056" y="3394869"/>
            <a:ext cx="42322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8000" b="1" dirty="0">
                <a:latin typeface="Arial" charset="0"/>
              </a:rPr>
              <a:t>Integrity</a:t>
            </a:r>
          </a:p>
        </p:txBody>
      </p:sp>
      <p:pic>
        <p:nvPicPr>
          <p:cNvPr id="6247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8600" y="1524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3"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4495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4"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62200" y="3581400"/>
            <a:ext cx="8001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5" name="Content Placeholder 2"/>
          <p:cNvSpPr>
            <a:spLocks noGrp="1"/>
          </p:cNvSpPr>
          <p:nvPr>
            <p:ph idx="1"/>
          </p:nvPr>
        </p:nvSpPr>
        <p:spPr>
          <a:xfrm>
            <a:off x="152400" y="152400"/>
            <a:ext cx="8610600" cy="6553200"/>
          </a:xfrm>
        </p:spPr>
        <p:txBody>
          <a:bodyPr>
            <a:normAutofit/>
          </a:bodyPr>
          <a:lstStyle/>
          <a:p>
            <a:pPr>
              <a:spcAft>
                <a:spcPts val="1200"/>
              </a:spcAft>
              <a:buFont typeface="Arial" charset="0"/>
              <a:buNone/>
            </a:pPr>
            <a:r>
              <a:rPr lang="en-US" altLang="en-US" b="1" i="1" dirty="0" smtClean="0"/>
              <a:t>DATA PATHOLOGIES</a:t>
            </a:r>
            <a:r>
              <a:rPr lang="en-US" altLang="en-US" b="1" dirty="0" smtClean="0"/>
              <a:t>			             </a:t>
            </a:r>
            <a:r>
              <a:rPr lang="en-US" altLang="en-US" b="1" i="1" dirty="0" smtClean="0"/>
              <a:t>THE CURE</a:t>
            </a:r>
          </a:p>
          <a:p>
            <a:pPr>
              <a:spcAft>
                <a:spcPts val="1200"/>
              </a:spcAft>
            </a:pPr>
            <a:r>
              <a:rPr lang="en-US" altLang="en-US" dirty="0" smtClean="0"/>
              <a:t>Forbidden Knowledge</a:t>
            </a:r>
          </a:p>
          <a:p>
            <a:pPr>
              <a:spcAft>
                <a:spcPts val="1200"/>
              </a:spcAft>
            </a:pPr>
            <a:r>
              <a:rPr lang="en-US" altLang="en-US" dirty="0" smtClean="0"/>
              <a:t>Lost History</a:t>
            </a:r>
          </a:p>
          <a:p>
            <a:pPr>
              <a:spcAft>
                <a:spcPts val="1200"/>
              </a:spcAft>
            </a:pPr>
            <a:r>
              <a:rPr lang="en-US" altLang="en-US" dirty="0" smtClean="0"/>
              <a:t>Manufacturing Consent</a:t>
            </a:r>
          </a:p>
          <a:p>
            <a:pPr>
              <a:spcAft>
                <a:spcPts val="1200"/>
              </a:spcAft>
            </a:pPr>
            <a:r>
              <a:rPr lang="en-US" altLang="en-US" dirty="0" smtClean="0"/>
              <a:t>Missing Information</a:t>
            </a:r>
          </a:p>
          <a:p>
            <a:pPr>
              <a:spcAft>
                <a:spcPts val="1200"/>
              </a:spcAft>
            </a:pPr>
            <a:r>
              <a:rPr lang="en-US" altLang="en-US" dirty="0" smtClean="0"/>
              <a:t>Fog Facts</a:t>
            </a:r>
          </a:p>
          <a:p>
            <a:pPr>
              <a:spcAft>
                <a:spcPts val="1200"/>
              </a:spcAft>
            </a:pPr>
            <a:r>
              <a:rPr lang="en-US" altLang="en-US" dirty="0" smtClean="0"/>
              <a:t>Propaganda</a:t>
            </a:r>
          </a:p>
          <a:p>
            <a:pPr>
              <a:spcAft>
                <a:spcPts val="1200"/>
              </a:spcAft>
            </a:pPr>
            <a:r>
              <a:rPr lang="en-US" altLang="en-US" dirty="0" smtClean="0"/>
              <a:t>Rule by Secrecy</a:t>
            </a:r>
          </a:p>
          <a:p>
            <a:pPr>
              <a:spcAft>
                <a:spcPts val="1200"/>
              </a:spcAft>
            </a:pPr>
            <a:r>
              <a:rPr lang="en-US" altLang="en-US" dirty="0" smtClean="0"/>
              <a:t>Weapons of Mass Deception</a:t>
            </a:r>
          </a:p>
        </p:txBody>
      </p:sp>
    </p:spTree>
    <p:extLst>
      <p:ext uri="{BB962C8B-B14F-4D97-AF65-F5344CB8AC3E}">
        <p14:creationId xmlns:p14="http://schemas.microsoft.com/office/powerpoint/2010/main" val="3740245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0"/>
            <a:ext cx="4572000" cy="3429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8965"/>
            <a:ext cx="4711482" cy="334383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429000"/>
            <a:ext cx="4572000" cy="3429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429000"/>
            <a:ext cx="4572000" cy="3429000"/>
          </a:xfrm>
          <a:prstGeom prst="rect">
            <a:avLst/>
          </a:prstGeom>
        </p:spPr>
      </p:pic>
    </p:spTree>
    <p:extLst>
      <p:ext uri="{BB962C8B-B14F-4D97-AF65-F5344CB8AC3E}">
        <p14:creationId xmlns:p14="http://schemas.microsoft.com/office/powerpoint/2010/main" val="1892027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96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562600"/>
            <a:ext cx="9144000" cy="1295400"/>
          </a:xfrm>
          <a:prstGeom prst="rect">
            <a:avLst/>
          </a:prstGeom>
        </p:spPr>
      </p:pic>
    </p:spTree>
    <p:extLst>
      <p:ext uri="{BB962C8B-B14F-4D97-AF65-F5344CB8AC3E}">
        <p14:creationId xmlns:p14="http://schemas.microsoft.com/office/powerpoint/2010/main" val="1816316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735133" cy="2433828"/>
          </a:xfrm>
          <a:prstGeom prst="rect">
            <a:avLst/>
          </a:prstGeom>
        </p:spPr>
      </p:pic>
    </p:spTree>
    <p:extLst>
      <p:ext uri="{BB962C8B-B14F-4D97-AF65-F5344CB8AC3E}">
        <p14:creationId xmlns:p14="http://schemas.microsoft.com/office/powerpoint/2010/main" val="2751876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p:cNvSpPr/>
          <p:nvPr/>
        </p:nvSpPr>
        <p:spPr>
          <a:xfrm>
            <a:off x="152400" y="76200"/>
            <a:ext cx="8001000" cy="6858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723527" cy="2234202"/>
          </a:xfrm>
          <a:prstGeom prst="rect">
            <a:avLst/>
          </a:prstGeom>
        </p:spPr>
      </p:pic>
      <p:sp>
        <p:nvSpPr>
          <p:cNvPr id="8" name="TextBox 7"/>
          <p:cNvSpPr txBox="1"/>
          <p:nvPr/>
        </p:nvSpPr>
        <p:spPr>
          <a:xfrm>
            <a:off x="1981200" y="157490"/>
            <a:ext cx="6868612" cy="523220"/>
          </a:xfrm>
          <a:prstGeom prst="rect">
            <a:avLst/>
          </a:prstGeom>
          <a:noFill/>
        </p:spPr>
        <p:txBody>
          <a:bodyPr wrap="none" rtlCol="0">
            <a:spAutoFit/>
          </a:bodyPr>
          <a:lstStyle/>
          <a:p>
            <a:r>
              <a:rPr lang="en-US" sz="2800" b="1" dirty="0" smtClean="0">
                <a:solidFill>
                  <a:schemeClr val="bg1"/>
                </a:solidFill>
              </a:rPr>
              <a:t>Poor Foundations for Open Data Exploitation</a:t>
            </a:r>
            <a:endParaRPr lang="en-US" sz="2800" b="1" dirty="0">
              <a:solidFill>
                <a:schemeClr val="bg1"/>
              </a:solidFill>
            </a:endParaRPr>
          </a:p>
        </p:txBody>
      </p:sp>
    </p:spTree>
    <p:extLst>
      <p:ext uri="{BB962C8B-B14F-4D97-AF65-F5344CB8AC3E}">
        <p14:creationId xmlns:p14="http://schemas.microsoft.com/office/powerpoint/2010/main" val="17033049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795</TotalTime>
  <Words>2364</Words>
  <Application>Microsoft Office PowerPoint</Application>
  <PresentationFormat>On-screen Show (4:3)</PresentationFormat>
  <Paragraphs>200</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The Ultimate Hack: From Open Data to Open Engineering to Open Power</vt:lpstr>
      <vt:lpstr>Plan of the Brief 24 Slides, 24 Minutes</vt:lpstr>
      <vt:lpstr>Open Data</vt:lpstr>
      <vt:lpstr>PowerPoint Presentation</vt:lpstr>
      <vt:lpstr>PowerPoint Presentation</vt:lpstr>
      <vt:lpstr>PowerPoint Presentation</vt:lpstr>
      <vt:lpstr>PowerPoint Presentation</vt:lpstr>
      <vt:lpstr>PowerPoint Presentation</vt:lpstr>
      <vt:lpstr>PowerPoint Presentation</vt:lpstr>
      <vt:lpstr>Open Engineering</vt:lpstr>
      <vt:lpstr>PowerPoint Presentation</vt:lpstr>
      <vt:lpstr>Eco-Hacking/Open Source Ecology</vt:lpstr>
      <vt:lpstr>$500 Per Person 1 Million Somalis from Hell to Heaven</vt:lpstr>
      <vt:lpstr>PowerPoint Presentation</vt:lpstr>
      <vt:lpstr>PowerPoint Presentation</vt:lpstr>
      <vt:lpstr>Ethics is an Operating System</vt:lpstr>
      <vt:lpstr>Open Power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RobertSteele</dc:creator>
  <cp:lastModifiedBy>RobertSteele</cp:lastModifiedBy>
  <cp:revision>48</cp:revision>
  <cp:lastPrinted>2016-02-15T02:59:16Z</cp:lastPrinted>
  <dcterms:created xsi:type="dcterms:W3CDTF">2016-02-14T14:26:32Z</dcterms:created>
  <dcterms:modified xsi:type="dcterms:W3CDTF">2016-02-15T03:48:19Z</dcterms:modified>
</cp:coreProperties>
</file>