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3" r:id="rId3"/>
    <p:sldId id="257" r:id="rId4"/>
    <p:sldId id="259" r:id="rId5"/>
    <p:sldId id="260" r:id="rId6"/>
    <p:sldId id="261" r:id="rId7"/>
    <p:sldId id="264" r:id="rId8"/>
    <p:sldId id="262" r:id="rId9"/>
    <p:sldId id="265" r:id="rId10"/>
    <p:sldId id="266" r:id="rId11"/>
  </p:sldIdLst>
  <p:sldSz cx="12192000" cy="6858000"/>
  <p:notesSz cx="70770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7001" autoAdjust="0"/>
    <p:restoredTop sz="94619" autoAdjust="0"/>
  </p:normalViewPr>
  <p:slideViewPr>
    <p:cSldViewPr snapToGrid="0">
      <p:cViewPr varScale="1">
        <p:scale>
          <a:sx n="114" d="100"/>
          <a:sy n="114" d="100"/>
        </p:scale>
        <p:origin x="115" y="86"/>
      </p:cViewPr>
      <p:guideLst/>
    </p:cSldViewPr>
  </p:slideViewPr>
  <p:notesTextViewPr>
    <p:cViewPr>
      <p:scale>
        <a:sx n="3" d="2"/>
        <a:sy n="3" d="2"/>
      </p:scale>
      <p:origin x="0" y="-72"/>
    </p:cViewPr>
  </p:notesTextViewPr>
  <p:notesViewPr>
    <p:cSldViewPr snapToGrid="0">
      <p:cViewPr varScale="1">
        <p:scale>
          <a:sx n="89" d="100"/>
          <a:sy n="89" d="100"/>
        </p:scale>
        <p:origin x="3437" y="8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70098"/>
          </a:xfrm>
          <a:prstGeom prst="rect">
            <a:avLst/>
          </a:prstGeom>
        </p:spPr>
        <p:txBody>
          <a:bodyPr vert="horz" lIns="93973" tIns="46986" rIns="93973" bIns="46986" rtlCol="0"/>
          <a:lstStyle>
            <a:lvl1pPr algn="l">
              <a:defRPr sz="1200"/>
            </a:lvl1pPr>
          </a:lstStyle>
          <a:p>
            <a:endParaRPr lang="en-US" dirty="0"/>
          </a:p>
        </p:txBody>
      </p:sp>
      <p:sp>
        <p:nvSpPr>
          <p:cNvPr id="3" name="Date Placeholder 2"/>
          <p:cNvSpPr>
            <a:spLocks noGrp="1"/>
          </p:cNvSpPr>
          <p:nvPr>
            <p:ph type="dt" idx="1"/>
          </p:nvPr>
        </p:nvSpPr>
        <p:spPr>
          <a:xfrm>
            <a:off x="4008705" y="0"/>
            <a:ext cx="3066733" cy="470098"/>
          </a:xfrm>
          <a:prstGeom prst="rect">
            <a:avLst/>
          </a:prstGeom>
        </p:spPr>
        <p:txBody>
          <a:bodyPr vert="horz" lIns="93973" tIns="46986" rIns="93973" bIns="46986" rtlCol="0"/>
          <a:lstStyle>
            <a:lvl1pPr algn="r">
              <a:defRPr sz="1200"/>
            </a:lvl1pPr>
          </a:lstStyle>
          <a:p>
            <a:fld id="{6856F7A5-9651-4BBD-B93D-F58B37109552}" type="datetimeFigureOut">
              <a:rPr lang="en-US" smtClean="0"/>
              <a:t>9/11/2018</a:t>
            </a:fld>
            <a:endParaRPr lang="en-US" dirty="0"/>
          </a:p>
        </p:txBody>
      </p:sp>
      <p:sp>
        <p:nvSpPr>
          <p:cNvPr id="4" name="Slide Image Placeholder 3"/>
          <p:cNvSpPr>
            <a:spLocks noGrp="1" noRot="1" noChangeAspect="1"/>
          </p:cNvSpPr>
          <p:nvPr>
            <p:ph type="sldImg" idx="2"/>
          </p:nvPr>
        </p:nvSpPr>
        <p:spPr>
          <a:xfrm>
            <a:off x="727075" y="1171575"/>
            <a:ext cx="5622925" cy="3162300"/>
          </a:xfrm>
          <a:prstGeom prst="rect">
            <a:avLst/>
          </a:prstGeom>
          <a:noFill/>
          <a:ln w="12700">
            <a:solidFill>
              <a:prstClr val="black"/>
            </a:solidFill>
          </a:ln>
        </p:spPr>
        <p:txBody>
          <a:bodyPr vert="horz" lIns="93973" tIns="46986" rIns="93973" bIns="46986" rtlCol="0" anchor="ctr"/>
          <a:lstStyle/>
          <a:p>
            <a:endParaRPr lang="en-US" dirty="0"/>
          </a:p>
        </p:txBody>
      </p:sp>
      <p:sp>
        <p:nvSpPr>
          <p:cNvPr id="5" name="Notes Placeholder 4"/>
          <p:cNvSpPr>
            <a:spLocks noGrp="1"/>
          </p:cNvSpPr>
          <p:nvPr>
            <p:ph type="body" sz="quarter" idx="3"/>
          </p:nvPr>
        </p:nvSpPr>
        <p:spPr>
          <a:xfrm>
            <a:off x="707708" y="4509036"/>
            <a:ext cx="5661660" cy="3689211"/>
          </a:xfrm>
          <a:prstGeom prst="rect">
            <a:avLst/>
          </a:prstGeom>
        </p:spPr>
        <p:txBody>
          <a:bodyPr vert="horz" lIns="93973" tIns="46986" rIns="93973" bIns="4698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9328"/>
            <a:ext cx="3066733" cy="470097"/>
          </a:xfrm>
          <a:prstGeom prst="rect">
            <a:avLst/>
          </a:prstGeom>
        </p:spPr>
        <p:txBody>
          <a:bodyPr vert="horz" lIns="93973" tIns="46986" rIns="93973" bIns="46986"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899328"/>
            <a:ext cx="3066733" cy="470097"/>
          </a:xfrm>
          <a:prstGeom prst="rect">
            <a:avLst/>
          </a:prstGeom>
        </p:spPr>
        <p:txBody>
          <a:bodyPr vert="horz" lIns="93973" tIns="46986" rIns="93973" bIns="46986" rtlCol="0" anchor="b"/>
          <a:lstStyle>
            <a:lvl1pPr algn="r">
              <a:defRPr sz="1200"/>
            </a:lvl1pPr>
          </a:lstStyle>
          <a:p>
            <a:fld id="{C792B02D-6733-4DC6-8376-57CC8D66C295}" type="slidenum">
              <a:rPr lang="en-US" smtClean="0"/>
              <a:t>‹#›</a:t>
            </a:fld>
            <a:endParaRPr lang="en-US" dirty="0"/>
          </a:p>
        </p:txBody>
      </p:sp>
    </p:spTree>
    <p:extLst>
      <p:ext uri="{BB962C8B-B14F-4D97-AF65-F5344CB8AC3E}">
        <p14:creationId xmlns:p14="http://schemas.microsoft.com/office/powerpoint/2010/main" val="1869729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tinyurl.com/GoogleGestapo"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unrig.net/"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t>It is an honor for me to be in your company. I never fail to credit the original families of 9/11 and then the Architects &amp; Engineers for 9/11 Truth, with being the true heroes, the true patriots, who knew from day one that an official lie to the public is tantamount to treason.</a:t>
            </a:r>
          </a:p>
          <a:p>
            <a:endParaRPr lang="en-US" sz="2100" dirty="0"/>
          </a:p>
          <a:p>
            <a:endParaRPr lang="en-US" sz="2100" dirty="0"/>
          </a:p>
        </p:txBody>
      </p:sp>
      <p:sp>
        <p:nvSpPr>
          <p:cNvPr id="4" name="Slide Number Placeholder 3"/>
          <p:cNvSpPr>
            <a:spLocks noGrp="1"/>
          </p:cNvSpPr>
          <p:nvPr>
            <p:ph type="sldNum" sz="quarter" idx="10"/>
          </p:nvPr>
        </p:nvSpPr>
        <p:spPr/>
        <p:txBody>
          <a:bodyPr/>
          <a:lstStyle/>
          <a:p>
            <a:fld id="{C792B02D-6733-4DC6-8376-57CC8D66C295}" type="slidenum">
              <a:rPr lang="en-US" smtClean="0"/>
              <a:t>1</a:t>
            </a:fld>
            <a:endParaRPr lang="en-US" dirty="0"/>
          </a:p>
        </p:txBody>
      </p:sp>
    </p:spTree>
    <p:extLst>
      <p:ext uri="{BB962C8B-B14F-4D97-AF65-F5344CB8AC3E}">
        <p14:creationId xmlns:p14="http://schemas.microsoft.com/office/powerpoint/2010/main" val="3133951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2000" dirty="0" smtClean="0"/>
              <a:t>Everything I do is free online.</a:t>
            </a:r>
          </a:p>
          <a:p>
            <a:pPr algn="ctr"/>
            <a:endParaRPr lang="en-US" sz="2000" dirty="0"/>
          </a:p>
          <a:p>
            <a:pPr algn="ctr"/>
            <a:r>
              <a:rPr lang="en-US" sz="2000" dirty="0" smtClean="0"/>
              <a:t>Here </a:t>
            </a:r>
            <a:r>
              <a:rPr lang="en-US" sz="2000" dirty="0" smtClean="0"/>
              <a:t>is the one link to remember for  today.</a:t>
            </a:r>
            <a:endParaRPr lang="en-US" sz="2000" dirty="0" smtClean="0"/>
          </a:p>
          <a:p>
            <a:pPr algn="ctr"/>
            <a:endParaRPr lang="en-US" sz="2000" dirty="0"/>
          </a:p>
          <a:p>
            <a:pPr algn="ctr"/>
            <a:r>
              <a:rPr lang="en-US" sz="2000" dirty="0" smtClean="0"/>
              <a:t>Thank you.</a:t>
            </a:r>
            <a:endParaRPr lang="en-US" sz="2000" dirty="0"/>
          </a:p>
        </p:txBody>
      </p:sp>
      <p:sp>
        <p:nvSpPr>
          <p:cNvPr id="4" name="Slide Number Placeholder 3"/>
          <p:cNvSpPr>
            <a:spLocks noGrp="1"/>
          </p:cNvSpPr>
          <p:nvPr>
            <p:ph type="sldNum" sz="quarter" idx="10"/>
          </p:nvPr>
        </p:nvSpPr>
        <p:spPr/>
        <p:txBody>
          <a:bodyPr/>
          <a:lstStyle/>
          <a:p>
            <a:fld id="{C792B02D-6733-4DC6-8376-57CC8D66C295}" type="slidenum">
              <a:rPr lang="en-US" smtClean="0"/>
              <a:t>10</a:t>
            </a:fld>
            <a:endParaRPr lang="en-US" dirty="0"/>
          </a:p>
        </p:txBody>
      </p:sp>
    </p:spTree>
    <p:extLst>
      <p:ext uri="{BB962C8B-B14F-4D97-AF65-F5344CB8AC3E}">
        <p14:creationId xmlns:p14="http://schemas.microsoft.com/office/powerpoint/2010/main" val="1761264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dirty="0"/>
              <a:t>Our President – whether you like him or not – is the real deal, a disrupter, a  force of nature, and the only – the ONLY candidate for the Presidency that not only correctly identified the presence of lies when the Twin Towers came down, but went on as a candidate for his present office to promise – to PROMISE – that he would get to the bottom of 9/11 on our behalf.</a:t>
            </a:r>
          </a:p>
        </p:txBody>
      </p:sp>
      <p:sp>
        <p:nvSpPr>
          <p:cNvPr id="4" name="Slide Number Placeholder 3"/>
          <p:cNvSpPr>
            <a:spLocks noGrp="1"/>
          </p:cNvSpPr>
          <p:nvPr>
            <p:ph type="sldNum" sz="quarter" idx="10"/>
          </p:nvPr>
        </p:nvSpPr>
        <p:spPr/>
        <p:txBody>
          <a:bodyPr/>
          <a:lstStyle/>
          <a:p>
            <a:fld id="{C792B02D-6733-4DC6-8376-57CC8D66C295}" type="slidenum">
              <a:rPr lang="en-US" smtClean="0"/>
              <a:t>2</a:t>
            </a:fld>
            <a:endParaRPr lang="en-US" dirty="0"/>
          </a:p>
        </p:txBody>
      </p:sp>
    </p:spTree>
    <p:extLst>
      <p:ext uri="{BB962C8B-B14F-4D97-AF65-F5344CB8AC3E}">
        <p14:creationId xmlns:p14="http://schemas.microsoft.com/office/powerpoint/2010/main" val="3215644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7075" y="1171575"/>
            <a:ext cx="5622925" cy="3162300"/>
          </a:xfrm>
        </p:spPr>
      </p:sp>
      <p:sp>
        <p:nvSpPr>
          <p:cNvPr id="3" name="Notes Placeholder 2"/>
          <p:cNvSpPr>
            <a:spLocks noGrp="1"/>
          </p:cNvSpPr>
          <p:nvPr>
            <p:ph type="body" idx="1"/>
          </p:nvPr>
        </p:nvSpPr>
        <p:spPr/>
        <p:txBody>
          <a:bodyPr/>
          <a:lstStyle/>
          <a:p>
            <a:r>
              <a:rPr lang="en-US" sz="1800" dirty="0"/>
              <a:t>The 9/11 Commission report was a cover-up. </a:t>
            </a:r>
          </a:p>
          <a:p>
            <a:endParaRPr lang="en-US" sz="1800" dirty="0"/>
          </a:p>
          <a:p>
            <a:r>
              <a:rPr lang="en-US" sz="1800" dirty="0"/>
              <a:t>Shown here in the center in red it is an absolutely worthless  piece of crap that was validated by our US Congress because every Member of Congress is being bribed or blackmailed to go along with the Deep State and Shadow Government destruction of America the Beautiful.</a:t>
            </a:r>
          </a:p>
          <a:p>
            <a:endParaRPr lang="en-US" sz="1800" dirty="0"/>
          </a:p>
          <a:p>
            <a:r>
              <a:rPr lang="en-US" sz="1800" dirty="0"/>
              <a:t>All the other covers are works of intelligence with integrity covering details that the 9/11 Commission with malice aforethought chose to cover-up.</a:t>
            </a:r>
          </a:p>
        </p:txBody>
      </p:sp>
      <p:sp>
        <p:nvSpPr>
          <p:cNvPr id="4" name="Slide Number Placeholder 3"/>
          <p:cNvSpPr>
            <a:spLocks noGrp="1"/>
          </p:cNvSpPr>
          <p:nvPr>
            <p:ph type="sldNum" sz="quarter" idx="10"/>
          </p:nvPr>
        </p:nvSpPr>
        <p:spPr/>
        <p:txBody>
          <a:bodyPr/>
          <a:lstStyle/>
          <a:p>
            <a:fld id="{C792B02D-6733-4DC6-8376-57CC8D66C295}" type="slidenum">
              <a:rPr lang="en-US" smtClean="0"/>
              <a:t>3</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2071" y="1171575"/>
            <a:ext cx="716633" cy="1071293"/>
          </a:xfrm>
          <a:prstGeom prst="rect">
            <a:avLst/>
          </a:prstGeom>
        </p:spPr>
      </p:pic>
    </p:spTree>
    <p:extLst>
      <p:ext uri="{BB962C8B-B14F-4D97-AF65-F5344CB8AC3E}">
        <p14:creationId xmlns:p14="http://schemas.microsoft.com/office/powerpoint/2010/main" val="3289934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9/11 was a state-sponsored false flag event. It can only be understood in the context of a 200 year old campaign to dumb the public down so that they will believe the “big lie” and the official narrative.</a:t>
            </a:r>
          </a:p>
          <a:p>
            <a:endParaRPr lang="en-US" sz="1800" dirty="0"/>
          </a:p>
          <a:p>
            <a:r>
              <a:rPr lang="en-US" sz="1800" dirty="0"/>
              <a:t>I am a top reviewer with over 2,500 reviews posted, across 97 categories of non-fiction, with fiction as truth being my 98</a:t>
            </a:r>
            <a:r>
              <a:rPr lang="en-US" sz="1800" baseline="30000" dirty="0"/>
              <a:t>th</a:t>
            </a:r>
            <a:r>
              <a:rPr lang="en-US" sz="1800" dirty="0"/>
              <a:t> category.</a:t>
            </a:r>
          </a:p>
          <a:p>
            <a:endParaRPr lang="en-US" sz="1800" dirty="0"/>
          </a:p>
          <a:p>
            <a:r>
              <a:rPr lang="en-US" sz="1800" dirty="0"/>
              <a:t>These are just a few of the serious books that describe what Jon Rappoport calls “the matrix” of lies – a simulated reality – that controls most of us.</a:t>
            </a:r>
          </a:p>
        </p:txBody>
      </p:sp>
      <p:sp>
        <p:nvSpPr>
          <p:cNvPr id="4" name="Slide Number Placeholder 3"/>
          <p:cNvSpPr>
            <a:spLocks noGrp="1"/>
          </p:cNvSpPr>
          <p:nvPr>
            <p:ph type="sldNum" sz="quarter" idx="10"/>
          </p:nvPr>
        </p:nvSpPr>
        <p:spPr/>
        <p:txBody>
          <a:bodyPr/>
          <a:lstStyle/>
          <a:p>
            <a:fld id="{C792B02D-6733-4DC6-8376-57CC8D66C295}" type="slidenum">
              <a:rPr lang="en-US" smtClean="0"/>
              <a:t>4</a:t>
            </a:fld>
            <a:endParaRPr lang="en-US" dirty="0"/>
          </a:p>
        </p:txBody>
      </p:sp>
    </p:spTree>
    <p:extLst>
      <p:ext uri="{BB962C8B-B14F-4D97-AF65-F5344CB8AC3E}">
        <p14:creationId xmlns:p14="http://schemas.microsoft.com/office/powerpoint/2010/main" val="2016460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In the presence of Richard Gage and others that have labored for seventeen years toward 9/11 Truth, I offer here just three items:</a:t>
            </a:r>
          </a:p>
          <a:p>
            <a:endParaRPr lang="en-US" sz="800" dirty="0"/>
          </a:p>
          <a:p>
            <a:r>
              <a:rPr lang="en-US" sz="1400" dirty="0"/>
              <a:t>-- on the left are the authors I have brought together in one volume as delivered to the President and his intimates on 8 August.</a:t>
            </a:r>
          </a:p>
          <a:p>
            <a:endParaRPr lang="en-US" sz="800" dirty="0"/>
          </a:p>
          <a:p>
            <a:r>
              <a:rPr lang="en-US" sz="1400" dirty="0"/>
              <a:t>-- on the right are the two findings that everyone else has NOT covered. It is deeply significant to me that it was known in 1989 that the Twin Towers were condemned and would cost $2 billion to bring down manually, the EPA having forbidden controlled demolitions because of the asbestos and toxic materials. This makes 9/11 a commercial insurance fraud from 1989, repurposed to be a false flag pretext for war. The second finding is equally significant – 9/11 was used to cover up an unconstitutional covert Gold War against Russia in which John Brennan was the deputy director to Buzzy </a:t>
            </a:r>
            <a:r>
              <a:rPr lang="en-US" sz="1400" dirty="0" err="1"/>
              <a:t>Krongard</a:t>
            </a:r>
            <a:r>
              <a:rPr lang="en-US" sz="1400" dirty="0"/>
              <a:t>.</a:t>
            </a:r>
          </a:p>
          <a:p>
            <a:endParaRPr lang="en-US" sz="1400" dirty="0"/>
          </a:p>
          <a:p>
            <a:r>
              <a:rPr lang="en-US" sz="1400" dirty="0"/>
              <a:t>-- at the bottom is the tiny </a:t>
            </a:r>
            <a:r>
              <a:rPr lang="en-US" sz="1400" dirty="0" err="1"/>
              <a:t>url</a:t>
            </a:r>
            <a:r>
              <a:rPr lang="en-US" sz="1400" dirty="0"/>
              <a:t> where you can real all of the memoranda.</a:t>
            </a:r>
          </a:p>
        </p:txBody>
      </p:sp>
      <p:sp>
        <p:nvSpPr>
          <p:cNvPr id="4" name="Slide Number Placeholder 3"/>
          <p:cNvSpPr>
            <a:spLocks noGrp="1"/>
          </p:cNvSpPr>
          <p:nvPr>
            <p:ph type="sldNum" sz="quarter" idx="10"/>
          </p:nvPr>
        </p:nvSpPr>
        <p:spPr/>
        <p:txBody>
          <a:bodyPr/>
          <a:lstStyle/>
          <a:p>
            <a:fld id="{C792B02D-6733-4DC6-8376-57CC8D66C295}" type="slidenum">
              <a:rPr lang="en-US" smtClean="0"/>
              <a:t>5</a:t>
            </a:fld>
            <a:endParaRPr lang="en-US"/>
          </a:p>
        </p:txBody>
      </p:sp>
    </p:spTree>
    <p:extLst>
      <p:ext uri="{BB962C8B-B14F-4D97-AF65-F5344CB8AC3E}">
        <p14:creationId xmlns:p14="http://schemas.microsoft.com/office/powerpoint/2010/main" val="3946523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  ran a false flag operation for the CIA, I have served the Shadow Government and the Deep State, and I am sick and tired of people – including Mike Pompeo – denying that they exist.</a:t>
            </a:r>
          </a:p>
          <a:p>
            <a:endParaRPr lang="en-US" sz="800" dirty="0"/>
          </a:p>
          <a:p>
            <a:r>
              <a:rPr lang="en-US" sz="1400" dirty="0"/>
              <a:t>Deep State is the </a:t>
            </a:r>
            <a:r>
              <a:rPr lang="en-US" sz="1400" dirty="0" err="1"/>
              <a:t>Rothschilds</a:t>
            </a:r>
            <a:r>
              <a:rPr lang="en-US" sz="1400" dirty="0"/>
              <a:t>, Vatican, Chabad cult, using Central Banks, City of London, Wall Street, Freemasons, Knights of Malta, Opus Dei, others as their managers.</a:t>
            </a:r>
          </a:p>
          <a:p>
            <a:endParaRPr lang="en-US" sz="800" dirty="0"/>
          </a:p>
          <a:p>
            <a:r>
              <a:rPr lang="en-US" sz="1400" dirty="0"/>
              <a:t>Shadow Government is mix of neo-conservatives and outright traitors controlled via the Continuity of Government program and by other means. Pedophilia – think Jeffrey Epstein – is a major control factor.</a:t>
            </a:r>
          </a:p>
          <a:p>
            <a:endParaRPr lang="en-US" sz="800" dirty="0"/>
          </a:p>
          <a:p>
            <a:r>
              <a:rPr lang="en-US" sz="1400" dirty="0"/>
              <a:t>Fake News is orchestrated propaganda promulgating a false narrative intended to distract, deceive, and inspire fear.</a:t>
            </a:r>
          </a:p>
          <a:p>
            <a:endParaRPr lang="en-US" sz="800" dirty="0"/>
          </a:p>
          <a:p>
            <a:r>
              <a:rPr lang="en-US" sz="1400" dirty="0"/>
              <a:t>#</a:t>
            </a:r>
            <a:r>
              <a:rPr lang="en-US" sz="1400" dirty="0" err="1"/>
              <a:t>GoogleGestapo</a:t>
            </a:r>
            <a:r>
              <a:rPr lang="en-US" sz="1400" dirty="0"/>
              <a:t> is at a minimum Amazon, Facebook, Google, </a:t>
            </a:r>
            <a:r>
              <a:rPr lang="en-US" sz="1400" dirty="0" err="1"/>
              <a:t>MeetUp</a:t>
            </a:r>
            <a:r>
              <a:rPr lang="en-US" sz="1400" dirty="0"/>
              <a:t>, Twitter, and YouTube, all subject to directed influence from the Deep State. Yes, most of them received seed funding from the CIA.</a:t>
            </a:r>
          </a:p>
        </p:txBody>
      </p:sp>
      <p:sp>
        <p:nvSpPr>
          <p:cNvPr id="4" name="Slide Number Placeholder 3"/>
          <p:cNvSpPr>
            <a:spLocks noGrp="1"/>
          </p:cNvSpPr>
          <p:nvPr>
            <p:ph type="sldNum" sz="quarter" idx="10"/>
          </p:nvPr>
        </p:nvSpPr>
        <p:spPr/>
        <p:txBody>
          <a:bodyPr/>
          <a:lstStyle/>
          <a:p>
            <a:fld id="{C792B02D-6733-4DC6-8376-57CC8D66C295}" type="slidenum">
              <a:rPr lang="en-US" smtClean="0"/>
              <a:t>6</a:t>
            </a:fld>
            <a:endParaRPr lang="en-US"/>
          </a:p>
        </p:txBody>
      </p:sp>
    </p:spTree>
    <p:extLst>
      <p:ext uri="{BB962C8B-B14F-4D97-AF65-F5344CB8AC3E}">
        <p14:creationId xmlns:p14="http://schemas.microsoft.com/office/powerpoint/2010/main" val="2228864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Since the days of the East India Company, the Deep State has excelled at creating two-party tyrannies that enable the looting of the public treasuries. All eight of the information “tribes” are complicit.</a:t>
            </a:r>
          </a:p>
          <a:p>
            <a:endParaRPr lang="en-US" sz="1800" dirty="0"/>
          </a:p>
          <a:p>
            <a:r>
              <a:rPr lang="en-US" sz="1800" dirty="0"/>
              <a:t>I will pause so you can study this briefly, I will end the briefing with a pointer to my 9/11 master </a:t>
            </a:r>
            <a:r>
              <a:rPr lang="en-US" sz="1800" dirty="0" smtClean="0"/>
              <a:t>page where this briefing can also be found.</a:t>
            </a:r>
            <a:endParaRPr lang="en-US" sz="1800" dirty="0"/>
          </a:p>
          <a:p>
            <a:endParaRPr lang="en-US" sz="1800" dirty="0"/>
          </a:p>
          <a:p>
            <a:r>
              <a:rPr lang="en-US" sz="1800" dirty="0"/>
              <a:t>There are grand possibilities. It we can overcome the divide and conquer strategy that was worked so well for the 1%, we can restore our democracy.</a:t>
            </a:r>
          </a:p>
        </p:txBody>
      </p:sp>
      <p:sp>
        <p:nvSpPr>
          <p:cNvPr id="4" name="Slide Number Placeholder 3"/>
          <p:cNvSpPr>
            <a:spLocks noGrp="1"/>
          </p:cNvSpPr>
          <p:nvPr>
            <p:ph type="sldNum" sz="quarter" idx="10"/>
          </p:nvPr>
        </p:nvSpPr>
        <p:spPr/>
        <p:txBody>
          <a:bodyPr/>
          <a:lstStyle/>
          <a:p>
            <a:fld id="{C792B02D-6733-4DC6-8376-57CC8D66C295}" type="slidenum">
              <a:rPr lang="en-US" smtClean="0"/>
              <a:t>7</a:t>
            </a:fld>
            <a:endParaRPr lang="en-US"/>
          </a:p>
        </p:txBody>
      </p:sp>
    </p:spTree>
    <p:extLst>
      <p:ext uri="{BB962C8B-B14F-4D97-AF65-F5344CB8AC3E}">
        <p14:creationId xmlns:p14="http://schemas.microsoft.com/office/powerpoint/2010/main" val="318472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This is how we free ourselves. I founded #UNRIG but without Cynthia McKinney as the virtual co-founder, it would not have been so powerful as to scare the Deep State into destroying us in 90 days with 6 attacks that I outline in detail at </a:t>
            </a:r>
            <a:r>
              <a:rPr lang="en-US" sz="1800" dirty="0">
                <a:hlinkClick r:id="rId3"/>
              </a:rPr>
              <a:t>http://tinyurl.com/GoogleGestapo</a:t>
            </a:r>
            <a:r>
              <a:rPr lang="en-US" sz="1800" dirty="0"/>
              <a:t>.</a:t>
            </a:r>
          </a:p>
          <a:p>
            <a:endParaRPr lang="en-US" sz="1800" dirty="0"/>
          </a:p>
          <a:p>
            <a:r>
              <a:rPr lang="en-US" sz="1800" dirty="0"/>
              <a:t>The website for these twelve reforms in </a:t>
            </a:r>
            <a:r>
              <a:rPr lang="en-US" sz="1800" dirty="0">
                <a:hlinkClick r:id="rId4"/>
              </a:rPr>
              <a:t>http://unrig.net</a:t>
            </a:r>
            <a:r>
              <a:rPr lang="en-US" sz="1800" dirty="0"/>
              <a:t>. If we all come together to bury the two-party tyranny and demand these twelve reforms of each of our Members of Congress, we can restore integrity to our government and we can create a prosperous world at peace, a world that works for all starting right here.</a:t>
            </a:r>
          </a:p>
        </p:txBody>
      </p:sp>
      <p:sp>
        <p:nvSpPr>
          <p:cNvPr id="4" name="Slide Number Placeholder 3"/>
          <p:cNvSpPr>
            <a:spLocks noGrp="1"/>
          </p:cNvSpPr>
          <p:nvPr>
            <p:ph type="sldNum" sz="quarter" idx="10"/>
          </p:nvPr>
        </p:nvSpPr>
        <p:spPr/>
        <p:txBody>
          <a:bodyPr/>
          <a:lstStyle/>
          <a:p>
            <a:fld id="{C792B02D-6733-4DC6-8376-57CC8D66C295}" type="slidenum">
              <a:rPr lang="en-US" smtClean="0"/>
              <a:t>8</a:t>
            </a:fld>
            <a:endParaRPr lang="en-US"/>
          </a:p>
        </p:txBody>
      </p:sp>
    </p:spTree>
    <p:extLst>
      <p:ext uri="{BB962C8B-B14F-4D97-AF65-F5344CB8AC3E}">
        <p14:creationId xmlns:p14="http://schemas.microsoft.com/office/powerpoint/2010/main" val="1577456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 am an intelligence professional and would like to help our President deconstruct our corrupt and dysfunctional secret intelligence community, and instead create a Smart Nation that does  three things:</a:t>
            </a:r>
          </a:p>
          <a:p>
            <a:endParaRPr lang="en-US" sz="800" dirty="0"/>
          </a:p>
          <a:p>
            <a:r>
              <a:rPr lang="en-US" sz="1400" dirty="0"/>
              <a:t>01 Connects all minds with all information in all languages all the time</a:t>
            </a:r>
          </a:p>
          <a:p>
            <a:endParaRPr lang="en-US" sz="800" dirty="0"/>
          </a:p>
          <a:p>
            <a:r>
              <a:rPr lang="en-US" sz="1400" dirty="0"/>
              <a:t>02 Thereby makes possible informed active direct democracy and evidence-based governance in the public interest; and </a:t>
            </a:r>
          </a:p>
          <a:p>
            <a:endParaRPr lang="en-US" sz="800" dirty="0"/>
          </a:p>
          <a:p>
            <a:r>
              <a:rPr lang="en-US" sz="1400" dirty="0"/>
              <a:t>03 Creates a post-Western open source everything engineering economy that lifts the five billion poor – starting with our inner cities and rural wastelands – at 10% the cost of the current predatory model. Instead of $250.000 for a proprietary tractor with secret software that cannot be repaired by the farmer in the field, we move to an open source tractor with plug and play parts that a farmer can fix at home….and so on.</a:t>
            </a:r>
          </a:p>
          <a:p>
            <a:endParaRPr lang="en-US" sz="800" dirty="0"/>
          </a:p>
          <a:p>
            <a:r>
              <a:rPr lang="en-US" sz="1400" b="1" i="1" dirty="0"/>
              <a:t>In my view, 9/11 Truth is the stake in the heart of the Deep State. 9/11 Truth is our Bunker Hill – the beginning of the end of the Deep State.</a:t>
            </a:r>
          </a:p>
        </p:txBody>
      </p:sp>
      <p:sp>
        <p:nvSpPr>
          <p:cNvPr id="4" name="Slide Number Placeholder 3"/>
          <p:cNvSpPr>
            <a:spLocks noGrp="1"/>
          </p:cNvSpPr>
          <p:nvPr>
            <p:ph type="sldNum" sz="quarter" idx="10"/>
          </p:nvPr>
        </p:nvSpPr>
        <p:spPr/>
        <p:txBody>
          <a:bodyPr/>
          <a:lstStyle/>
          <a:p>
            <a:fld id="{C792B02D-6733-4DC6-8376-57CC8D66C295}" type="slidenum">
              <a:rPr lang="en-US" smtClean="0"/>
              <a:t>9</a:t>
            </a:fld>
            <a:endParaRPr lang="en-US" dirty="0"/>
          </a:p>
        </p:txBody>
      </p:sp>
    </p:spTree>
    <p:extLst>
      <p:ext uri="{BB962C8B-B14F-4D97-AF65-F5344CB8AC3E}">
        <p14:creationId xmlns:p14="http://schemas.microsoft.com/office/powerpoint/2010/main" val="2202014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339699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1615914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3643552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2167526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2824701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3258335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3665819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519202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3070187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1566949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C7FDC0-334D-4A94-ACFC-A6E5F9790488}" type="datetimeFigureOut">
              <a:rPr lang="en-US" smtClean="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D06043-8203-419B-86EC-A4F9AC83E0BE}" type="slidenum">
              <a:rPr lang="en-US" smtClean="0"/>
              <a:t>‹#›</a:t>
            </a:fld>
            <a:endParaRPr lang="en-US" dirty="0"/>
          </a:p>
        </p:txBody>
      </p:sp>
    </p:spTree>
    <p:extLst>
      <p:ext uri="{BB962C8B-B14F-4D97-AF65-F5344CB8AC3E}">
        <p14:creationId xmlns:p14="http://schemas.microsoft.com/office/powerpoint/2010/main" val="3741735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C7FDC0-334D-4A94-ACFC-A6E5F9790488}" type="datetimeFigureOut">
              <a:rPr lang="en-US" smtClean="0"/>
              <a:t>9/11/2018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D06043-8203-419B-86EC-A4F9AC83E0BE}" type="slidenum">
              <a:rPr lang="en-US" smtClean="0"/>
              <a:t>‹#›</a:t>
            </a:fld>
            <a:endParaRPr lang="en-US" dirty="0"/>
          </a:p>
        </p:txBody>
      </p:sp>
    </p:spTree>
    <p:extLst>
      <p:ext uri="{BB962C8B-B14F-4D97-AF65-F5344CB8AC3E}">
        <p14:creationId xmlns:p14="http://schemas.microsoft.com/office/powerpoint/2010/main" val="3706585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hyperlink" Target="https://www.realclearpolitics.com/video/2016/02/17/trump_you_will_find_out_who_really_knocked_down_the_world_trade_center_secret_papers_may_blame_saudis.html"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image" Target="../media/image16.jpeg"/><Relationship Id="rId18" Type="http://schemas.openxmlformats.org/officeDocument/2006/relationships/image" Target="../media/image21.jpg"/><Relationship Id="rId26" Type="http://schemas.openxmlformats.org/officeDocument/2006/relationships/image" Target="../media/image29.jpeg"/><Relationship Id="rId3" Type="http://schemas.openxmlformats.org/officeDocument/2006/relationships/image" Target="../media/image6.jpg"/><Relationship Id="rId21" Type="http://schemas.openxmlformats.org/officeDocument/2006/relationships/image" Target="../media/image24.jpg"/><Relationship Id="rId7" Type="http://schemas.openxmlformats.org/officeDocument/2006/relationships/image" Target="../media/image10.jpg"/><Relationship Id="rId12" Type="http://schemas.openxmlformats.org/officeDocument/2006/relationships/image" Target="../media/image15.jpg"/><Relationship Id="rId17" Type="http://schemas.openxmlformats.org/officeDocument/2006/relationships/image" Target="../media/image20.jpeg"/><Relationship Id="rId25" Type="http://schemas.openxmlformats.org/officeDocument/2006/relationships/image" Target="../media/image28.jpg"/><Relationship Id="rId2" Type="http://schemas.openxmlformats.org/officeDocument/2006/relationships/notesSlide" Target="../notesSlides/notesSlide3.xml"/><Relationship Id="rId16" Type="http://schemas.openxmlformats.org/officeDocument/2006/relationships/image" Target="../media/image19.jpg"/><Relationship Id="rId20" Type="http://schemas.openxmlformats.org/officeDocument/2006/relationships/image" Target="../media/image23.jp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g"/><Relationship Id="rId24" Type="http://schemas.openxmlformats.org/officeDocument/2006/relationships/image" Target="../media/image27.jpg"/><Relationship Id="rId5" Type="http://schemas.openxmlformats.org/officeDocument/2006/relationships/image" Target="../media/image8.jpg"/><Relationship Id="rId15" Type="http://schemas.openxmlformats.org/officeDocument/2006/relationships/image" Target="../media/image18.jpg"/><Relationship Id="rId23" Type="http://schemas.openxmlformats.org/officeDocument/2006/relationships/image" Target="../media/image26.jpg"/><Relationship Id="rId10" Type="http://schemas.openxmlformats.org/officeDocument/2006/relationships/image" Target="../media/image13.jpg"/><Relationship Id="rId19" Type="http://schemas.openxmlformats.org/officeDocument/2006/relationships/image" Target="../media/image22.jpg"/><Relationship Id="rId4" Type="http://schemas.openxmlformats.org/officeDocument/2006/relationships/image" Target="../media/image7.jpg"/><Relationship Id="rId9" Type="http://schemas.openxmlformats.org/officeDocument/2006/relationships/image" Target="../media/image12.jpg"/><Relationship Id="rId14" Type="http://schemas.openxmlformats.org/officeDocument/2006/relationships/image" Target="../media/image17.jpeg"/><Relationship Id="rId22" Type="http://schemas.openxmlformats.org/officeDocument/2006/relationships/image" Target="../media/image25.jpg"/></Relationships>
</file>

<file path=ppt/slides/_rels/slide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tinyurl.com/911-POTU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2.jpg"/></Relationships>
</file>

<file path=ppt/slides/_rels/slide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g"/><Relationship Id="rId4" Type="http://schemas.openxmlformats.org/officeDocument/2006/relationships/image" Target="../media/image36.jpeg"/></Relationships>
</file>

<file path=ppt/slides/_rels/slide9.xml.rels><?xml version="1.0" encoding="UTF-8" standalone="yes"?>
<Relationships xmlns="http://schemas.openxmlformats.org/package/2006/relationships"><Relationship Id="rId8" Type="http://schemas.openxmlformats.org/officeDocument/2006/relationships/image" Target="../media/image40.jpg"/><Relationship Id="rId3" Type="http://schemas.openxmlformats.org/officeDocument/2006/relationships/hyperlink" Target="http://tinyurl.com/Steele-Core" TargetMode="External"/><Relationship Id="rId7" Type="http://schemas.openxmlformats.org/officeDocument/2006/relationships/image" Target="../media/image39.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unrig.net/" TargetMode="External"/><Relationship Id="rId11" Type="http://schemas.openxmlformats.org/officeDocument/2006/relationships/image" Target="../media/image43.jpg"/><Relationship Id="rId5" Type="http://schemas.openxmlformats.org/officeDocument/2006/relationships/hyperlink" Target="http://phibetaiota.net/" TargetMode="External"/><Relationship Id="rId10" Type="http://schemas.openxmlformats.org/officeDocument/2006/relationships/image" Target="../media/image42.jpg"/><Relationship Id="rId4" Type="http://schemas.openxmlformats.org/officeDocument/2006/relationships/hyperlink" Target="http://robertdavidsteele.com/" TargetMode="External"/><Relationship Id="rId9" Type="http://schemas.openxmlformats.org/officeDocument/2006/relationships/image" Target="../media/image4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0"/>
            <a:ext cx="9144000" cy="68580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3075967" cy="1674159"/>
          </a:xfrm>
          <a:prstGeom prst="rect">
            <a:avLst/>
          </a:prstGeom>
        </p:spPr>
      </p:pic>
      <p:sp>
        <p:nvSpPr>
          <p:cNvPr id="7" name="Rectangle 6"/>
          <p:cNvSpPr/>
          <p:nvPr/>
        </p:nvSpPr>
        <p:spPr>
          <a:xfrm>
            <a:off x="1344706" y="1532965"/>
            <a:ext cx="1284194" cy="134470"/>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787" y="1667435"/>
            <a:ext cx="3048392" cy="3832412"/>
          </a:xfrm>
          <a:prstGeom prst="rect">
            <a:avLst/>
          </a:prstGeom>
        </p:spPr>
      </p:pic>
      <p:sp>
        <p:nvSpPr>
          <p:cNvPr id="9" name="Rectangle 8"/>
          <p:cNvSpPr/>
          <p:nvPr/>
        </p:nvSpPr>
        <p:spPr>
          <a:xfrm>
            <a:off x="13787" y="5499847"/>
            <a:ext cx="3034213" cy="13581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Robert David Steele</a:t>
            </a:r>
          </a:p>
          <a:p>
            <a:pPr algn="ctr"/>
            <a:r>
              <a:rPr lang="en-US" b="1" i="1" dirty="0" smtClean="0"/>
              <a:t>Busboys &amp; Poets</a:t>
            </a:r>
          </a:p>
          <a:p>
            <a:pPr algn="ctr"/>
            <a:r>
              <a:rPr lang="en-US" b="1" dirty="0" smtClean="0"/>
              <a:t>Washington, D.C.</a:t>
            </a:r>
          </a:p>
          <a:p>
            <a:pPr algn="ctr"/>
            <a:r>
              <a:rPr lang="en-US" b="1" dirty="0" smtClean="0"/>
              <a:t>11 September 2018</a:t>
            </a:r>
            <a:endParaRPr lang="en-US" b="1" dirty="0"/>
          </a:p>
        </p:txBody>
      </p:sp>
    </p:spTree>
    <p:extLst>
      <p:ext uri="{BB962C8B-B14F-4D97-AF65-F5344CB8AC3E}">
        <p14:creationId xmlns:p14="http://schemas.microsoft.com/office/powerpoint/2010/main" val="16214911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p>
        </p:txBody>
      </p:sp>
      <p:sp>
        <p:nvSpPr>
          <p:cNvPr id="5" name="TextBox 4"/>
          <p:cNvSpPr txBox="1"/>
          <p:nvPr/>
        </p:nvSpPr>
        <p:spPr>
          <a:xfrm>
            <a:off x="628135" y="2768033"/>
            <a:ext cx="10935729" cy="1015663"/>
          </a:xfrm>
          <a:prstGeom prst="rect">
            <a:avLst/>
          </a:prstGeom>
          <a:noFill/>
        </p:spPr>
        <p:txBody>
          <a:bodyPr wrap="square" rtlCol="0">
            <a:spAutoFit/>
          </a:bodyPr>
          <a:lstStyle/>
          <a:p>
            <a:pPr algn="ctr"/>
            <a:r>
              <a:rPr lang="en-US" sz="6000" b="1" dirty="0" smtClean="0">
                <a:solidFill>
                  <a:srgbClr val="FFFF00"/>
                </a:solidFill>
              </a:rPr>
              <a:t>http://</a:t>
            </a:r>
            <a:r>
              <a:rPr lang="en-US" sz="6000" b="1" dirty="0" smtClean="0">
                <a:solidFill>
                  <a:srgbClr val="FFFF00"/>
                </a:solidFill>
              </a:rPr>
              <a:t>tinyurl.com/911-POTUS</a:t>
            </a:r>
            <a:endParaRPr lang="en-US" sz="6000" b="1" dirty="0" smtClean="0">
              <a:solidFill>
                <a:srgbClr val="FFFF00"/>
              </a:solidFill>
            </a:endParaRPr>
          </a:p>
        </p:txBody>
      </p:sp>
    </p:spTree>
    <p:extLst>
      <p:ext uri="{BB962C8B-B14F-4D97-AF65-F5344CB8AC3E}">
        <p14:creationId xmlns:p14="http://schemas.microsoft.com/office/powerpoint/2010/main" val="146851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964" y="0"/>
            <a:ext cx="12192000" cy="6858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5492" y="3375211"/>
            <a:ext cx="6156507" cy="3463035"/>
          </a:xfrm>
          <a:prstGeom prst="rect">
            <a:avLst/>
          </a:prstGeom>
        </p:spPr>
      </p:pic>
      <p:sp>
        <p:nvSpPr>
          <p:cNvPr id="4" name="TextBox 3"/>
          <p:cNvSpPr txBox="1"/>
          <p:nvPr/>
        </p:nvSpPr>
        <p:spPr>
          <a:xfrm>
            <a:off x="954742" y="4387845"/>
            <a:ext cx="3899646" cy="1277786"/>
          </a:xfrm>
          <a:prstGeom prst="rect">
            <a:avLst/>
          </a:prstGeom>
          <a:solidFill>
            <a:srgbClr val="FFFF00"/>
          </a:solidFill>
        </p:spPr>
        <p:txBody>
          <a:bodyPr wrap="square" rtlCol="0">
            <a:spAutoFit/>
          </a:bodyPr>
          <a:lstStyle/>
          <a:p>
            <a:pPr algn="ctr">
              <a:lnSpc>
                <a:spcPct val="107000"/>
              </a:lnSpc>
              <a:spcAft>
                <a:spcPts val="800"/>
              </a:spcAft>
            </a:pPr>
            <a:r>
              <a:rPr lang="en-US" b="1" dirty="0" smtClean="0">
                <a:effectLst/>
                <a:latin typeface="Calibri" panose="020F0502020204030204" pitchFamily="34" charset="0"/>
                <a:ea typeface="Calibri" panose="020F0502020204030204" pitchFamily="34" charset="0"/>
                <a:cs typeface="Times New Roman" panose="02020603050405020304" pitchFamily="18" charset="0"/>
              </a:rPr>
              <a:t>Tim Haines, “Donald Trump on 9/11: ‘</a:t>
            </a:r>
            <a:r>
              <a:rPr lang="en-US" b="1" u="sng" dirty="0" smtClean="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You Will Find Out Who Really Knocked Down The World Trade Center’</a:t>
            </a:r>
            <a:r>
              <a:rPr lang="en-US" b="1"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b="1" i="1" dirty="0" smtClean="0">
                <a:effectLst/>
                <a:latin typeface="Calibri" panose="020F0502020204030204" pitchFamily="34" charset="0"/>
                <a:ea typeface="Calibri" panose="020F0502020204030204" pitchFamily="34" charset="0"/>
                <a:cs typeface="Times New Roman" panose="02020603050405020304" pitchFamily="18" charset="0"/>
              </a:rPr>
              <a:t>RealClear Politics</a:t>
            </a:r>
            <a:r>
              <a:rPr lang="en-US" b="1" dirty="0" smtClean="0">
                <a:effectLst/>
                <a:latin typeface="Calibri" panose="020F0502020204030204" pitchFamily="34" charset="0"/>
                <a:ea typeface="Calibri" panose="020F0502020204030204" pitchFamily="34" charset="0"/>
                <a:cs typeface="Times New Roman" panose="02020603050405020304" pitchFamily="18" charset="0"/>
              </a:rPr>
              <a:t>, 17 February 2018.</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6984892" y="984503"/>
            <a:ext cx="4276165" cy="1446550"/>
          </a:xfrm>
          <a:prstGeom prst="rect">
            <a:avLst/>
          </a:prstGeom>
          <a:solidFill>
            <a:srgbClr val="FFFF00"/>
          </a:solidFill>
          <a:ln>
            <a:solidFill>
              <a:srgbClr val="FFFF00"/>
            </a:solidFill>
          </a:ln>
        </p:spPr>
        <p:txBody>
          <a:bodyPr wrap="square" rtlCol="0">
            <a:spAutoFit/>
          </a:bodyPr>
          <a:lstStyle/>
          <a:p>
            <a:pPr algn="ctr"/>
            <a:r>
              <a:rPr lang="en-US" sz="4400" b="1" dirty="0" smtClean="0"/>
              <a:t>Our President Makes a Promise</a:t>
            </a:r>
            <a:endParaRPr lang="en-US" sz="4400" b="1" dirty="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6053950" cy="3375211"/>
          </a:xfrm>
          <a:prstGeom prst="rect">
            <a:avLst/>
          </a:prstGeom>
        </p:spPr>
      </p:pic>
    </p:spTree>
    <p:extLst>
      <p:ext uri="{BB962C8B-B14F-4D97-AF65-F5344CB8AC3E}">
        <p14:creationId xmlns:p14="http://schemas.microsoft.com/office/powerpoint/2010/main" val="703116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8301" y="0"/>
            <a:ext cx="11986008" cy="6858000"/>
            <a:chOff x="-6007" y="0"/>
            <a:chExt cx="11986008" cy="685800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8377" y="2067928"/>
              <a:ext cx="1525527" cy="2504072"/>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92" y="0"/>
              <a:ext cx="1504188" cy="22860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46571" y="4540194"/>
              <a:ext cx="1508760" cy="2286000"/>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52416" y="4538917"/>
              <a:ext cx="1506631" cy="2288553"/>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90690" y="15587"/>
              <a:ext cx="1533875" cy="2298510"/>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42" y="4572000"/>
              <a:ext cx="1506631" cy="2257685"/>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79073" y="4572001"/>
              <a:ext cx="1510259" cy="2257684"/>
            </a:xfrm>
            <a:prstGeom prst="rect">
              <a:avLst/>
            </a:prstGeom>
          </p:spPr>
        </p:pic>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928775" y="0"/>
              <a:ext cx="1538957" cy="2306125"/>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17137" y="9201"/>
              <a:ext cx="1501756" cy="2276799"/>
            </a:xfrm>
            <a:prstGeom prst="rect">
              <a:avLst/>
            </a:prstGeom>
          </p:spPr>
        </p:pic>
        <p:pic>
          <p:nvPicPr>
            <p:cNvPr id="14" name="Picture 1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008255" y="0"/>
              <a:ext cx="1461126" cy="2367214"/>
            </a:xfrm>
            <a:prstGeom prst="rect">
              <a:avLst/>
            </a:prstGeom>
          </p:spPr>
        </p:pic>
        <p:pic>
          <p:nvPicPr>
            <p:cNvPr id="15" name="Picture 1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981994" y="4569491"/>
              <a:ext cx="1578292" cy="2250193"/>
            </a:xfrm>
            <a:prstGeom prst="rect">
              <a:avLst/>
            </a:prstGeom>
          </p:spPr>
        </p:pic>
        <p:pic>
          <p:nvPicPr>
            <p:cNvPr id="16" name="Picture 1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459047" y="4498645"/>
              <a:ext cx="1520954" cy="2321039"/>
            </a:xfrm>
            <a:prstGeom prst="rect">
              <a:avLst/>
            </a:prstGeom>
          </p:spPr>
        </p:pic>
        <p:pic>
          <p:nvPicPr>
            <p:cNvPr id="17" name="Picture 1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008255" y="2295201"/>
              <a:ext cx="1461126" cy="2304536"/>
            </a:xfrm>
            <a:prstGeom prst="rect">
              <a:avLst/>
            </a:prstGeom>
          </p:spPr>
        </p:pic>
        <p:pic>
          <p:nvPicPr>
            <p:cNvPr id="18" name="Picture 1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998602" y="4570346"/>
              <a:ext cx="1470779" cy="2276798"/>
            </a:xfrm>
            <a:prstGeom prst="rect">
              <a:avLst/>
            </a:prstGeom>
          </p:spPr>
        </p:pic>
        <p:pic>
          <p:nvPicPr>
            <p:cNvPr id="19" name="Picture 1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524565" y="4559490"/>
              <a:ext cx="1483690" cy="2298510"/>
            </a:xfrm>
            <a:prstGeom prst="rect">
              <a:avLst/>
            </a:prstGeom>
          </p:spPr>
        </p:pic>
        <p:pic>
          <p:nvPicPr>
            <p:cNvPr id="20" name="Picture 1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466862" y="1"/>
              <a:ext cx="1476870" cy="2286000"/>
            </a:xfrm>
            <a:prstGeom prst="rect">
              <a:avLst/>
            </a:prstGeom>
          </p:spPr>
        </p:pic>
        <p:pic>
          <p:nvPicPr>
            <p:cNvPr id="21" name="Picture 20"/>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7466862" y="2286000"/>
              <a:ext cx="1476870" cy="2273490"/>
            </a:xfrm>
            <a:prstGeom prst="rect">
              <a:avLst/>
            </a:prstGeom>
          </p:spPr>
        </p:pic>
        <p:pic>
          <p:nvPicPr>
            <p:cNvPr id="22" name="Picture 21"/>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500879" y="2510"/>
              <a:ext cx="1524000" cy="2286000"/>
            </a:xfrm>
            <a:prstGeom prst="rect">
              <a:avLst/>
            </a:prstGeom>
          </p:spPr>
        </p:pic>
        <p:pic>
          <p:nvPicPr>
            <p:cNvPr id="23" name="Picture 2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943731" y="2297678"/>
              <a:ext cx="1524001" cy="2255088"/>
            </a:xfrm>
            <a:prstGeom prst="rect">
              <a:avLst/>
            </a:prstGeom>
          </p:spPr>
        </p:pic>
        <p:pic>
          <p:nvPicPr>
            <p:cNvPr id="24" name="Picture 23"/>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007" y="2285999"/>
              <a:ext cx="1480503" cy="2313737"/>
            </a:xfrm>
            <a:prstGeom prst="rect">
              <a:avLst/>
            </a:prstGeom>
          </p:spPr>
        </p:pic>
        <p:pic>
          <p:nvPicPr>
            <p:cNvPr id="25" name="Picture 2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457994" y="2275998"/>
              <a:ext cx="1531185" cy="2294478"/>
            </a:xfrm>
            <a:prstGeom prst="rect">
              <a:avLst/>
            </a:prstGeom>
          </p:spPr>
        </p:pic>
        <p:pic>
          <p:nvPicPr>
            <p:cNvPr id="27" name="Picture 26"/>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0462792" y="2275998"/>
              <a:ext cx="1515358" cy="2270891"/>
            </a:xfrm>
            <a:prstGeom prst="rect">
              <a:avLst/>
            </a:prstGeom>
          </p:spPr>
        </p:pic>
        <p:pic>
          <p:nvPicPr>
            <p:cNvPr id="28" name="Picture 27"/>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4736223" y="2863446"/>
              <a:ext cx="1093075" cy="1093075"/>
            </a:xfrm>
            <a:prstGeom prst="rect">
              <a:avLst/>
            </a:prstGeom>
          </p:spPr>
        </p:pic>
        <p:sp>
          <p:nvSpPr>
            <p:cNvPr id="29" name="Rectangle 28"/>
            <p:cNvSpPr/>
            <p:nvPr/>
          </p:nvSpPr>
          <p:spPr>
            <a:xfrm>
              <a:off x="4679576" y="2433918"/>
              <a:ext cx="1169894" cy="147917"/>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4668066" y="4231020"/>
              <a:ext cx="1169894" cy="147917"/>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4678654" y="2581835"/>
              <a:ext cx="135393" cy="1656297"/>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5702567" y="2574723"/>
              <a:ext cx="135393" cy="1656297"/>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Connector 33"/>
            <p:cNvCxnSpPr/>
            <p:nvPr/>
          </p:nvCxnSpPr>
          <p:spPr>
            <a:xfrm>
              <a:off x="4700723" y="2391867"/>
              <a:ext cx="182" cy="200500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788668" y="2385794"/>
              <a:ext cx="27223" cy="2011073"/>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678654" y="2433918"/>
              <a:ext cx="1115168"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655095" y="4396867"/>
              <a:ext cx="1115168"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0450359" y="0"/>
              <a:ext cx="1522510" cy="2275997"/>
            </a:xfrm>
            <a:prstGeom prst="rect">
              <a:avLst/>
            </a:prstGeom>
          </p:spPr>
        </p:pic>
      </p:grpSp>
    </p:spTree>
    <p:extLst>
      <p:ext uri="{BB962C8B-B14F-4D97-AF65-F5344CB8AC3E}">
        <p14:creationId xmlns:p14="http://schemas.microsoft.com/office/powerpoint/2010/main" val="196455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79" y="32989"/>
            <a:ext cx="11357162" cy="6825011"/>
          </a:xfrm>
          <a:prstGeom prst="rect">
            <a:avLst/>
          </a:prstGeom>
        </p:spPr>
      </p:pic>
    </p:spTree>
    <p:extLst>
      <p:ext uri="{BB962C8B-B14F-4D97-AF65-F5344CB8AC3E}">
        <p14:creationId xmlns:p14="http://schemas.microsoft.com/office/powerpoint/2010/main" val="2331388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356346" y="356347"/>
            <a:ext cx="11530853" cy="400110"/>
          </a:xfrm>
          <a:prstGeom prst="rect">
            <a:avLst/>
          </a:prstGeom>
          <a:noFill/>
        </p:spPr>
        <p:txBody>
          <a:bodyPr wrap="square" rtlCol="0">
            <a:spAutoFit/>
          </a:bodyPr>
          <a:lstStyle/>
          <a:p>
            <a:r>
              <a:rPr lang="en-US" sz="2000" b="1" dirty="0" smtClean="0"/>
              <a:t>Memoranda </a:t>
            </a:r>
            <a:r>
              <a:rPr lang="en-US" sz="2000" b="1" dirty="0" smtClean="0"/>
              <a:t>for the President of the United States of America – Delivered to White House 8 August 2018</a:t>
            </a:r>
            <a:endParaRPr lang="en-US" sz="2000" b="1" dirty="0"/>
          </a:p>
        </p:txBody>
      </p:sp>
      <p:grpSp>
        <p:nvGrpSpPr>
          <p:cNvPr id="5" name="Group 4"/>
          <p:cNvGrpSpPr/>
          <p:nvPr/>
        </p:nvGrpSpPr>
        <p:grpSpPr>
          <a:xfrm>
            <a:off x="853887" y="876773"/>
            <a:ext cx="10663518" cy="5632311"/>
            <a:chOff x="356346" y="1112804"/>
            <a:chExt cx="10663518" cy="5632311"/>
          </a:xfrm>
        </p:grpSpPr>
        <p:sp>
          <p:nvSpPr>
            <p:cNvPr id="4" name="TextBox 3"/>
            <p:cNvSpPr txBox="1"/>
            <p:nvPr/>
          </p:nvSpPr>
          <p:spPr>
            <a:xfrm>
              <a:off x="356346" y="1112804"/>
              <a:ext cx="3012141" cy="5170646"/>
            </a:xfrm>
            <a:prstGeom prst="rect">
              <a:avLst/>
            </a:prstGeom>
            <a:noFill/>
          </p:spPr>
          <p:txBody>
            <a:bodyPr wrap="square" rtlCol="0">
              <a:spAutoFit/>
            </a:bodyPr>
            <a:lstStyle/>
            <a:p>
              <a:r>
                <a:rPr lang="en-US" b="1" i="1" dirty="0" smtClean="0"/>
                <a:t>Authors in Alphabetical Order</a:t>
              </a:r>
            </a:p>
            <a:p>
              <a:pPr marL="285750" indent="-285750">
                <a:buFont typeface="Arial" panose="020B0604020202020204" pitchFamily="34" charset="0"/>
                <a:buChar char="•"/>
              </a:pPr>
              <a:r>
                <a:rPr lang="en-US" sz="1200" b="1" i="1" dirty="0" smtClean="0"/>
                <a:t>Barrett, Kevin</a:t>
              </a:r>
            </a:p>
            <a:p>
              <a:pPr marL="285750" indent="-285750">
                <a:buFont typeface="Arial" panose="020B0604020202020204" pitchFamily="34" charset="0"/>
                <a:buChar char="•"/>
              </a:pPr>
              <a:r>
                <a:rPr lang="en-US" sz="1200" b="1" i="1" dirty="0" smtClean="0"/>
                <a:t>Bennett, Scott</a:t>
              </a:r>
            </a:p>
            <a:p>
              <a:pPr marL="285750" indent="-285750">
                <a:buFont typeface="Arial" panose="020B0604020202020204" pitchFamily="34" charset="0"/>
                <a:buChar char="•"/>
              </a:pPr>
              <a:r>
                <a:rPr lang="en-US" sz="1200" b="1" i="1" dirty="0" smtClean="0"/>
                <a:t>Bollyn, Christopher</a:t>
              </a:r>
            </a:p>
            <a:p>
              <a:pPr marL="285750" indent="-285750">
                <a:buFont typeface="Arial" panose="020B0604020202020204" pitchFamily="34" charset="0"/>
                <a:buChar char="•"/>
              </a:pPr>
              <a:r>
                <a:rPr lang="en-US" sz="1200" b="1" i="1" dirty="0" smtClean="0"/>
                <a:t>Burks, Fred</a:t>
              </a:r>
            </a:p>
            <a:p>
              <a:pPr marL="285750" indent="-285750">
                <a:buFont typeface="Arial" panose="020B0604020202020204" pitchFamily="34" charset="0"/>
                <a:buChar char="•"/>
              </a:pPr>
              <a:r>
                <a:rPr lang="en-US" sz="1200" b="1" i="1" dirty="0" smtClean="0"/>
                <a:t>De’ak, Steve</a:t>
              </a:r>
            </a:p>
            <a:p>
              <a:pPr marL="285750" indent="-285750">
                <a:buFont typeface="Arial" panose="020B0604020202020204" pitchFamily="34" charset="0"/>
                <a:buChar char="•"/>
              </a:pPr>
              <a:r>
                <a:rPr lang="en-US" sz="1200" b="1" i="1" dirty="0" smtClean="0"/>
                <a:t>Dwedney, A.K.</a:t>
              </a:r>
            </a:p>
            <a:p>
              <a:pPr marL="285750" indent="-285750">
                <a:buFont typeface="Arial" panose="020B0604020202020204" pitchFamily="34" charset="0"/>
                <a:buChar char="•"/>
              </a:pPr>
              <a:r>
                <a:rPr lang="en-US" sz="1200" b="1" i="1" dirty="0" smtClean="0"/>
                <a:t>Duff, Gordon</a:t>
              </a:r>
            </a:p>
            <a:p>
              <a:pPr marL="285750" indent="-285750">
                <a:buFont typeface="Arial" panose="020B0604020202020204" pitchFamily="34" charset="0"/>
                <a:buChar char="•"/>
              </a:pPr>
              <a:r>
                <a:rPr lang="en-US" sz="1200" b="1" i="1" dirty="0" smtClean="0"/>
                <a:t>Engineer, Aero</a:t>
              </a:r>
            </a:p>
            <a:p>
              <a:pPr marL="285750" indent="-285750">
                <a:buFont typeface="Arial" panose="020B0604020202020204" pitchFamily="34" charset="0"/>
                <a:buChar char="•"/>
              </a:pPr>
              <a:r>
                <a:rPr lang="en-US" sz="1200" b="1" i="1" dirty="0" smtClean="0"/>
                <a:t>Felton, Greg</a:t>
              </a:r>
            </a:p>
            <a:p>
              <a:pPr marL="285750" indent="-285750">
                <a:buFont typeface="Arial" panose="020B0604020202020204" pitchFamily="34" charset="0"/>
                <a:buChar char="•"/>
              </a:pPr>
              <a:r>
                <a:rPr lang="en-US" sz="1200" b="1" i="1" dirty="0" smtClean="0"/>
                <a:t>Fetzer, James</a:t>
              </a:r>
            </a:p>
            <a:p>
              <a:pPr marL="285750" indent="-285750">
                <a:buFont typeface="Arial" panose="020B0604020202020204" pitchFamily="34" charset="0"/>
                <a:buChar char="•"/>
              </a:pPr>
              <a:r>
                <a:rPr lang="en-US" sz="1200" b="1" i="1" dirty="0" smtClean="0"/>
                <a:t>Gage, Richard</a:t>
              </a:r>
            </a:p>
            <a:p>
              <a:pPr marL="285750" indent="-285750">
                <a:buFont typeface="Arial" panose="020B0604020202020204" pitchFamily="34" charset="0"/>
                <a:buChar char="•"/>
              </a:pPr>
              <a:r>
                <a:rPr lang="en-US" sz="1200" b="1" i="1" dirty="0" smtClean="0"/>
                <a:t>Gordon, Tom-Scott</a:t>
              </a:r>
            </a:p>
            <a:p>
              <a:pPr marL="285750" indent="-285750">
                <a:buFont typeface="Arial" panose="020B0604020202020204" pitchFamily="34" charset="0"/>
                <a:buChar char="•"/>
              </a:pPr>
              <a:r>
                <a:rPr lang="en-US" sz="1200" b="1" i="1" dirty="0" smtClean="0"/>
                <a:t>Griffin, David Ray</a:t>
              </a:r>
            </a:p>
            <a:p>
              <a:pPr marL="285750" indent="-285750">
                <a:buFont typeface="Arial" panose="020B0604020202020204" pitchFamily="34" charset="0"/>
                <a:buChar char="•"/>
              </a:pPr>
              <a:r>
                <a:rPr lang="en-US" sz="1200" b="1" i="1" dirty="0" smtClean="0"/>
                <a:t>Hicks, Sander</a:t>
              </a:r>
            </a:p>
            <a:p>
              <a:pPr marL="285750" indent="-285750">
                <a:buFont typeface="Arial" panose="020B0604020202020204" pitchFamily="34" charset="0"/>
                <a:buChar char="•"/>
              </a:pPr>
              <a:r>
                <a:rPr lang="en-US" sz="1200" b="1" i="1" dirty="0" smtClean="0"/>
                <a:t>Hightower, T. Mark</a:t>
              </a:r>
            </a:p>
            <a:p>
              <a:pPr marL="285750" indent="-285750">
                <a:buFont typeface="Arial" panose="020B0604020202020204" pitchFamily="34" charset="0"/>
                <a:buChar char="•"/>
              </a:pPr>
              <a:r>
                <a:rPr lang="en-US" sz="1200" b="1" i="1" dirty="0" smtClean="0"/>
                <a:t>Honegger, Barbara</a:t>
              </a:r>
            </a:p>
            <a:p>
              <a:pPr marL="285750" indent="-285750">
                <a:buFont typeface="Arial" panose="020B0604020202020204" pitchFamily="34" charset="0"/>
                <a:buChar char="•"/>
              </a:pPr>
              <a:r>
                <a:rPr lang="en-US" sz="1200" b="1" i="1" dirty="0" err="1" smtClean="0"/>
                <a:t>Hufschmid</a:t>
              </a:r>
              <a:r>
                <a:rPr lang="en-US" sz="1200" b="1" i="1" dirty="0" smtClean="0"/>
                <a:t>, Eric</a:t>
              </a:r>
            </a:p>
            <a:p>
              <a:pPr marL="285750" indent="-285750">
                <a:buFont typeface="Arial" panose="020B0604020202020204" pitchFamily="34" charset="0"/>
                <a:buChar char="•"/>
              </a:pPr>
              <a:r>
                <a:rPr lang="en-US" sz="1200" b="1" i="1" dirty="0" smtClean="0"/>
                <a:t>Jewett, Ed</a:t>
              </a:r>
            </a:p>
            <a:p>
              <a:pPr marL="285750" indent="-285750">
                <a:buFont typeface="Arial" panose="020B0604020202020204" pitchFamily="34" charset="0"/>
                <a:buChar char="•"/>
              </a:pPr>
              <a:r>
                <a:rPr lang="en-US" sz="1200" b="1" i="1" dirty="0" err="1" smtClean="0"/>
                <a:t>Kollerstrom</a:t>
              </a:r>
              <a:r>
                <a:rPr lang="en-US" sz="1200" b="1" i="1" dirty="0" smtClean="0"/>
                <a:t>, Nickolas</a:t>
              </a:r>
            </a:p>
            <a:p>
              <a:pPr marL="285750" indent="-285750">
                <a:buFont typeface="Arial" panose="020B0604020202020204" pitchFamily="34" charset="0"/>
                <a:buChar char="•"/>
              </a:pPr>
              <a:r>
                <a:rPr lang="en-US" sz="1200" b="1" i="1" dirty="0" smtClean="0"/>
                <a:t>Lear, John</a:t>
              </a:r>
            </a:p>
            <a:p>
              <a:pPr marL="285750" indent="-285750">
                <a:buFont typeface="Arial" panose="020B0604020202020204" pitchFamily="34" charset="0"/>
                <a:buChar char="•"/>
              </a:pPr>
              <a:r>
                <a:rPr lang="en-US" sz="1200" b="1" i="1" dirty="0" err="1" smtClean="0"/>
                <a:t>Lindauere</a:t>
              </a:r>
              <a:r>
                <a:rPr lang="en-US" sz="1200" b="1" i="1" dirty="0" smtClean="0"/>
                <a:t>, Susan</a:t>
              </a:r>
            </a:p>
            <a:p>
              <a:pPr marL="285750" indent="-285750">
                <a:buFont typeface="Arial" panose="020B0604020202020204" pitchFamily="34" charset="0"/>
                <a:buChar char="•"/>
              </a:pPr>
              <a:r>
                <a:rPr lang="en-US" sz="1200" b="1" i="1" dirty="0" smtClean="0"/>
                <a:t>Olson, Joe</a:t>
              </a:r>
            </a:p>
            <a:p>
              <a:pPr marL="285750" indent="-285750">
                <a:buFont typeface="Arial" panose="020B0604020202020204" pitchFamily="34" charset="0"/>
                <a:buChar char="•"/>
              </a:pPr>
              <a:r>
                <a:rPr lang="en-US" sz="1200" b="1" i="1" dirty="0" smtClean="0"/>
                <a:t>Scott, Peter Dale</a:t>
              </a:r>
            </a:p>
            <a:p>
              <a:pPr marL="285750" indent="-285750">
                <a:buFont typeface="Arial" panose="020B0604020202020204" pitchFamily="34" charset="0"/>
                <a:buChar char="•"/>
              </a:pPr>
              <a:r>
                <a:rPr lang="en-US" sz="1200" b="1" i="1" dirty="0" smtClean="0"/>
                <a:t>Steele, Robert David</a:t>
              </a:r>
            </a:p>
            <a:p>
              <a:pPr marL="285750" indent="-285750">
                <a:buFont typeface="Arial" panose="020B0604020202020204" pitchFamily="34" charset="0"/>
                <a:buChar char="•"/>
              </a:pPr>
              <a:r>
                <a:rPr lang="en-US" sz="1200" b="1" i="1" dirty="0" smtClean="0"/>
                <a:t>Thorn Victor (RIP)</a:t>
              </a:r>
            </a:p>
            <a:p>
              <a:pPr marL="285750" indent="-285750">
                <a:buFont typeface="Arial" panose="020B0604020202020204" pitchFamily="34" charset="0"/>
                <a:buChar char="•"/>
              </a:pPr>
              <a:r>
                <a:rPr lang="en-US" sz="1200" b="1" i="1" dirty="0" smtClean="0"/>
                <a:t>Wood, Judy (indirect)</a:t>
              </a:r>
              <a:endParaRPr lang="en-US" sz="1200" b="1" i="1" dirty="0"/>
            </a:p>
          </p:txBody>
        </p:sp>
        <p:sp>
          <p:nvSpPr>
            <p:cNvPr id="6" name="TextBox 5"/>
            <p:cNvSpPr txBox="1"/>
            <p:nvPr/>
          </p:nvSpPr>
          <p:spPr>
            <a:xfrm>
              <a:off x="3765175" y="1112804"/>
              <a:ext cx="7254689" cy="5632311"/>
            </a:xfrm>
            <a:prstGeom prst="rect">
              <a:avLst/>
            </a:prstGeom>
            <a:noFill/>
          </p:spPr>
          <p:txBody>
            <a:bodyPr wrap="square" rtlCol="0">
              <a:spAutoFit/>
            </a:bodyPr>
            <a:lstStyle/>
            <a:p>
              <a:r>
                <a:rPr lang="en-US" b="1" i="1" dirty="0" smtClean="0"/>
                <a:t>Findings Not Featured in Other Collections</a:t>
              </a:r>
            </a:p>
            <a:p>
              <a:endParaRPr lang="en-US" sz="1200" b="1" i="1" dirty="0" smtClean="0"/>
            </a:p>
            <a:p>
              <a:pPr marL="285750" indent="-285750">
                <a:buFont typeface="Arial" panose="020B0604020202020204" pitchFamily="34" charset="0"/>
                <a:buChar char="•"/>
              </a:pPr>
              <a:r>
                <a:rPr lang="en-US" b="1" i="1" dirty="0" smtClean="0"/>
                <a:t>Twin Towers condemned as early as 1989 – galvanic corrosion</a:t>
              </a:r>
            </a:p>
            <a:p>
              <a:pPr marL="285750" indent="-285750">
                <a:buFont typeface="Arial" panose="020B0604020202020204" pitchFamily="34" charset="0"/>
                <a:buChar char="•"/>
              </a:pPr>
              <a:r>
                <a:rPr lang="en-US" b="1" i="1" dirty="0" smtClean="0"/>
                <a:t>Cost to dismantle known  to be toward $2B</a:t>
              </a:r>
            </a:p>
            <a:p>
              <a:pPr marL="285750" indent="-285750">
                <a:buFont typeface="Arial" panose="020B0604020202020204" pitchFamily="34" charset="0"/>
                <a:buChar char="•"/>
              </a:pPr>
              <a:r>
                <a:rPr lang="en-US" b="1" i="1" dirty="0" smtClean="0"/>
                <a:t>2007 set as latest possible date for dismantling</a:t>
              </a:r>
            </a:p>
            <a:p>
              <a:pPr marL="285750" indent="-285750">
                <a:buFont typeface="Arial" panose="020B0604020202020204" pitchFamily="34" charset="0"/>
                <a:buChar char="•"/>
              </a:pPr>
              <a:r>
                <a:rPr lang="en-US" b="1" i="1" dirty="0" smtClean="0"/>
                <a:t>Controlled demolitions not an option dues to asbestos &amp; toxins</a:t>
              </a:r>
            </a:p>
            <a:p>
              <a:pPr marL="285750" indent="-285750">
                <a:buFont typeface="Arial" panose="020B0604020202020204" pitchFamily="34" charset="0"/>
                <a:buChar char="•"/>
              </a:pPr>
              <a:r>
                <a:rPr lang="en-US" b="1" i="1" dirty="0" smtClean="0"/>
                <a:t>Planning for 9/11 under G.H.W. Bush by Dick Cheney as </a:t>
              </a:r>
              <a:r>
                <a:rPr lang="en-US" b="1" i="1" dirty="0" err="1" smtClean="0"/>
                <a:t>SecDef</a:t>
              </a:r>
              <a:r>
                <a:rPr lang="en-US" b="1" i="1" dirty="0" smtClean="0"/>
                <a:t> (89-93)</a:t>
              </a:r>
            </a:p>
            <a:p>
              <a:pPr marL="285750" indent="-285750">
                <a:buFont typeface="Arial" panose="020B0604020202020204" pitchFamily="34" charset="0"/>
                <a:buChar char="•"/>
              </a:pPr>
              <a:r>
                <a:rPr lang="en-US" b="1" i="1" dirty="0" smtClean="0"/>
                <a:t>Governor of NY, Mayor of NY, Port Authority (owners) all witting</a:t>
              </a:r>
            </a:p>
            <a:p>
              <a:pPr marL="285750" indent="-285750">
                <a:buFont typeface="Arial" panose="020B0604020202020204" pitchFamily="34" charset="0"/>
                <a:buChar char="•"/>
              </a:pPr>
              <a:r>
                <a:rPr lang="en-US" b="1" i="1" dirty="0" smtClean="0"/>
                <a:t>Twin Towers “sold” by Port Authority just three months prior to 9/11</a:t>
              </a:r>
            </a:p>
            <a:p>
              <a:pPr marL="285750" indent="-285750">
                <a:buFont typeface="Arial" panose="020B0604020202020204" pitchFamily="34" charset="0"/>
                <a:buChar char="•"/>
              </a:pPr>
              <a:r>
                <a:rPr lang="en-US" b="1" i="1" dirty="0" smtClean="0"/>
                <a:t>Twin Towers appear to be combination of commercial insurance fraud on a massive scale, with a false flag event designed to justify war</a:t>
              </a:r>
            </a:p>
            <a:p>
              <a:pPr marL="285750" indent="-285750">
                <a:buFont typeface="Arial" panose="020B0604020202020204" pitchFamily="34" charset="0"/>
                <a:buChar char="•"/>
              </a:pPr>
              <a:endParaRPr lang="en-US" sz="1200" b="1" i="1" dirty="0"/>
            </a:p>
            <a:p>
              <a:pPr marL="285750" indent="-285750">
                <a:buFont typeface="Arial" panose="020B0604020202020204" pitchFamily="34" charset="0"/>
                <a:buChar char="•"/>
              </a:pPr>
              <a:r>
                <a:rPr lang="en-US" b="1" i="1" dirty="0" smtClean="0"/>
                <a:t>$240 billion in illicit assets laundered into US economy</a:t>
              </a:r>
            </a:p>
            <a:p>
              <a:pPr marL="285750" indent="-285750">
                <a:buFont typeface="Arial" panose="020B0604020202020204" pitchFamily="34" charset="0"/>
                <a:buChar char="•"/>
              </a:pPr>
              <a:r>
                <a:rPr lang="en-US" b="1" i="1" dirty="0" smtClean="0"/>
                <a:t>Combination of off-budget gold and theft from Russia</a:t>
              </a:r>
            </a:p>
            <a:p>
              <a:pPr marL="285750" indent="-285750">
                <a:buFont typeface="Arial" panose="020B0604020202020204" pitchFamily="34" charset="0"/>
                <a:buChar char="•"/>
              </a:pPr>
              <a:r>
                <a:rPr lang="en-US" b="1" i="1" dirty="0" smtClean="0"/>
                <a:t>Buzzy </a:t>
              </a:r>
              <a:r>
                <a:rPr lang="en-US" b="1" i="1" dirty="0" err="1" smtClean="0"/>
                <a:t>Krongard</a:t>
              </a:r>
              <a:r>
                <a:rPr lang="en-US" b="1" i="1" dirty="0" smtClean="0"/>
                <a:t>, John Brennan, William Browder key managers</a:t>
              </a:r>
            </a:p>
            <a:p>
              <a:pPr marL="285750" indent="-285750">
                <a:buFont typeface="Arial" panose="020B0604020202020204" pitchFamily="34" charset="0"/>
                <a:buChar char="•"/>
              </a:pPr>
              <a:r>
                <a:rPr lang="en-US" b="1" i="1" dirty="0" smtClean="0"/>
                <a:t>Gold War ordered by G.H.W. Bush, started in 1998, Dick Cheney as czar</a:t>
              </a:r>
            </a:p>
            <a:p>
              <a:pPr marL="285750" indent="-285750">
                <a:buFont typeface="Arial" panose="020B0604020202020204" pitchFamily="34" charset="0"/>
                <a:buChar char="•"/>
              </a:pPr>
              <a:r>
                <a:rPr lang="en-US" b="1" i="1" dirty="0" smtClean="0"/>
                <a:t>An </a:t>
              </a:r>
              <a:r>
                <a:rPr lang="en-US" b="1" i="1" dirty="0" err="1" smtClean="0"/>
                <a:t>unconstitional</a:t>
              </a:r>
              <a:r>
                <a:rPr lang="en-US" b="1" i="1" dirty="0" smtClean="0"/>
                <a:t> undeclared covert economic war on Russia</a:t>
              </a:r>
            </a:p>
            <a:p>
              <a:pPr marL="285750" indent="-285750">
                <a:buFont typeface="Arial" panose="020B0604020202020204" pitchFamily="34" charset="0"/>
                <a:buChar char="•"/>
              </a:pPr>
              <a:r>
                <a:rPr lang="en-US" b="1" i="1" dirty="0" smtClean="0"/>
                <a:t>Bonus: 9/11 derailed all existing federal investigations into Deep State financial matters based in New York City by destroying all case files</a:t>
              </a:r>
            </a:p>
            <a:p>
              <a:pPr marL="285750" indent="-285750">
                <a:buFont typeface="Arial" panose="020B0604020202020204" pitchFamily="34" charset="0"/>
                <a:buChar char="•"/>
              </a:pPr>
              <a:endParaRPr lang="en-US" b="1" i="1" dirty="0" smtClean="0"/>
            </a:p>
          </p:txBody>
        </p:sp>
      </p:grpSp>
      <p:sp>
        <p:nvSpPr>
          <p:cNvPr id="7" name="TextBox 6"/>
          <p:cNvSpPr txBox="1"/>
          <p:nvPr/>
        </p:nvSpPr>
        <p:spPr>
          <a:xfrm>
            <a:off x="0" y="6273053"/>
            <a:ext cx="12142694" cy="400110"/>
          </a:xfrm>
          <a:prstGeom prst="rect">
            <a:avLst/>
          </a:prstGeom>
          <a:noFill/>
        </p:spPr>
        <p:txBody>
          <a:bodyPr wrap="square" rtlCol="0">
            <a:spAutoFit/>
          </a:bodyPr>
          <a:lstStyle/>
          <a:p>
            <a:pPr algn="ctr"/>
            <a:r>
              <a:rPr lang="en-US" sz="2000" b="1" dirty="0" smtClean="0"/>
              <a:t>FREE</a:t>
            </a:r>
            <a:r>
              <a:rPr lang="en-US" sz="2000" dirty="0" smtClean="0"/>
              <a:t>: PDF 101 Pages, Each Chapter Full Text Online (Translatable), Videos All at </a:t>
            </a:r>
            <a:r>
              <a:rPr lang="en-US" sz="2000" dirty="0" smtClean="0">
                <a:hlinkClick r:id="rId3"/>
              </a:rPr>
              <a:t>http://tinyurl.com/911-POTUS</a:t>
            </a:r>
            <a:r>
              <a:rPr lang="en-US" sz="2000" dirty="0" smtClean="0"/>
              <a:t> </a:t>
            </a:r>
            <a:endParaRPr lang="en-US" sz="2000" dirty="0"/>
          </a:p>
        </p:txBody>
      </p:sp>
    </p:spTree>
    <p:extLst>
      <p:ext uri="{BB962C8B-B14F-4D97-AF65-F5344CB8AC3E}">
        <p14:creationId xmlns:p14="http://schemas.microsoft.com/office/powerpoint/2010/main" val="922030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7919" y="2509903"/>
            <a:ext cx="6124081" cy="434809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
            <a:ext cx="6067919" cy="4208929"/>
          </a:xfrm>
          <a:prstGeom prst="rect">
            <a:avLst/>
          </a:prstGeom>
        </p:spPr>
      </p:pic>
      <p:sp>
        <p:nvSpPr>
          <p:cNvPr id="6" name="TextBox 5"/>
          <p:cNvSpPr txBox="1"/>
          <p:nvPr/>
        </p:nvSpPr>
        <p:spPr>
          <a:xfrm>
            <a:off x="6306671" y="161365"/>
            <a:ext cx="5885329" cy="1938992"/>
          </a:xfrm>
          <a:prstGeom prst="rect">
            <a:avLst/>
          </a:prstGeom>
          <a:noFill/>
        </p:spPr>
        <p:txBody>
          <a:bodyPr wrap="square" rtlCol="0">
            <a:spAutoFit/>
          </a:bodyPr>
          <a:lstStyle/>
          <a:p>
            <a:r>
              <a:rPr lang="en-US" sz="4000" b="1" dirty="0" smtClean="0"/>
              <a:t>What Is:</a:t>
            </a:r>
          </a:p>
          <a:p>
            <a:pPr marL="285750" indent="-285750">
              <a:buFont typeface="Arial" panose="020B0604020202020204" pitchFamily="34" charset="0"/>
              <a:buChar char="•"/>
            </a:pPr>
            <a:r>
              <a:rPr lang="en-US" sz="4000" dirty="0" smtClean="0"/>
              <a:t>Deep State</a:t>
            </a:r>
          </a:p>
          <a:p>
            <a:pPr marL="285750" indent="-285750">
              <a:buFont typeface="Arial" panose="020B0604020202020204" pitchFamily="34" charset="0"/>
              <a:buChar char="•"/>
            </a:pPr>
            <a:r>
              <a:rPr lang="en-US" sz="4000" dirty="0" smtClean="0"/>
              <a:t>Shadow Government</a:t>
            </a:r>
            <a:endParaRPr lang="en-US" sz="4000" dirty="0"/>
          </a:p>
        </p:txBody>
      </p:sp>
      <p:sp>
        <p:nvSpPr>
          <p:cNvPr id="7" name="TextBox 6"/>
          <p:cNvSpPr txBox="1"/>
          <p:nvPr/>
        </p:nvSpPr>
        <p:spPr>
          <a:xfrm>
            <a:off x="329453" y="4430806"/>
            <a:ext cx="4350123" cy="1938992"/>
          </a:xfrm>
          <a:prstGeom prst="rect">
            <a:avLst/>
          </a:prstGeom>
          <a:noFill/>
        </p:spPr>
        <p:txBody>
          <a:bodyPr wrap="square" rtlCol="0">
            <a:spAutoFit/>
          </a:bodyPr>
          <a:lstStyle/>
          <a:p>
            <a:r>
              <a:rPr lang="en-US" sz="4000" b="1" dirty="0" smtClean="0"/>
              <a:t>What Is:</a:t>
            </a:r>
          </a:p>
          <a:p>
            <a:pPr marL="571500" indent="-571500">
              <a:buFont typeface="Arial" panose="020B0604020202020204" pitchFamily="34" charset="0"/>
              <a:buChar char="•"/>
            </a:pPr>
            <a:r>
              <a:rPr lang="en-US" sz="4000" dirty="0" smtClean="0"/>
              <a:t>Fake News</a:t>
            </a:r>
          </a:p>
          <a:p>
            <a:pPr marL="571500" indent="-571500">
              <a:buFont typeface="Arial" panose="020B0604020202020204" pitchFamily="34" charset="0"/>
              <a:buChar char="•"/>
            </a:pPr>
            <a:r>
              <a:rPr lang="en-US" sz="4000" dirty="0" smtClean="0"/>
              <a:t>#</a:t>
            </a:r>
            <a:r>
              <a:rPr lang="en-US" sz="4000" dirty="0" err="1" smtClean="0"/>
              <a:t>GoogleGestapo</a:t>
            </a:r>
            <a:endParaRPr lang="en-US" sz="4000" dirty="0" smtClean="0"/>
          </a:p>
        </p:txBody>
      </p:sp>
    </p:spTree>
    <p:extLst>
      <p:ext uri="{BB962C8B-B14F-4D97-AF65-F5344CB8AC3E}">
        <p14:creationId xmlns:p14="http://schemas.microsoft.com/office/powerpoint/2010/main" val="503300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102870" cy="414169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2870" y="2314684"/>
            <a:ext cx="6057755" cy="4543316"/>
          </a:xfrm>
          <a:prstGeom prst="rect">
            <a:avLst/>
          </a:prstGeom>
        </p:spPr>
      </p:pic>
      <p:sp>
        <p:nvSpPr>
          <p:cNvPr id="6" name="TextBox 5"/>
          <p:cNvSpPr txBox="1"/>
          <p:nvPr/>
        </p:nvSpPr>
        <p:spPr>
          <a:xfrm>
            <a:off x="6418731" y="0"/>
            <a:ext cx="5741894" cy="2431435"/>
          </a:xfrm>
          <a:prstGeom prst="rect">
            <a:avLst/>
          </a:prstGeom>
          <a:noFill/>
        </p:spPr>
        <p:txBody>
          <a:bodyPr wrap="square" rtlCol="0">
            <a:spAutoFit/>
          </a:bodyPr>
          <a:lstStyle/>
          <a:p>
            <a:r>
              <a:rPr lang="en-US" sz="4000" b="1" dirty="0" smtClean="0">
                <a:solidFill>
                  <a:srgbClr val="FF0000"/>
                </a:solidFill>
              </a:rPr>
              <a:t>The Grand Failure</a:t>
            </a:r>
          </a:p>
          <a:p>
            <a:endParaRPr lang="en-US" sz="1400" dirty="0">
              <a:solidFill>
                <a:srgbClr val="FF0000"/>
              </a:solidFill>
            </a:endParaRPr>
          </a:p>
          <a:p>
            <a:pPr marL="285750" indent="-285750">
              <a:buFont typeface="Arial" panose="020B0604020202020204" pitchFamily="34" charset="0"/>
              <a:buChar char="•"/>
            </a:pPr>
            <a:r>
              <a:rPr lang="en-US" sz="2000" dirty="0" smtClean="0">
                <a:solidFill>
                  <a:srgbClr val="FF0000"/>
                </a:solidFill>
              </a:rPr>
              <a:t>All Of Our Institutions Have Failed</a:t>
            </a:r>
          </a:p>
          <a:p>
            <a:pPr marL="285750" indent="-285750">
              <a:buFont typeface="Arial" panose="020B0604020202020204" pitchFamily="34" charset="0"/>
              <a:buChar char="•"/>
            </a:pPr>
            <a:r>
              <a:rPr lang="en-US" sz="2000" dirty="0" smtClean="0">
                <a:solidFill>
                  <a:srgbClr val="FF0000"/>
                </a:solidFill>
              </a:rPr>
              <a:t>All Eight Information Tribes Complicit in 9/11 Lies</a:t>
            </a:r>
          </a:p>
          <a:p>
            <a:pPr marL="285750" indent="-285750">
              <a:buFont typeface="Arial" panose="020B0604020202020204" pitchFamily="34" charset="0"/>
              <a:buChar char="•"/>
            </a:pPr>
            <a:r>
              <a:rPr lang="en-US" sz="2000" dirty="0" smtClean="0">
                <a:solidFill>
                  <a:srgbClr val="FF0000"/>
                </a:solidFill>
              </a:rPr>
              <a:t>Much of our history, science, news – totally false</a:t>
            </a:r>
          </a:p>
          <a:p>
            <a:pPr marL="285750" indent="-285750">
              <a:buFont typeface="Arial" panose="020B0604020202020204" pitchFamily="34" charset="0"/>
              <a:buChar char="•"/>
            </a:pPr>
            <a:r>
              <a:rPr lang="en-US" sz="2000" dirty="0" smtClean="0">
                <a:solidFill>
                  <a:srgbClr val="FF0000"/>
                </a:solidFill>
              </a:rPr>
              <a:t>We are not leveraging our Collective Intelligence</a:t>
            </a:r>
          </a:p>
          <a:p>
            <a:endParaRPr lang="en-US" dirty="0"/>
          </a:p>
        </p:txBody>
      </p:sp>
      <p:sp>
        <p:nvSpPr>
          <p:cNvPr id="7" name="TextBox 6"/>
          <p:cNvSpPr txBox="1"/>
          <p:nvPr/>
        </p:nvSpPr>
        <p:spPr>
          <a:xfrm>
            <a:off x="375470" y="4426565"/>
            <a:ext cx="5351930" cy="2431435"/>
          </a:xfrm>
          <a:prstGeom prst="rect">
            <a:avLst/>
          </a:prstGeom>
          <a:noFill/>
        </p:spPr>
        <p:txBody>
          <a:bodyPr wrap="square" rtlCol="0">
            <a:spAutoFit/>
          </a:bodyPr>
          <a:lstStyle/>
          <a:p>
            <a:r>
              <a:rPr lang="en-US" sz="4000" b="1" dirty="0" smtClean="0">
                <a:solidFill>
                  <a:srgbClr val="0070C0"/>
                </a:solidFill>
              </a:rPr>
              <a:t>The Grand Possibilities</a:t>
            </a:r>
          </a:p>
          <a:p>
            <a:endParaRPr lang="en-US" sz="1400" b="1" dirty="0" smtClean="0">
              <a:solidFill>
                <a:srgbClr val="0070C0"/>
              </a:solidFill>
            </a:endParaRPr>
          </a:p>
          <a:p>
            <a:pPr marL="285750" indent="-285750">
              <a:buFont typeface="Arial" panose="020B0604020202020204" pitchFamily="34" charset="0"/>
              <a:buChar char="•"/>
            </a:pPr>
            <a:r>
              <a:rPr lang="en-US" sz="2000" dirty="0" smtClean="0">
                <a:solidFill>
                  <a:srgbClr val="0070C0"/>
                </a:solidFill>
              </a:rPr>
              <a:t>Authentic Truth not Contrived Lies</a:t>
            </a:r>
          </a:p>
          <a:p>
            <a:pPr marL="285750" indent="-285750">
              <a:buFont typeface="Arial" panose="020B0604020202020204" pitchFamily="34" charset="0"/>
              <a:buChar char="•"/>
            </a:pPr>
            <a:r>
              <a:rPr lang="en-US" sz="2000" dirty="0" smtClean="0">
                <a:solidFill>
                  <a:srgbClr val="0070C0"/>
                </a:solidFill>
              </a:rPr>
              <a:t>People Not Parties</a:t>
            </a:r>
          </a:p>
          <a:p>
            <a:pPr marL="285750" indent="-285750">
              <a:buFont typeface="Arial" panose="020B0604020202020204" pitchFamily="34" charset="0"/>
              <a:buChar char="•"/>
            </a:pPr>
            <a:r>
              <a:rPr lang="en-US" sz="2000" dirty="0" smtClean="0">
                <a:solidFill>
                  <a:srgbClr val="0070C0"/>
                </a:solidFill>
              </a:rPr>
              <a:t>100% Voting, Not 53%</a:t>
            </a:r>
          </a:p>
          <a:p>
            <a:pPr marL="285750" indent="-285750">
              <a:buFont typeface="Arial" panose="020B0604020202020204" pitchFamily="34" charset="0"/>
              <a:buChar char="•"/>
            </a:pPr>
            <a:r>
              <a:rPr lang="en-US" sz="2000" dirty="0" smtClean="0">
                <a:solidFill>
                  <a:srgbClr val="0070C0"/>
                </a:solidFill>
              </a:rPr>
              <a:t>Every Vote Counts (#UNRIG – 12 Ways)</a:t>
            </a:r>
          </a:p>
          <a:p>
            <a:endParaRPr lang="en-US" dirty="0"/>
          </a:p>
        </p:txBody>
      </p:sp>
    </p:spTree>
    <p:extLst>
      <p:ext uri="{BB962C8B-B14F-4D97-AF65-F5344CB8AC3E}">
        <p14:creationId xmlns:p14="http://schemas.microsoft.com/office/powerpoint/2010/main" val="2196037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3138666" cy="216497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3" y="2380395"/>
            <a:ext cx="3047999" cy="2285467"/>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0" y="0"/>
            <a:ext cx="9144000" cy="6858000"/>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4881282"/>
            <a:ext cx="3052407" cy="1976718"/>
          </a:xfrm>
          <a:prstGeom prst="rect">
            <a:avLst/>
          </a:prstGeom>
        </p:spPr>
      </p:pic>
    </p:spTree>
    <p:extLst>
      <p:ext uri="{BB962C8B-B14F-4D97-AF65-F5344CB8AC3E}">
        <p14:creationId xmlns:p14="http://schemas.microsoft.com/office/powerpoint/2010/main" val="2500514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5204012" y="2608732"/>
            <a:ext cx="1788459" cy="1788458"/>
            <a:chOff x="5204012" y="2521324"/>
            <a:chExt cx="1788459" cy="1788458"/>
          </a:xfrm>
        </p:grpSpPr>
        <p:sp>
          <p:nvSpPr>
            <p:cNvPr id="4" name="Oval 3"/>
            <p:cNvSpPr/>
            <p:nvPr/>
          </p:nvSpPr>
          <p:spPr>
            <a:xfrm>
              <a:off x="5204012" y="2521324"/>
              <a:ext cx="1788459" cy="1788458"/>
            </a:xfrm>
            <a:prstGeom prst="ellipse">
              <a:avLst/>
            </a:prstGeom>
            <a:solidFill>
              <a:schemeClr val="tx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444714" y="2810435"/>
              <a:ext cx="1307054" cy="1107996"/>
            </a:xfrm>
            <a:prstGeom prst="rect">
              <a:avLst/>
            </a:prstGeom>
            <a:noFill/>
          </p:spPr>
          <p:txBody>
            <a:bodyPr wrap="square" rtlCol="0">
              <a:spAutoFit/>
            </a:bodyPr>
            <a:lstStyle/>
            <a:p>
              <a:pPr algn="ctr"/>
              <a:r>
                <a:rPr lang="en-US" sz="2200" b="1" dirty="0" smtClean="0">
                  <a:solidFill>
                    <a:schemeClr val="bg1"/>
                  </a:solidFill>
                </a:rPr>
                <a:t>A </a:t>
              </a:r>
            </a:p>
            <a:p>
              <a:pPr algn="ctr"/>
              <a:r>
                <a:rPr lang="en-US" sz="2200" b="1" dirty="0" smtClean="0">
                  <a:solidFill>
                    <a:schemeClr val="bg1"/>
                  </a:solidFill>
                </a:rPr>
                <a:t>Nobel Objective</a:t>
              </a:r>
              <a:endParaRPr lang="en-US" sz="2200" b="1" dirty="0">
                <a:solidFill>
                  <a:schemeClr val="bg1"/>
                </a:solidFill>
              </a:endParaRPr>
            </a:p>
          </p:txBody>
        </p:sp>
      </p:grpSp>
      <p:sp>
        <p:nvSpPr>
          <p:cNvPr id="6" name="Rectangle 5"/>
          <p:cNvSpPr/>
          <p:nvPr/>
        </p:nvSpPr>
        <p:spPr>
          <a:xfrm>
            <a:off x="4886099" y="4591739"/>
            <a:ext cx="2424284" cy="2031325"/>
          </a:xfrm>
          <a:prstGeom prst="rect">
            <a:avLst/>
          </a:prstGeom>
        </p:spPr>
        <p:txBody>
          <a:bodyPr wrap="square">
            <a:spAutoFit/>
          </a:bodyPr>
          <a:lstStyle/>
          <a:p>
            <a:pPr algn="ctr"/>
            <a:r>
              <a:rPr lang="en-US" sz="1400" b="1" dirty="0"/>
              <a:t>FREE</a:t>
            </a:r>
            <a:r>
              <a:rPr lang="en-US" sz="1400" dirty="0"/>
              <a:t>: </a:t>
            </a:r>
            <a:r>
              <a:rPr lang="en-US" sz="1400" dirty="0" smtClean="0"/>
              <a:t>Steele Core Works in Education, Intelligence, Research:  </a:t>
            </a:r>
            <a:r>
              <a:rPr lang="en-US" sz="1400" dirty="0" smtClean="0">
                <a:hlinkClick r:id="rId3"/>
              </a:rPr>
              <a:t>http://tinyurl.com/Steele-Core</a:t>
            </a:r>
            <a:endParaRPr lang="en-US" sz="1400" dirty="0" smtClean="0"/>
          </a:p>
          <a:p>
            <a:pPr algn="ctr"/>
            <a:endParaRPr lang="en-US" sz="1400" dirty="0"/>
          </a:p>
          <a:p>
            <a:pPr algn="ctr"/>
            <a:r>
              <a:rPr lang="en-US" sz="1400" b="1" dirty="0" smtClean="0"/>
              <a:t>Everything Else (Also Free):</a:t>
            </a:r>
          </a:p>
          <a:p>
            <a:pPr algn="ctr"/>
            <a:r>
              <a:rPr lang="en-US" sz="1400" dirty="0" smtClean="0">
                <a:hlinkClick r:id="rId4"/>
              </a:rPr>
              <a:t>http://robertdavidsteele.com</a:t>
            </a:r>
            <a:endParaRPr lang="en-US" sz="1400" dirty="0" smtClean="0"/>
          </a:p>
          <a:p>
            <a:pPr algn="ctr"/>
            <a:r>
              <a:rPr lang="en-US" sz="1400" dirty="0" smtClean="0">
                <a:hlinkClick r:id="rId5"/>
              </a:rPr>
              <a:t>http://phibetaiota.net</a:t>
            </a:r>
            <a:endParaRPr lang="en-US" sz="1400" dirty="0" smtClean="0"/>
          </a:p>
          <a:p>
            <a:pPr algn="ctr"/>
            <a:r>
              <a:rPr lang="en-US" sz="1400" dirty="0" smtClean="0">
                <a:hlinkClick r:id="rId6"/>
              </a:rPr>
              <a:t>http://unrig.net</a:t>
            </a:r>
            <a:r>
              <a:rPr lang="en-US" sz="1400" dirty="0" smtClean="0"/>
              <a:t>  </a:t>
            </a:r>
            <a:endParaRPr lang="en-US" sz="1400" dirty="0"/>
          </a:p>
        </p:txBody>
      </p:sp>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31770" y="0"/>
            <a:ext cx="4545778" cy="3409333"/>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31771" y="3435039"/>
            <a:ext cx="4545777" cy="3409333"/>
          </a:xfrm>
          <a:prstGeom prst="rect">
            <a:avLst/>
          </a:prstGeom>
        </p:spPr>
      </p:pic>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06221" y="147922"/>
            <a:ext cx="1786250" cy="2245659"/>
          </a:xfrm>
          <a:prstGeom prst="rect">
            <a:avLst/>
          </a:prstGeom>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99" y="0"/>
            <a:ext cx="4553513" cy="3415135"/>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855" y="3477347"/>
            <a:ext cx="4880244" cy="3380984"/>
          </a:xfrm>
          <a:prstGeom prst="rect">
            <a:avLst/>
          </a:prstGeom>
        </p:spPr>
      </p:pic>
    </p:spTree>
    <p:extLst>
      <p:ext uri="{BB962C8B-B14F-4D97-AF65-F5344CB8AC3E}">
        <p14:creationId xmlns:p14="http://schemas.microsoft.com/office/powerpoint/2010/main" val="34532707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1558</Words>
  <Application>Microsoft Office PowerPoint</Application>
  <PresentationFormat>Widescreen</PresentationFormat>
  <Paragraphs>139</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dc:creator>
  <cp:lastModifiedBy>Robert</cp:lastModifiedBy>
  <cp:revision>32</cp:revision>
  <cp:lastPrinted>2018-09-10T19:45:11Z</cp:lastPrinted>
  <dcterms:created xsi:type="dcterms:W3CDTF">2018-09-07T23:28:35Z</dcterms:created>
  <dcterms:modified xsi:type="dcterms:W3CDTF">2018-09-11T10:36:56Z</dcterms:modified>
</cp:coreProperties>
</file>