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4" r:id="rId2"/>
    <p:sldId id="308" r:id="rId3"/>
    <p:sldId id="306" r:id="rId4"/>
    <p:sldId id="310" r:id="rId5"/>
    <p:sldId id="290" r:id="rId6"/>
    <p:sldId id="291" r:id="rId7"/>
    <p:sldId id="258" r:id="rId8"/>
    <p:sldId id="259" r:id="rId9"/>
    <p:sldId id="288" r:id="rId10"/>
    <p:sldId id="287" r:id="rId11"/>
    <p:sldId id="262" r:id="rId12"/>
    <p:sldId id="263" r:id="rId13"/>
    <p:sldId id="264" r:id="rId14"/>
    <p:sldId id="265" r:id="rId15"/>
    <p:sldId id="266" r:id="rId16"/>
    <p:sldId id="267" r:id="rId17"/>
    <p:sldId id="268" r:id="rId18"/>
    <p:sldId id="292" r:id="rId19"/>
    <p:sldId id="270" r:id="rId20"/>
    <p:sldId id="271" r:id="rId21"/>
    <p:sldId id="309" r:id="rId22"/>
    <p:sldId id="272" r:id="rId23"/>
    <p:sldId id="269" r:id="rId24"/>
    <p:sldId id="293" r:id="rId25"/>
    <p:sldId id="294" r:id="rId26"/>
    <p:sldId id="295" r:id="rId27"/>
    <p:sldId id="296" r:id="rId28"/>
    <p:sldId id="278" r:id="rId29"/>
    <p:sldId id="279" r:id="rId30"/>
    <p:sldId id="280" r:id="rId31"/>
    <p:sldId id="300" r:id="rId32"/>
    <p:sldId id="301" r:id="rId33"/>
    <p:sldId id="302" r:id="rId34"/>
    <p:sldId id="303" r:id="rId35"/>
    <p:sldId id="307" r:id="rId36"/>
    <p:sldId id="285" r:id="rId37"/>
  </p:sldIdLst>
  <p:sldSz cx="12192000" cy="6858000"/>
  <p:notesSz cx="7077075" cy="9369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C02FF"/>
    <a:srgbClr val="0F8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4994" autoAdjust="0"/>
    <p:restoredTop sz="94653" autoAdjust="0"/>
  </p:normalViewPr>
  <p:slideViewPr>
    <p:cSldViewPr snapToGrid="0">
      <p:cViewPr varScale="1">
        <p:scale>
          <a:sx n="62" d="100"/>
          <a:sy n="62" d="100"/>
        </p:scale>
        <p:origin x="835" y="72"/>
      </p:cViewPr>
      <p:guideLst>
        <p:guide orient="horz" pos="2160"/>
        <p:guide pos="3840"/>
      </p:guideLst>
    </p:cSldViewPr>
  </p:slideViewPr>
  <p:notesTextViewPr>
    <p:cViewPr>
      <p:scale>
        <a:sx n="1" d="1"/>
        <a:sy n="1" d="1"/>
      </p:scale>
      <p:origin x="0" y="0"/>
    </p:cViewPr>
  </p:notesTextViewPr>
  <p:sorterViewPr>
    <p:cViewPr>
      <p:scale>
        <a:sx n="85" d="100"/>
        <a:sy n="85" d="100"/>
      </p:scale>
      <p:origin x="0" y="0"/>
    </p:cViewPr>
  </p:sorterViewPr>
  <p:notesViewPr>
    <p:cSldViewPr snapToGrid="0">
      <p:cViewPr>
        <p:scale>
          <a:sx n="100" d="100"/>
          <a:sy n="100" d="100"/>
        </p:scale>
        <p:origin x="1560" y="-286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70098"/>
          </a:xfrm>
          <a:prstGeom prst="rect">
            <a:avLst/>
          </a:prstGeom>
        </p:spPr>
        <p:txBody>
          <a:bodyPr vert="horz" lIns="93973" tIns="46986" rIns="93973" bIns="46986" rtlCol="0"/>
          <a:lstStyle>
            <a:lvl1pPr algn="l">
              <a:defRPr sz="1200"/>
            </a:lvl1pPr>
          </a:lstStyle>
          <a:p>
            <a:endParaRPr lang="en-US" dirty="0"/>
          </a:p>
        </p:txBody>
      </p:sp>
      <p:sp>
        <p:nvSpPr>
          <p:cNvPr id="3" name="Date Placeholder 2"/>
          <p:cNvSpPr>
            <a:spLocks noGrp="1"/>
          </p:cNvSpPr>
          <p:nvPr>
            <p:ph type="dt" idx="1"/>
          </p:nvPr>
        </p:nvSpPr>
        <p:spPr>
          <a:xfrm>
            <a:off x="4008705" y="0"/>
            <a:ext cx="3066733" cy="470098"/>
          </a:xfrm>
          <a:prstGeom prst="rect">
            <a:avLst/>
          </a:prstGeom>
        </p:spPr>
        <p:txBody>
          <a:bodyPr vert="horz" lIns="93973" tIns="46986" rIns="93973" bIns="46986" rtlCol="0"/>
          <a:lstStyle>
            <a:lvl1pPr algn="r">
              <a:defRPr sz="1200"/>
            </a:lvl1pPr>
          </a:lstStyle>
          <a:p>
            <a:fld id="{375F78DC-FE61-4BAB-8649-82DA329B1DED}" type="datetimeFigureOut">
              <a:rPr lang="en-US" smtClean="0"/>
              <a:t>8/20/2019</a:t>
            </a:fld>
            <a:endParaRPr lang="en-US" dirty="0"/>
          </a:p>
        </p:txBody>
      </p:sp>
      <p:sp>
        <p:nvSpPr>
          <p:cNvPr id="4" name="Slide Image Placeholder 3"/>
          <p:cNvSpPr>
            <a:spLocks noGrp="1" noRot="1" noChangeAspect="1"/>
          </p:cNvSpPr>
          <p:nvPr>
            <p:ph type="sldImg" idx="2"/>
          </p:nvPr>
        </p:nvSpPr>
        <p:spPr>
          <a:xfrm>
            <a:off x="727075" y="1171575"/>
            <a:ext cx="5622925" cy="3162300"/>
          </a:xfrm>
          <a:prstGeom prst="rect">
            <a:avLst/>
          </a:prstGeom>
          <a:noFill/>
          <a:ln w="12700">
            <a:solidFill>
              <a:prstClr val="black"/>
            </a:solidFill>
          </a:ln>
        </p:spPr>
        <p:txBody>
          <a:bodyPr vert="horz" lIns="93973" tIns="46986" rIns="93973" bIns="46986" rtlCol="0" anchor="ctr"/>
          <a:lstStyle/>
          <a:p>
            <a:endParaRPr lang="en-US" dirty="0"/>
          </a:p>
        </p:txBody>
      </p:sp>
      <p:sp>
        <p:nvSpPr>
          <p:cNvPr id="5" name="Notes Placeholder 4"/>
          <p:cNvSpPr>
            <a:spLocks noGrp="1"/>
          </p:cNvSpPr>
          <p:nvPr>
            <p:ph type="body" sz="quarter" idx="3"/>
          </p:nvPr>
        </p:nvSpPr>
        <p:spPr>
          <a:xfrm>
            <a:off x="707708" y="4509036"/>
            <a:ext cx="5661660" cy="3689211"/>
          </a:xfrm>
          <a:prstGeom prst="rect">
            <a:avLst/>
          </a:prstGeom>
        </p:spPr>
        <p:txBody>
          <a:bodyPr vert="horz" lIns="93973" tIns="46986" rIns="93973" bIns="4698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9328"/>
            <a:ext cx="3066733" cy="470097"/>
          </a:xfrm>
          <a:prstGeom prst="rect">
            <a:avLst/>
          </a:prstGeom>
        </p:spPr>
        <p:txBody>
          <a:bodyPr vert="horz" lIns="93973" tIns="46986" rIns="93973" bIns="46986"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9328"/>
            <a:ext cx="3066733" cy="470097"/>
          </a:xfrm>
          <a:prstGeom prst="rect">
            <a:avLst/>
          </a:prstGeom>
        </p:spPr>
        <p:txBody>
          <a:bodyPr vert="horz" lIns="93973" tIns="46986" rIns="93973" bIns="46986" rtlCol="0" anchor="b"/>
          <a:lstStyle>
            <a:lvl1pPr algn="r">
              <a:defRPr sz="1200"/>
            </a:lvl1pPr>
          </a:lstStyle>
          <a:p>
            <a:fld id="{27A172B9-A2A2-4A95-BE89-E18E688B21EB}" type="slidenum">
              <a:rPr lang="en-US" smtClean="0"/>
              <a:t>‹#›</a:t>
            </a:fld>
            <a:endParaRPr lang="en-US" dirty="0"/>
          </a:p>
        </p:txBody>
      </p:sp>
    </p:spTree>
    <p:extLst>
      <p:ext uri="{BB962C8B-B14F-4D97-AF65-F5344CB8AC3E}">
        <p14:creationId xmlns:p14="http://schemas.microsoft.com/office/powerpoint/2010/main" val="1505290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not running for President. While I have been disappointed by unkept promises our President has been fighting the Deep State from Day One, and I believe he can and should be re-elected </a:t>
            </a:r>
            <a:r>
              <a:rPr lang="en-US" sz="1600" dirty="0" smtClean="0"/>
              <a:t>provided </a:t>
            </a:r>
            <a:r>
              <a:rPr lang="en-US" sz="1600" dirty="0"/>
              <a:t>he meets my three non-negotiable conditions:</a:t>
            </a:r>
          </a:p>
          <a:p>
            <a:pPr marL="482879" indent="-482879">
              <a:buAutoNum type="arabicPeriod"/>
            </a:pPr>
            <a:r>
              <a:rPr lang="en-US" sz="1600" dirty="0"/>
              <a:t>Defend the Constitution, especially the 1</a:t>
            </a:r>
            <a:r>
              <a:rPr lang="en-US" sz="1600" baseline="30000" dirty="0"/>
              <a:t>st</a:t>
            </a:r>
            <a:r>
              <a:rPr lang="en-US" sz="1600" dirty="0"/>
              <a:t>, 2</a:t>
            </a:r>
            <a:r>
              <a:rPr lang="en-US" sz="1600" baseline="30000" dirty="0"/>
              <a:t>nd</a:t>
            </a:r>
            <a:r>
              <a:rPr lang="en-US" sz="1600" dirty="0"/>
              <a:t>, and 4</a:t>
            </a:r>
            <a:r>
              <a:rPr lang="en-US" sz="1600" baseline="30000" dirty="0"/>
              <a:t>th</a:t>
            </a:r>
            <a:r>
              <a:rPr lang="en-US" sz="1600" dirty="0"/>
              <a:t> Amendments;</a:t>
            </a:r>
          </a:p>
          <a:p>
            <a:pPr marL="482879" indent="-482879">
              <a:buAutoNum type="arabicPeriod"/>
            </a:pPr>
            <a:r>
              <a:rPr lang="en-US" sz="1600" dirty="0"/>
              <a:t>Put America First, not Israel First; and </a:t>
            </a:r>
          </a:p>
          <a:p>
            <a:pPr marL="482879" indent="-482879">
              <a:buAutoNum type="arabicPeriod"/>
            </a:pPr>
            <a:r>
              <a:rPr lang="en-US" sz="1600" dirty="0"/>
              <a:t>Enact #UNRIG – election reform – in time for us to put Independents, Libertarians, Greens, and others into Congress in </a:t>
            </a:r>
            <a:r>
              <a:rPr lang="en-US" sz="1600" dirty="0" smtClean="0"/>
              <a:t>2022.</a:t>
            </a:r>
            <a:endParaRPr lang="en-US" sz="1600" dirty="0"/>
          </a:p>
          <a:p>
            <a:r>
              <a:rPr lang="en-US" sz="1600" dirty="0"/>
              <a:t>One Nation, under God, indivisible, with liberty and justice for all.  Not what we have today.</a:t>
            </a:r>
          </a:p>
        </p:txBody>
      </p:sp>
      <p:sp>
        <p:nvSpPr>
          <p:cNvPr id="4" name="Slide Number Placeholder 3"/>
          <p:cNvSpPr>
            <a:spLocks noGrp="1"/>
          </p:cNvSpPr>
          <p:nvPr>
            <p:ph type="sldNum" sz="quarter" idx="10"/>
          </p:nvPr>
        </p:nvSpPr>
        <p:spPr/>
        <p:txBody>
          <a:bodyPr/>
          <a:lstStyle/>
          <a:p>
            <a:fld id="{27A172B9-A2A2-4A95-BE89-E18E688B21EB}" type="slidenum">
              <a:rPr lang="en-US" smtClean="0"/>
              <a:t>1</a:t>
            </a:fld>
            <a:endParaRPr lang="en-US" dirty="0"/>
          </a:p>
        </p:txBody>
      </p:sp>
    </p:spTree>
    <p:extLst>
      <p:ext uri="{BB962C8B-B14F-4D97-AF65-F5344CB8AC3E}">
        <p14:creationId xmlns:p14="http://schemas.microsoft.com/office/powerpoint/2010/main" val="2990022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Why are we so ignorant? This is by design. The CIA created the Artificial Intelligence Staff around me in 1986, I was the first speaker at Hackers on Planet Earth in 1994, and I am well familiar with the pathologies of the information world. </a:t>
            </a:r>
          </a:p>
          <a:p>
            <a:endParaRPr lang="en-US" sz="1600" dirty="0"/>
          </a:p>
          <a:p>
            <a:r>
              <a:rPr lang="en-US" sz="1600" dirty="0"/>
              <a:t>In a nutshell, we process 1% of what we collect, collect 1% of what is published which is 1% of what is written which is 1% of what is </a:t>
            </a:r>
            <a:r>
              <a:rPr lang="en-US" sz="1600" dirty="0" smtClean="0"/>
              <a:t>known. </a:t>
            </a:r>
            <a:r>
              <a:rPr lang="en-US" sz="1600" dirty="0"/>
              <a:t>The secret world ignores multi-lingual open sources by and large, and produces, “at best” 4% of what is needed. Note the web of isolated academic domains</a:t>
            </a:r>
            <a:r>
              <a:rPr lang="en-US" sz="1600" dirty="0" smtClean="0"/>
              <a:t>.</a:t>
            </a:r>
          </a:p>
          <a:p>
            <a:endParaRPr lang="en-US" sz="1600" dirty="0"/>
          </a:p>
          <a:p>
            <a:r>
              <a:rPr lang="en-US" sz="1600" dirty="0" smtClean="0"/>
              <a:t>This is completely apart from the Deep State and CIA active measures to dumb us down and drug us up.</a:t>
            </a:r>
            <a:endParaRPr lang="en-US" sz="1600" dirty="0"/>
          </a:p>
          <a:p>
            <a:endParaRPr lang="en-US" dirty="0"/>
          </a:p>
        </p:txBody>
      </p:sp>
      <p:sp>
        <p:nvSpPr>
          <p:cNvPr id="4" name="Slide Number Placeholder 3"/>
          <p:cNvSpPr>
            <a:spLocks noGrp="1"/>
          </p:cNvSpPr>
          <p:nvPr>
            <p:ph type="sldNum" sz="quarter" idx="10"/>
          </p:nvPr>
        </p:nvSpPr>
        <p:spPr/>
        <p:txBody>
          <a:bodyPr/>
          <a:lstStyle/>
          <a:p>
            <a:fld id="{27A172B9-A2A2-4A95-BE89-E18E688B21EB}" type="slidenum">
              <a:rPr lang="en-US" smtClean="0"/>
              <a:t>10</a:t>
            </a:fld>
            <a:endParaRPr lang="en-US" dirty="0"/>
          </a:p>
        </p:txBody>
      </p:sp>
    </p:spTree>
    <p:extLst>
      <p:ext uri="{BB962C8B-B14F-4D97-AF65-F5344CB8AC3E}">
        <p14:creationId xmlns:p14="http://schemas.microsoft.com/office/powerpoint/2010/main" val="2710331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There are many reasons why we have a retarded information ecology. </a:t>
            </a:r>
          </a:p>
          <a:p>
            <a:endParaRPr lang="en-US" sz="1600" dirty="0"/>
          </a:p>
          <a:p>
            <a:r>
              <a:rPr lang="en-US" sz="1600" dirty="0"/>
              <a:t>First of course, this is what is wanted. Dick Cheney has publicly said his worst mistake ever was letting the public have the Internet. </a:t>
            </a:r>
          </a:p>
          <a:p>
            <a:endParaRPr lang="en-US" sz="1600" dirty="0"/>
          </a:p>
          <a:p>
            <a:r>
              <a:rPr lang="en-US" sz="1600" dirty="0"/>
              <a:t>Second, government contracting has corrupted the entire economy – we no longer do quality engineering, doing more with less. Instead we do government </a:t>
            </a:r>
            <a:r>
              <a:rPr lang="en-US" sz="1600" dirty="0" smtClean="0"/>
              <a:t>specification </a:t>
            </a:r>
            <a:r>
              <a:rPr lang="en-US" sz="1600" dirty="0"/>
              <a:t>cost plus contracting. </a:t>
            </a:r>
          </a:p>
          <a:p>
            <a:endParaRPr lang="en-US" sz="1600" dirty="0"/>
          </a:p>
          <a:p>
            <a:r>
              <a:rPr lang="en-US" sz="1600" dirty="0"/>
              <a:t>This makes waste profitable and provides no incentive for general innovation.</a:t>
            </a:r>
          </a:p>
          <a:p>
            <a:endParaRPr lang="en-US" dirty="0"/>
          </a:p>
        </p:txBody>
      </p:sp>
      <p:sp>
        <p:nvSpPr>
          <p:cNvPr id="4" name="Slide Number Placeholder 3"/>
          <p:cNvSpPr>
            <a:spLocks noGrp="1"/>
          </p:cNvSpPr>
          <p:nvPr>
            <p:ph type="sldNum" sz="quarter" idx="10"/>
          </p:nvPr>
        </p:nvSpPr>
        <p:spPr/>
        <p:txBody>
          <a:bodyPr/>
          <a:lstStyle/>
          <a:p>
            <a:fld id="{27A172B9-A2A2-4A95-BE89-E18E688B21EB}" type="slidenum">
              <a:rPr lang="en-US" smtClean="0"/>
              <a:t>11</a:t>
            </a:fld>
            <a:endParaRPr lang="en-US" dirty="0"/>
          </a:p>
        </p:txBody>
      </p:sp>
    </p:spTree>
    <p:extLst>
      <p:ext uri="{BB962C8B-B14F-4D97-AF65-F5344CB8AC3E}">
        <p14:creationId xmlns:p14="http://schemas.microsoft.com/office/powerpoint/2010/main" val="1029797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CIA has had some truly brilliant people working for it – until they quit in frustration after five years. I lasted nine.  </a:t>
            </a:r>
          </a:p>
          <a:p>
            <a:endParaRPr lang="en-US" sz="1600" dirty="0"/>
          </a:p>
          <a:p>
            <a:r>
              <a:rPr lang="en-US" sz="1600" dirty="0"/>
              <a:t>Diane Webb, Dennis McCormick, and Gordon Oehler, none of them under cover, </a:t>
            </a:r>
            <a:r>
              <a:rPr lang="en-US" sz="1600" dirty="0" smtClean="0"/>
              <a:t>in 1989 defined </a:t>
            </a:r>
            <a:r>
              <a:rPr lang="en-US" sz="1600" dirty="0"/>
              <a:t>these eighteen functionalities as needed “tools for thinking” and we </a:t>
            </a:r>
            <a:r>
              <a:rPr lang="en-US" sz="1600" dirty="0" smtClean="0"/>
              <a:t>still </a:t>
            </a:r>
            <a:r>
              <a:rPr lang="en-US" sz="1600" dirty="0"/>
              <a:t>do not have them today, in one integrated toolkit, never mind that it would only have access to 1% of 1% of 1% of 1% of 1% of the relevant information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7A172B9-A2A2-4A95-BE89-E18E688B21EB}" type="slidenum">
              <a:rPr lang="en-US" smtClean="0"/>
              <a:t>12</a:t>
            </a:fld>
            <a:endParaRPr lang="en-US" dirty="0"/>
          </a:p>
        </p:txBody>
      </p:sp>
    </p:spTree>
    <p:extLst>
      <p:ext uri="{BB962C8B-B14F-4D97-AF65-F5344CB8AC3E}">
        <p14:creationId xmlns:p14="http://schemas.microsoft.com/office/powerpoint/2010/main" val="2096006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This is one of my favorite graphics, created for a conference many years ago, when I was asked to answer the question, “why is US intelligence so retarded?” </a:t>
            </a:r>
          </a:p>
          <a:p>
            <a:endParaRPr lang="en-US" sz="1600" dirty="0"/>
          </a:p>
          <a:p>
            <a:r>
              <a:rPr lang="en-US" sz="1600" dirty="0"/>
              <a:t>The reality is that the US secret world exists to wreak havoc on others with regime change, torture &amp; rendition, drone assassination, and miscellaneous mayhem.</a:t>
            </a:r>
          </a:p>
          <a:p>
            <a:endParaRPr lang="en-US" sz="1600" dirty="0"/>
          </a:p>
          <a:p>
            <a:r>
              <a:rPr lang="en-US" sz="1600" dirty="0"/>
              <a:t>It is not designed to think and it is most certainly not designed to help every Cabinet member serve the public interest. </a:t>
            </a:r>
          </a:p>
          <a:p>
            <a:endParaRPr lang="en-US" sz="1600" dirty="0"/>
          </a:p>
          <a:p>
            <a:r>
              <a:rPr lang="en-US" sz="1600" dirty="0"/>
              <a:t>We focus on spies, lies, and wars and ignore everything else.</a:t>
            </a:r>
          </a:p>
          <a:p>
            <a:endParaRPr lang="en-US" dirty="0"/>
          </a:p>
        </p:txBody>
      </p:sp>
      <p:sp>
        <p:nvSpPr>
          <p:cNvPr id="4" name="Slide Number Placeholder 3"/>
          <p:cNvSpPr>
            <a:spLocks noGrp="1"/>
          </p:cNvSpPr>
          <p:nvPr>
            <p:ph type="sldNum" sz="quarter" idx="10"/>
          </p:nvPr>
        </p:nvSpPr>
        <p:spPr/>
        <p:txBody>
          <a:bodyPr/>
          <a:lstStyle/>
          <a:p>
            <a:fld id="{27A172B9-A2A2-4A95-BE89-E18E688B21EB}" type="slidenum">
              <a:rPr lang="en-US" smtClean="0"/>
              <a:t>13</a:t>
            </a:fld>
            <a:endParaRPr lang="en-US" dirty="0"/>
          </a:p>
        </p:txBody>
      </p:sp>
    </p:spTree>
    <p:extLst>
      <p:ext uri="{BB962C8B-B14F-4D97-AF65-F5344CB8AC3E}">
        <p14:creationId xmlns:p14="http://schemas.microsoft.com/office/powerpoint/2010/main" val="808920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Even if we were paid to think, we do not know how to think. Our colleges today are shit – generally speaking you leave with the equivalent of a 1950’s high school education and a lot of debt. </a:t>
            </a:r>
          </a:p>
          <a:p>
            <a:endParaRPr lang="en-US" sz="1600" dirty="0"/>
          </a:p>
          <a:p>
            <a:r>
              <a:rPr lang="en-US" sz="1600" dirty="0"/>
              <a:t>You can study all these graphics later, the core point to make right now is that no one, anywhere, does holistic analytics, true cost economics, and Open Source Everything Engineering (OSEE) which is sad, because that is the shortest, fastest, cheapest path to creating a prosperous world at peace in which all 17 Sustainable Development Goals are met.</a:t>
            </a:r>
          </a:p>
          <a:p>
            <a:endParaRPr lang="en-US" dirty="0"/>
          </a:p>
        </p:txBody>
      </p:sp>
      <p:sp>
        <p:nvSpPr>
          <p:cNvPr id="4" name="Slide Number Placeholder 3"/>
          <p:cNvSpPr>
            <a:spLocks noGrp="1"/>
          </p:cNvSpPr>
          <p:nvPr>
            <p:ph type="sldNum" sz="quarter" idx="10"/>
          </p:nvPr>
        </p:nvSpPr>
        <p:spPr/>
        <p:txBody>
          <a:bodyPr/>
          <a:lstStyle/>
          <a:p>
            <a:fld id="{27A172B9-A2A2-4A95-BE89-E18E688B21EB}" type="slidenum">
              <a:rPr lang="en-US" smtClean="0"/>
              <a:t>14</a:t>
            </a:fld>
            <a:endParaRPr lang="en-US" dirty="0"/>
          </a:p>
        </p:txBody>
      </p:sp>
    </p:spTree>
    <p:extLst>
      <p:ext uri="{BB962C8B-B14F-4D97-AF65-F5344CB8AC3E}">
        <p14:creationId xmlns:p14="http://schemas.microsoft.com/office/powerpoint/2010/main" val="432035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I’ve established that we are stupid, now allow me to establish that we are not free. Democracy does not exist. </a:t>
            </a:r>
          </a:p>
          <a:p>
            <a:endParaRPr lang="en-US" sz="1600" dirty="0"/>
          </a:p>
          <a:p>
            <a:r>
              <a:rPr lang="en-US" sz="1600" dirty="0"/>
              <a:t>What we have is a two-party tyranny that </a:t>
            </a:r>
            <a:r>
              <a:rPr lang="en-US" sz="1600" dirty="0" smtClean="0"/>
              <a:t>controls </a:t>
            </a:r>
            <a:r>
              <a:rPr lang="en-US" sz="1600" dirty="0"/>
              <a:t>everything including electronic voting machines so as to ensure that the Deep State candidate is elected. In those rare instances when an independent spirit slips through – as with some Sandernistas and some Tea Party </a:t>
            </a:r>
            <a:r>
              <a:rPr lang="en-US" sz="1600" dirty="0" smtClean="0"/>
              <a:t>candidates </a:t>
            </a:r>
            <a:r>
              <a:rPr lang="en-US" sz="1600" dirty="0"/>
              <a:t>– they are immediately bribed or blackmailed into line.</a:t>
            </a:r>
          </a:p>
          <a:p>
            <a:endParaRPr lang="en-US" sz="1600" dirty="0"/>
          </a:p>
          <a:p>
            <a:r>
              <a:rPr lang="en-US" sz="1600" dirty="0"/>
              <a:t>One bird, two wings, same shit.</a:t>
            </a:r>
          </a:p>
          <a:p>
            <a:endParaRPr lang="en-US" dirty="0"/>
          </a:p>
        </p:txBody>
      </p:sp>
      <p:sp>
        <p:nvSpPr>
          <p:cNvPr id="4" name="Slide Number Placeholder 3"/>
          <p:cNvSpPr>
            <a:spLocks noGrp="1"/>
          </p:cNvSpPr>
          <p:nvPr>
            <p:ph type="sldNum" sz="quarter" idx="10"/>
          </p:nvPr>
        </p:nvSpPr>
        <p:spPr/>
        <p:txBody>
          <a:bodyPr/>
          <a:lstStyle/>
          <a:p>
            <a:fld id="{27A172B9-A2A2-4A95-BE89-E18E688B21EB}" type="slidenum">
              <a:rPr lang="en-US" smtClean="0"/>
              <a:t>15</a:t>
            </a:fld>
            <a:endParaRPr lang="en-US" dirty="0"/>
          </a:p>
        </p:txBody>
      </p:sp>
    </p:spTree>
    <p:extLst>
      <p:ext uri="{BB962C8B-B14F-4D97-AF65-F5344CB8AC3E}">
        <p14:creationId xmlns:p14="http://schemas.microsoft.com/office/powerpoint/2010/main" val="3753153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If I could get President Trump to look at just one graphic, this is </a:t>
            </a:r>
            <a:r>
              <a:rPr lang="en-US" sz="1600" dirty="0" smtClean="0"/>
              <a:t>the one.</a:t>
            </a:r>
            <a:endParaRPr lang="en-US" sz="1600" dirty="0"/>
          </a:p>
          <a:p>
            <a:endParaRPr lang="en-US" sz="1600" dirty="0"/>
          </a:p>
          <a:p>
            <a:r>
              <a:rPr lang="en-US" sz="1600" dirty="0"/>
              <a:t>The two-party tyranny has shut 70% of the eligible voters out of the political process at all levels – local, state, and federal.</a:t>
            </a:r>
          </a:p>
          <a:p>
            <a:endParaRPr lang="en-US" sz="1600" dirty="0"/>
          </a:p>
          <a:p>
            <a:r>
              <a:rPr lang="en-US" sz="1600" dirty="0"/>
              <a:t>My goal with #UNRIG is to put the public – 100% of the public – back into politics.</a:t>
            </a:r>
          </a:p>
          <a:p>
            <a:endParaRPr lang="en-US" sz="1600" dirty="0"/>
          </a:p>
          <a:p>
            <a:r>
              <a:rPr lang="en-US" sz="1600" dirty="0"/>
              <a:t>The system is rigged, the President has said. The question we must all ask him is this: why is he not embracing #UNRIG to unrig the rigged system?</a:t>
            </a:r>
          </a:p>
          <a:p>
            <a:endParaRPr lang="en-US" dirty="0"/>
          </a:p>
        </p:txBody>
      </p:sp>
      <p:sp>
        <p:nvSpPr>
          <p:cNvPr id="4" name="Slide Number Placeholder 3"/>
          <p:cNvSpPr>
            <a:spLocks noGrp="1"/>
          </p:cNvSpPr>
          <p:nvPr>
            <p:ph type="sldNum" sz="quarter" idx="10"/>
          </p:nvPr>
        </p:nvSpPr>
        <p:spPr/>
        <p:txBody>
          <a:bodyPr/>
          <a:lstStyle/>
          <a:p>
            <a:fld id="{27A172B9-A2A2-4A95-BE89-E18E688B21EB}" type="slidenum">
              <a:rPr lang="en-US" smtClean="0"/>
              <a:t>16</a:t>
            </a:fld>
            <a:endParaRPr lang="en-US" dirty="0"/>
          </a:p>
        </p:txBody>
      </p:sp>
    </p:spTree>
    <p:extLst>
      <p:ext uri="{BB962C8B-B14F-4D97-AF65-F5344CB8AC3E}">
        <p14:creationId xmlns:p14="http://schemas.microsoft.com/office/powerpoint/2010/main" val="1304990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meant to add a Marianne Williamson “yada yada yada ” insert here.  She’s right, the general public does not want detailed policy positions, they just want to know that the politician feels their pain.  That is what got Donald Trump elected and that is what will get him re-elected.</a:t>
            </a:r>
          </a:p>
          <a:p>
            <a:endParaRPr lang="en-US" sz="1600" dirty="0"/>
          </a:p>
          <a:p>
            <a:r>
              <a:rPr lang="en-US" sz="1600" dirty="0"/>
              <a:t>Having said that, someone has to do the hard work of thinking about solutions, and after years of studying what all others have done, this is what I have come up with.  </a:t>
            </a:r>
          </a:p>
          <a:p>
            <a:endParaRPr lang="en-US" sz="1600" dirty="0"/>
          </a:p>
          <a:p>
            <a:r>
              <a:rPr lang="en-US" sz="1600" dirty="0"/>
              <a:t>This unrigs the system.</a:t>
            </a:r>
          </a:p>
          <a:p>
            <a:endParaRPr lang="en-US" dirty="0"/>
          </a:p>
        </p:txBody>
      </p:sp>
      <p:sp>
        <p:nvSpPr>
          <p:cNvPr id="4" name="Slide Number Placeholder 3"/>
          <p:cNvSpPr>
            <a:spLocks noGrp="1"/>
          </p:cNvSpPr>
          <p:nvPr>
            <p:ph type="sldNum" sz="quarter" idx="10"/>
          </p:nvPr>
        </p:nvSpPr>
        <p:spPr/>
        <p:txBody>
          <a:bodyPr/>
          <a:lstStyle/>
          <a:p>
            <a:fld id="{27A172B9-A2A2-4A95-BE89-E18E688B21EB}" type="slidenum">
              <a:rPr lang="en-US" smtClean="0"/>
              <a:t>17</a:t>
            </a:fld>
            <a:endParaRPr lang="en-US" dirty="0"/>
          </a:p>
        </p:txBody>
      </p:sp>
    </p:spTree>
    <p:extLst>
      <p:ext uri="{BB962C8B-B14F-4D97-AF65-F5344CB8AC3E}">
        <p14:creationId xmlns:p14="http://schemas.microsoft.com/office/powerpoint/2010/main" val="2101580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Howard Dean had enormous potential as a presidential candidate, but he was destroyed because he was not convenient for the Deep State. </a:t>
            </a:r>
          </a:p>
          <a:p>
            <a:endParaRPr lang="en-US" sz="1600" dirty="0"/>
          </a:p>
          <a:p>
            <a:r>
              <a:rPr lang="en-US" sz="1600" dirty="0"/>
              <a:t>I asked Joe Trippi to teach me the mysteries of the Big Bat process and I am satisfied that given a $10M mobilization investment, I can raise no less than $1B from small donors as well as $1B in earned media.  </a:t>
            </a:r>
          </a:p>
          <a:p>
            <a:endParaRPr lang="en-US" sz="1600" dirty="0"/>
          </a:p>
          <a:p>
            <a:r>
              <a:rPr lang="en-US" sz="1600" dirty="0"/>
              <a:t>I will not reveal </a:t>
            </a:r>
            <a:r>
              <a:rPr lang="en-US" sz="1600" dirty="0" smtClean="0"/>
              <a:t>all of my </a:t>
            </a:r>
            <a:r>
              <a:rPr lang="en-US" sz="1600" dirty="0"/>
              <a:t>top secret plans today, but they do include the use of comic </a:t>
            </a:r>
            <a:r>
              <a:rPr lang="en-US" sz="1600" dirty="0" smtClean="0"/>
              <a:t>impersonators on national tour, </a:t>
            </a:r>
            <a:r>
              <a:rPr lang="en-US" sz="1600" dirty="0"/>
              <a:t>and 10,000 wrapped vans playing love songs. </a:t>
            </a:r>
          </a:p>
          <a:p>
            <a:endParaRPr lang="en-US" sz="1600" dirty="0"/>
          </a:p>
          <a:p>
            <a:r>
              <a:rPr lang="en-US" sz="1600" dirty="0"/>
              <a:t>We do not lack for money to win.</a:t>
            </a:r>
          </a:p>
        </p:txBody>
      </p:sp>
      <p:sp>
        <p:nvSpPr>
          <p:cNvPr id="4" name="Slide Number Placeholder 3"/>
          <p:cNvSpPr>
            <a:spLocks noGrp="1"/>
          </p:cNvSpPr>
          <p:nvPr>
            <p:ph type="sldNum" sz="quarter" idx="10"/>
          </p:nvPr>
        </p:nvSpPr>
        <p:spPr/>
        <p:txBody>
          <a:bodyPr/>
          <a:lstStyle/>
          <a:p>
            <a:fld id="{27A172B9-A2A2-4A95-BE89-E18E688B21EB}" type="slidenum">
              <a:rPr lang="en-US" smtClean="0"/>
              <a:t>18</a:t>
            </a:fld>
            <a:endParaRPr lang="en-US" dirty="0"/>
          </a:p>
        </p:txBody>
      </p:sp>
    </p:spTree>
    <p:extLst>
      <p:ext uri="{BB962C8B-B14F-4D97-AF65-F5344CB8AC3E}">
        <p14:creationId xmlns:p14="http://schemas.microsoft.com/office/powerpoint/2010/main" val="1817880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That takes care of money, what about #GoogleGestapo? When Cynthia McKinney and I launched #UNRIG the Zionists immediately saw the threat and destroyed us six ways in ninety days. What does not kill you makes you stronger. They have earned my attention as </a:t>
            </a:r>
            <a:r>
              <a:rPr lang="en-US" sz="1600" dirty="0" smtClean="0"/>
              <a:t>America’s </a:t>
            </a:r>
            <a:r>
              <a:rPr lang="en-US" sz="1600" dirty="0"/>
              <a:t>main enemy. </a:t>
            </a:r>
          </a:p>
          <a:p>
            <a:endParaRPr lang="en-US" sz="1600" dirty="0"/>
          </a:p>
          <a:p>
            <a:r>
              <a:rPr lang="en-US" sz="1600" dirty="0"/>
              <a:t>I know how to displace #GoogleGestapo, and am planning two conferences for next spring, one to mobilize – world-wide – the pieces of a new federated Web 3.0, and the other to mobilize – </a:t>
            </a:r>
            <a:r>
              <a:rPr lang="en-US" sz="1600" dirty="0" smtClean="0"/>
              <a:t>world-wide – class </a:t>
            </a:r>
            <a:r>
              <a:rPr lang="en-US" sz="1600" dirty="0"/>
              <a:t>action lawsuits against the guilty.</a:t>
            </a:r>
          </a:p>
        </p:txBody>
      </p:sp>
      <p:sp>
        <p:nvSpPr>
          <p:cNvPr id="4" name="Slide Number Placeholder 3"/>
          <p:cNvSpPr>
            <a:spLocks noGrp="1"/>
          </p:cNvSpPr>
          <p:nvPr>
            <p:ph type="sldNum" sz="quarter" idx="10"/>
          </p:nvPr>
        </p:nvSpPr>
        <p:spPr/>
        <p:txBody>
          <a:bodyPr/>
          <a:lstStyle/>
          <a:p>
            <a:fld id="{27A172B9-A2A2-4A95-BE89-E18E688B21EB}" type="slidenum">
              <a:rPr lang="en-US" smtClean="0"/>
              <a:t>19</a:t>
            </a:fld>
            <a:endParaRPr lang="en-US" dirty="0"/>
          </a:p>
        </p:txBody>
      </p:sp>
    </p:spTree>
    <p:extLst>
      <p:ext uri="{BB962C8B-B14F-4D97-AF65-F5344CB8AC3E}">
        <p14:creationId xmlns:p14="http://schemas.microsoft.com/office/powerpoint/2010/main" val="1338565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800" dirty="0">
                <a:solidFill>
                  <a:prstClr val="black"/>
                </a:solidFill>
              </a:rPr>
              <a:t>I will NOT be addressing most of the questions that over 750 of you suggested when I posted a call for questions, and I will NOT be addressing the specifics of each policy issue that I would lean toward if I were President.</a:t>
            </a:r>
          </a:p>
          <a:p>
            <a:pPr lvl="0"/>
            <a:endParaRPr lang="en-US" sz="1800" dirty="0">
              <a:solidFill>
                <a:prstClr val="black"/>
              </a:solidFill>
            </a:endParaRPr>
          </a:p>
          <a:p>
            <a:pPr lvl="0"/>
            <a:r>
              <a:rPr lang="en-US" sz="1800" dirty="0">
                <a:solidFill>
                  <a:prstClr val="black"/>
                </a:solidFill>
              </a:rPr>
              <a:t>All of this is free online – I have answered every </a:t>
            </a:r>
            <a:r>
              <a:rPr lang="en-US" sz="1800" dirty="0" smtClean="0">
                <a:solidFill>
                  <a:prstClr val="black"/>
                </a:solidFill>
              </a:rPr>
              <a:t>question, </a:t>
            </a:r>
            <a:r>
              <a:rPr lang="en-US" sz="1800" dirty="0">
                <a:solidFill>
                  <a:prstClr val="black"/>
                </a:solidFill>
              </a:rPr>
              <a:t>and provided links to further reading, as well as provided my 2008 policy platform that I will update after the two-party tyranny confirms its candidates.</a:t>
            </a:r>
          </a:p>
          <a:p>
            <a:pPr lvl="0"/>
            <a:endParaRPr lang="en-US" sz="1800" dirty="0">
              <a:solidFill>
                <a:prstClr val="black"/>
              </a:solidFill>
            </a:endParaRPr>
          </a:p>
          <a:p>
            <a:pPr lvl="0"/>
            <a:r>
              <a:rPr lang="en-US" sz="1800" dirty="0">
                <a:solidFill>
                  <a:prstClr val="black"/>
                </a:solidFill>
              </a:rPr>
              <a:t>All free online at http://tinyurl.com/Steele-DD-2019.</a:t>
            </a:r>
          </a:p>
          <a:p>
            <a:endParaRPr lang="en-US" dirty="0"/>
          </a:p>
        </p:txBody>
      </p:sp>
      <p:sp>
        <p:nvSpPr>
          <p:cNvPr id="4" name="Slide Number Placeholder 3"/>
          <p:cNvSpPr>
            <a:spLocks noGrp="1"/>
          </p:cNvSpPr>
          <p:nvPr>
            <p:ph type="sldNum" sz="quarter" idx="10"/>
          </p:nvPr>
        </p:nvSpPr>
        <p:spPr/>
        <p:txBody>
          <a:bodyPr/>
          <a:lstStyle/>
          <a:p>
            <a:fld id="{27A172B9-A2A2-4A95-BE89-E18E688B21EB}" type="slidenum">
              <a:rPr lang="en-US" smtClean="0"/>
              <a:t>2</a:t>
            </a:fld>
            <a:endParaRPr lang="en-US" dirty="0"/>
          </a:p>
        </p:txBody>
      </p:sp>
    </p:spTree>
    <p:extLst>
      <p:ext uri="{BB962C8B-B14F-4D97-AF65-F5344CB8AC3E}">
        <p14:creationId xmlns:p14="http://schemas.microsoft.com/office/powerpoint/2010/main" val="4220762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President Donald Trump has something I want: the power to legislate #UNRIG. If he will embrace #UNRIG and end the hypocrisy of saying the system is rigged and then embracing the rigged system to his own ends, we can do a deal. </a:t>
            </a:r>
          </a:p>
          <a:p>
            <a:endParaRPr lang="en-US" sz="1600" dirty="0"/>
          </a:p>
          <a:p>
            <a:r>
              <a:rPr lang="en-US" sz="1600" dirty="0"/>
              <a:t>There is no question but that he would be better than any of the losers on the left and there is also no question but that we have </a:t>
            </a:r>
            <a:r>
              <a:rPr lang="en-US" sz="1600" dirty="0" smtClean="0"/>
              <a:t>moral</a:t>
            </a:r>
            <a:r>
              <a:rPr lang="en-US" sz="1600" dirty="0"/>
              <a:t>, honest, competent leaders in the middle </a:t>
            </a:r>
            <a:r>
              <a:rPr lang="en-US" sz="1600" dirty="0" smtClean="0"/>
              <a:t>who have </a:t>
            </a:r>
            <a:r>
              <a:rPr lang="en-US" sz="1600" dirty="0"/>
              <a:t>no chance at all of being elected.</a:t>
            </a:r>
          </a:p>
          <a:p>
            <a:endParaRPr lang="en-US" sz="1600" dirty="0"/>
          </a:p>
          <a:p>
            <a:r>
              <a:rPr lang="en-US" sz="1600" dirty="0"/>
              <a:t>This is my plan. I pray the President will make the deal.</a:t>
            </a:r>
          </a:p>
          <a:p>
            <a:endParaRPr lang="en-US" dirty="0"/>
          </a:p>
        </p:txBody>
      </p:sp>
      <p:sp>
        <p:nvSpPr>
          <p:cNvPr id="4" name="Slide Number Placeholder 3"/>
          <p:cNvSpPr>
            <a:spLocks noGrp="1"/>
          </p:cNvSpPr>
          <p:nvPr>
            <p:ph type="sldNum" sz="quarter" idx="10"/>
          </p:nvPr>
        </p:nvSpPr>
        <p:spPr/>
        <p:txBody>
          <a:bodyPr/>
          <a:lstStyle/>
          <a:p>
            <a:fld id="{27A172B9-A2A2-4A95-BE89-E18E688B21EB}" type="slidenum">
              <a:rPr lang="en-US" smtClean="0"/>
              <a:t>20</a:t>
            </a:fld>
            <a:endParaRPr lang="en-US" dirty="0"/>
          </a:p>
        </p:txBody>
      </p:sp>
    </p:spTree>
    <p:extLst>
      <p:ext uri="{BB962C8B-B14F-4D97-AF65-F5344CB8AC3E}">
        <p14:creationId xmlns:p14="http://schemas.microsoft.com/office/powerpoint/2010/main" val="229835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We must stop wasting the most precious real estate on the planet on scum – the media – and convert that space into a combination of Trump Studio and truth channel able to reach – and hear from – every American, while placing a grand strategy staff and an open source intelligence unit under the President’s direct command.</a:t>
            </a:r>
          </a:p>
          <a:p>
            <a:endParaRPr lang="en-US" sz="1600" dirty="0"/>
          </a:p>
          <a:p>
            <a:r>
              <a:rPr lang="en-US" sz="1600" dirty="0"/>
              <a:t>Second, we must restructure how our Commander in Chief commands – the Vice President and three Deputy Vice Presidents should be co-located with the President in the White House, and make better use of real-time multi-media to manage a distributed and much smaller federal government.</a:t>
            </a:r>
          </a:p>
        </p:txBody>
      </p:sp>
      <p:sp>
        <p:nvSpPr>
          <p:cNvPr id="4" name="Slide Number Placeholder 3"/>
          <p:cNvSpPr>
            <a:spLocks noGrp="1"/>
          </p:cNvSpPr>
          <p:nvPr>
            <p:ph type="sldNum" sz="quarter" idx="10"/>
          </p:nvPr>
        </p:nvSpPr>
        <p:spPr/>
        <p:txBody>
          <a:bodyPr/>
          <a:lstStyle/>
          <a:p>
            <a:fld id="{27A172B9-A2A2-4A95-BE89-E18E688B21EB}" type="slidenum">
              <a:rPr lang="en-US" smtClean="0"/>
              <a:t>21</a:t>
            </a:fld>
            <a:endParaRPr lang="en-US" dirty="0"/>
          </a:p>
        </p:txBody>
      </p:sp>
    </p:spTree>
    <p:extLst>
      <p:ext uri="{BB962C8B-B14F-4D97-AF65-F5344CB8AC3E}">
        <p14:creationId xmlns:p14="http://schemas.microsoft.com/office/powerpoint/2010/main" val="1546375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Dr. Cynthia McKinney is the perfect choice as a unity and healing Vice </a:t>
            </a:r>
            <a:r>
              <a:rPr lang="en-US" sz="1600" dirty="0" smtClean="0"/>
              <a:t>President ideally suited to dealing with our existing Congress.</a:t>
            </a:r>
            <a:endParaRPr lang="en-US" sz="1600" dirty="0"/>
          </a:p>
          <a:p>
            <a:endParaRPr lang="en-US" sz="1600" dirty="0"/>
          </a:p>
          <a:p>
            <a:r>
              <a:rPr lang="en-US" sz="1600" dirty="0"/>
              <a:t>I have spent thousands of miles with Dr. McKinney and a staffer in an RV, and I will tell you from my up close and </a:t>
            </a:r>
            <a:r>
              <a:rPr lang="en-US" sz="1600" dirty="0" smtClean="0"/>
              <a:t>personal </a:t>
            </a:r>
            <a:r>
              <a:rPr lang="en-US" sz="1600" dirty="0"/>
              <a:t>experience, this is an honest and intelligent woman who puts </a:t>
            </a:r>
            <a:r>
              <a:rPr lang="en-US" sz="1600" dirty="0" smtClean="0"/>
              <a:t>the used toilet </a:t>
            </a:r>
            <a:r>
              <a:rPr lang="en-US" sz="1600" dirty="0"/>
              <a:t>paper in the bag instead of the toilet. </a:t>
            </a:r>
            <a:r>
              <a:rPr lang="en-US" sz="1600" dirty="0" smtClean="0"/>
              <a:t>RVs are like boats, the toilets cannot handle toilet paper. She </a:t>
            </a:r>
            <a:r>
              <a:rPr lang="en-US" sz="1600" dirty="0"/>
              <a:t>can be TRUSTED in the small things, and therefore in the large things.</a:t>
            </a:r>
          </a:p>
          <a:p>
            <a:endParaRPr lang="en-US" sz="1600" dirty="0"/>
          </a:p>
          <a:p>
            <a:r>
              <a:rPr lang="en-US" sz="1600" dirty="0"/>
              <a:t>We need a Governors Council and a Mayors Council.  The President needs these new </a:t>
            </a:r>
            <a:r>
              <a:rPr lang="en-US" sz="1600" dirty="0" smtClean="0"/>
              <a:t>organizations </a:t>
            </a:r>
            <a:r>
              <a:rPr lang="en-US" sz="1600" dirty="0"/>
              <a:t>to both reinstate White House access for the fifty sovereign states, and to deal with the virtual city-states that exist across the country.</a:t>
            </a:r>
          </a:p>
        </p:txBody>
      </p:sp>
      <p:sp>
        <p:nvSpPr>
          <p:cNvPr id="4" name="Slide Number Placeholder 3"/>
          <p:cNvSpPr>
            <a:spLocks noGrp="1"/>
          </p:cNvSpPr>
          <p:nvPr>
            <p:ph type="sldNum" sz="quarter" idx="10"/>
          </p:nvPr>
        </p:nvSpPr>
        <p:spPr/>
        <p:txBody>
          <a:bodyPr/>
          <a:lstStyle/>
          <a:p>
            <a:fld id="{27A172B9-A2A2-4A95-BE89-E18E688B21EB}" type="slidenum">
              <a:rPr lang="en-US" smtClean="0"/>
              <a:t>22</a:t>
            </a:fld>
            <a:endParaRPr lang="en-US" dirty="0"/>
          </a:p>
        </p:txBody>
      </p:sp>
    </p:spTree>
    <p:extLst>
      <p:ext uri="{BB962C8B-B14F-4D97-AF65-F5344CB8AC3E}">
        <p14:creationId xmlns:p14="http://schemas.microsoft.com/office/powerpoint/2010/main" val="1539319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Bob Gates has extraordinary experience and knows how to move the system at scale.</a:t>
            </a:r>
          </a:p>
          <a:p>
            <a:endParaRPr lang="en-US" sz="1600" dirty="0"/>
          </a:p>
          <a:p>
            <a:r>
              <a:rPr lang="en-US" sz="1600" dirty="0"/>
              <a:t>If president Trump wants someone who can do what needs to be done in relation to integrating and modernizing education, intelligence, and research as one coherent construct, Bob Gates has my vote. </a:t>
            </a:r>
          </a:p>
          <a:p>
            <a:endParaRPr lang="en-US" sz="1600" dirty="0"/>
          </a:p>
          <a:p>
            <a:r>
              <a:rPr lang="en-US" sz="1600" dirty="0"/>
              <a:t>The others are as good as it gets in their respective domains.  </a:t>
            </a:r>
          </a:p>
        </p:txBody>
      </p:sp>
      <p:sp>
        <p:nvSpPr>
          <p:cNvPr id="4" name="Slide Number Placeholder 3"/>
          <p:cNvSpPr>
            <a:spLocks noGrp="1"/>
          </p:cNvSpPr>
          <p:nvPr>
            <p:ph type="sldNum" sz="quarter" idx="10"/>
          </p:nvPr>
        </p:nvSpPr>
        <p:spPr/>
        <p:txBody>
          <a:bodyPr/>
          <a:lstStyle/>
          <a:p>
            <a:fld id="{27A172B9-A2A2-4A95-BE89-E18E688B21EB}" type="slidenum">
              <a:rPr lang="en-US" smtClean="0"/>
              <a:t>23</a:t>
            </a:fld>
            <a:endParaRPr lang="en-US" dirty="0"/>
          </a:p>
        </p:txBody>
      </p:sp>
    </p:spTree>
    <p:extLst>
      <p:ext uri="{BB962C8B-B14F-4D97-AF65-F5344CB8AC3E}">
        <p14:creationId xmlns:p14="http://schemas.microsoft.com/office/powerpoint/2010/main" val="3716417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Of all of the people I have observed in Washington over the years, the two that have resonated with me the most are Ron Paul and Dennis Kucinich. I cannot think of a better person to entrust the Commonwealth to than Dennis Kucinich.</a:t>
            </a:r>
          </a:p>
          <a:p>
            <a:endParaRPr lang="en-US" sz="1600" dirty="0"/>
          </a:p>
          <a:p>
            <a:r>
              <a:rPr lang="en-US" sz="1600" dirty="0"/>
              <a:t>Each of these others has been chosen as best in class – they already know what they need to know to be effective.  You can see the new capabilities on the left </a:t>
            </a:r>
            <a:r>
              <a:rPr lang="en-US" sz="1600" dirty="0" smtClean="0"/>
              <a:t>and </a:t>
            </a:r>
            <a:r>
              <a:rPr lang="en-US" sz="1600" dirty="0"/>
              <a:t>the abolishments on the right.</a:t>
            </a:r>
          </a:p>
          <a:p>
            <a:endParaRPr lang="en-US" sz="1600" dirty="0"/>
          </a:p>
          <a:p>
            <a:r>
              <a:rPr lang="en-US" sz="1600" dirty="0"/>
              <a:t>Hold your questions until the final hour, please.</a:t>
            </a:r>
          </a:p>
        </p:txBody>
      </p:sp>
      <p:sp>
        <p:nvSpPr>
          <p:cNvPr id="4" name="Slide Number Placeholder 3"/>
          <p:cNvSpPr>
            <a:spLocks noGrp="1"/>
          </p:cNvSpPr>
          <p:nvPr>
            <p:ph type="sldNum" sz="quarter" idx="10"/>
          </p:nvPr>
        </p:nvSpPr>
        <p:spPr/>
        <p:txBody>
          <a:bodyPr/>
          <a:lstStyle/>
          <a:p>
            <a:fld id="{27A172B9-A2A2-4A95-BE89-E18E688B21EB}" type="slidenum">
              <a:rPr lang="en-US" smtClean="0"/>
              <a:t>24</a:t>
            </a:fld>
            <a:endParaRPr lang="en-US" dirty="0"/>
          </a:p>
        </p:txBody>
      </p:sp>
    </p:spTree>
    <p:extLst>
      <p:ext uri="{BB962C8B-B14F-4D97-AF65-F5344CB8AC3E}">
        <p14:creationId xmlns:p14="http://schemas.microsoft.com/office/powerpoint/2010/main" val="2054818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1117600"/>
            <a:ext cx="5622925" cy="3162300"/>
          </a:xfrm>
        </p:spPr>
      </p:sp>
      <p:sp>
        <p:nvSpPr>
          <p:cNvPr id="3" name="Notes Placeholder 2"/>
          <p:cNvSpPr>
            <a:spLocks noGrp="1"/>
          </p:cNvSpPr>
          <p:nvPr>
            <p:ph type="body" idx="1"/>
          </p:nvPr>
        </p:nvSpPr>
        <p:spPr/>
        <p:txBody>
          <a:bodyPr/>
          <a:lstStyle/>
          <a:p>
            <a:r>
              <a:rPr lang="en-US" dirty="0" smtClean="0"/>
              <a:t>If we are to turn away from endless war there is no better person to oversee the beating of swords into plowshares, a foreign policy of peace, commerce, and friendship, than Dr. Ron Paul. Particularly priceless is his long-standing professional friendship with Dennis Kucinich, each of them reflecting a commitment to America First and evidence-based decisions in the public interest.</a:t>
            </a:r>
          </a:p>
          <a:p>
            <a:endParaRPr lang="en-US" dirty="0"/>
          </a:p>
          <a:p>
            <a:r>
              <a:rPr lang="en-US" dirty="0" smtClean="0"/>
              <a:t>In keeping with having diplomacy, development, defense, and commerce (D3C) under one Deputy Vice President, we need an Inter-Agency Development Command and an Inter-Agency University, both to be located adjacent to the National Defense University complex at Fort McNair.</a:t>
            </a:r>
          </a:p>
          <a:p>
            <a:endParaRPr lang="en-US" dirty="0"/>
          </a:p>
          <a:p>
            <a:r>
              <a:rPr lang="en-US" dirty="0" smtClean="0"/>
              <a:t>NASA is a defense agency and totally out of control. There may be someone better qualified than Jeff Bezos but for now he is my choice, partly in revenge against the second-generation Nazis that run the place now.</a:t>
            </a:r>
          </a:p>
          <a:p>
            <a:endParaRPr lang="en-US" sz="800" dirty="0"/>
          </a:p>
          <a:p>
            <a:r>
              <a:rPr lang="en-US" dirty="0" smtClean="0"/>
              <a:t>John tells me he was well-treated by Cuba, we have agreed he can make the deal there.  </a:t>
            </a:r>
          </a:p>
          <a:p>
            <a:pPr>
              <a:lnSpc>
                <a:spcPct val="107000"/>
              </a:lnSpc>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John can bring us the Libertarians and he is great at earned media in those circles</a:t>
            </a:r>
            <a:r>
              <a:rPr lang="en-US"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endParaRPr lang="en-US" sz="105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7A172B9-A2A2-4A95-BE89-E18E688B21EB}" type="slidenum">
              <a:rPr lang="en-US" smtClean="0"/>
              <a:t>25</a:t>
            </a:fld>
            <a:endParaRPr lang="en-US" dirty="0"/>
          </a:p>
        </p:txBody>
      </p:sp>
    </p:spTree>
    <p:extLst>
      <p:ext uri="{BB962C8B-B14F-4D97-AF65-F5344CB8AC3E}">
        <p14:creationId xmlns:p14="http://schemas.microsoft.com/office/powerpoint/2010/main" val="2496090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Grand Strategy is about establishing your ends, devising your ways, and then generating the means to fund the ways that achieve </a:t>
            </a:r>
            <a:r>
              <a:rPr lang="en-US" sz="1600" dirty="0" smtClean="0"/>
              <a:t>the </a:t>
            </a:r>
            <a:r>
              <a:rPr lang="en-US" sz="1600" dirty="0"/>
              <a:t>ends. The USA does not have a grand strategy today and needs one most desperately.</a:t>
            </a:r>
          </a:p>
          <a:p>
            <a:endParaRPr lang="en-US" sz="1600" dirty="0"/>
          </a:p>
          <a:p>
            <a:r>
              <a:rPr lang="en-US" sz="1600" dirty="0"/>
              <a:t>I will address ways to cut the federal budget in the next slide, for now it simply merits emphasis </a:t>
            </a:r>
            <a:r>
              <a:rPr lang="en-US" sz="1600" dirty="0" smtClean="0"/>
              <a:t>that </a:t>
            </a:r>
            <a:r>
              <a:rPr lang="en-US" sz="1600" dirty="0"/>
              <a:t>we need to cut the federal budget by two thirds, localize virtually everything other than global engagement, and reassert the natural rights of every citizen.</a:t>
            </a:r>
          </a:p>
          <a:p>
            <a:endParaRPr lang="en-US" sz="1600" dirty="0"/>
          </a:p>
          <a:p>
            <a:r>
              <a:rPr lang="en-US" sz="1600" dirty="0"/>
              <a:t>This includes zero tolerance for illegal immigration, white collar criminals, traitors, and any politicians that </a:t>
            </a:r>
            <a:r>
              <a:rPr lang="en-US" sz="1600" dirty="0" smtClean="0"/>
              <a:t>lie </a:t>
            </a:r>
            <a:r>
              <a:rPr lang="en-US" sz="1600" dirty="0"/>
              <a:t>to the public.</a:t>
            </a:r>
          </a:p>
        </p:txBody>
      </p:sp>
      <p:sp>
        <p:nvSpPr>
          <p:cNvPr id="4" name="Slide Number Placeholder 3"/>
          <p:cNvSpPr>
            <a:spLocks noGrp="1"/>
          </p:cNvSpPr>
          <p:nvPr>
            <p:ph type="sldNum" sz="quarter" idx="10"/>
          </p:nvPr>
        </p:nvSpPr>
        <p:spPr/>
        <p:txBody>
          <a:bodyPr/>
          <a:lstStyle/>
          <a:p>
            <a:fld id="{27A172B9-A2A2-4A95-BE89-E18E688B21EB}" type="slidenum">
              <a:rPr lang="en-US" smtClean="0"/>
              <a:t>26</a:t>
            </a:fld>
            <a:endParaRPr lang="en-US" dirty="0"/>
          </a:p>
        </p:txBody>
      </p:sp>
    </p:spTree>
    <p:extLst>
      <p:ext uri="{BB962C8B-B14F-4D97-AF65-F5344CB8AC3E}">
        <p14:creationId xmlns:p14="http://schemas.microsoft.com/office/powerpoint/2010/main" val="2032972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only reason we have been borrowing two trillion dollars a year to pay for a three trillion dollar a year federal government is because We the People have been dumb asses and abdicated our role as the militia for integrity.</a:t>
            </a:r>
          </a:p>
          <a:p>
            <a:endParaRPr lang="en-US" sz="1600" dirty="0"/>
          </a:p>
          <a:p>
            <a:r>
              <a:rPr lang="en-US" sz="1600" dirty="0"/>
              <a:t>An honest President armed with an honest Congress and an attentive public can cut the federal government by two thirds within six years.</a:t>
            </a:r>
          </a:p>
          <a:p>
            <a:endParaRPr lang="en-US" sz="1600" dirty="0"/>
          </a:p>
          <a:p>
            <a:r>
              <a:rPr lang="en-US" sz="1600" dirty="0"/>
              <a:t>You can study this later. We can do this.</a:t>
            </a:r>
          </a:p>
        </p:txBody>
      </p:sp>
      <p:sp>
        <p:nvSpPr>
          <p:cNvPr id="4" name="Slide Number Placeholder 3"/>
          <p:cNvSpPr>
            <a:spLocks noGrp="1"/>
          </p:cNvSpPr>
          <p:nvPr>
            <p:ph type="sldNum" sz="quarter" idx="10"/>
          </p:nvPr>
        </p:nvSpPr>
        <p:spPr/>
        <p:txBody>
          <a:bodyPr/>
          <a:lstStyle/>
          <a:p>
            <a:fld id="{27A172B9-A2A2-4A95-BE89-E18E688B21EB}" type="slidenum">
              <a:rPr lang="en-US" smtClean="0"/>
              <a:t>27</a:t>
            </a:fld>
            <a:endParaRPr lang="en-US" dirty="0"/>
          </a:p>
        </p:txBody>
      </p:sp>
    </p:spTree>
    <p:extLst>
      <p:ext uri="{BB962C8B-B14F-4D97-AF65-F5344CB8AC3E}">
        <p14:creationId xmlns:p14="http://schemas.microsoft.com/office/powerpoint/2010/main" val="1758921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This is the other graphic I would like to have the President understand, and I </a:t>
            </a:r>
            <a:r>
              <a:rPr lang="en-US" sz="1600" dirty="0" smtClean="0"/>
              <a:t>am </a:t>
            </a:r>
            <a:r>
              <a:rPr lang="en-US" sz="1600" dirty="0"/>
              <a:t>told he already gets this and is thinking about abolishing the IRS and ending all federal income taxes in time for Election Day 2020 appreciation.</a:t>
            </a:r>
          </a:p>
          <a:p>
            <a:endParaRPr lang="en-US" sz="1600" dirty="0"/>
          </a:p>
          <a:p>
            <a:r>
              <a:rPr lang="en-US" sz="1600" dirty="0"/>
              <a:t>Because of treason by multiple presidents, the working class has borne the greatest burden.</a:t>
            </a:r>
          </a:p>
          <a:p>
            <a:endParaRPr lang="en-US" sz="1600" dirty="0"/>
          </a:p>
          <a:p>
            <a:r>
              <a:rPr lang="en-US" sz="1600" dirty="0"/>
              <a:t>Devised by Professor Edgar Feige of Wisconsin, this alternative triples revenue while ending the tax free ride of Wall Street and corporations.</a:t>
            </a:r>
          </a:p>
          <a:p>
            <a:endParaRPr lang="en-US" dirty="0"/>
          </a:p>
        </p:txBody>
      </p:sp>
      <p:sp>
        <p:nvSpPr>
          <p:cNvPr id="4" name="Slide Number Placeholder 3"/>
          <p:cNvSpPr>
            <a:spLocks noGrp="1"/>
          </p:cNvSpPr>
          <p:nvPr>
            <p:ph type="sldNum" sz="quarter" idx="10"/>
          </p:nvPr>
        </p:nvSpPr>
        <p:spPr/>
        <p:txBody>
          <a:bodyPr/>
          <a:lstStyle/>
          <a:p>
            <a:fld id="{27A172B9-A2A2-4A95-BE89-E18E688B21EB}" type="slidenum">
              <a:rPr lang="en-US" smtClean="0"/>
              <a:t>28</a:t>
            </a:fld>
            <a:endParaRPr lang="en-US" dirty="0"/>
          </a:p>
        </p:txBody>
      </p:sp>
    </p:spTree>
    <p:extLst>
      <p:ext uri="{BB962C8B-B14F-4D97-AF65-F5344CB8AC3E}">
        <p14:creationId xmlns:p14="http://schemas.microsoft.com/office/powerpoint/2010/main" val="1712524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third element of my strategic plan for an American renaissance – the first was intelligence with integrity, the second #UNRIG for election reform that achieves unity with integrity – is localization. </a:t>
            </a:r>
          </a:p>
          <a:p>
            <a:endParaRPr lang="en-US" dirty="0"/>
          </a:p>
          <a:p>
            <a:r>
              <a:rPr lang="en-US" sz="1600" dirty="0"/>
              <a:t>Elinor Ostrom won a Nobel Economics Prize for demonstrating that only locals know enough to both govern (for example, local fisheries) and enforce (by presence and local knowledge).  Nassim Nicholas Taleb is similarly gifted, and has put the stake in the heart of top-down government – it does not work.  </a:t>
            </a:r>
          </a:p>
          <a:p>
            <a:endParaRPr lang="en-US" dirty="0"/>
          </a:p>
          <a:p>
            <a:r>
              <a:rPr lang="en-US" sz="1600" dirty="0" smtClean="0"/>
              <a:t>It is my intent to see the return of two thirds of the lands stolen from states by the federal government – that is our next frontier for a new distributed population leveraging free energy that also allows unlimited desalinated water from the sea to the heartland.</a:t>
            </a:r>
            <a:endParaRPr lang="en-US" sz="1600" dirty="0"/>
          </a:p>
          <a:p>
            <a:endParaRPr lang="en-US" dirty="0"/>
          </a:p>
        </p:txBody>
      </p:sp>
      <p:sp>
        <p:nvSpPr>
          <p:cNvPr id="4" name="Slide Number Placeholder 3"/>
          <p:cNvSpPr>
            <a:spLocks noGrp="1"/>
          </p:cNvSpPr>
          <p:nvPr>
            <p:ph type="sldNum" sz="quarter" idx="10"/>
          </p:nvPr>
        </p:nvSpPr>
        <p:spPr/>
        <p:txBody>
          <a:bodyPr/>
          <a:lstStyle/>
          <a:p>
            <a:fld id="{27A172B9-A2A2-4A95-BE89-E18E688B21EB}" type="slidenum">
              <a:rPr lang="en-US" smtClean="0"/>
              <a:t>29</a:t>
            </a:fld>
            <a:endParaRPr lang="en-US" dirty="0"/>
          </a:p>
        </p:txBody>
      </p:sp>
    </p:spTree>
    <p:extLst>
      <p:ext uri="{BB962C8B-B14F-4D97-AF65-F5344CB8AC3E}">
        <p14:creationId xmlns:p14="http://schemas.microsoft.com/office/powerpoint/2010/main" val="2351929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600" dirty="0">
                <a:solidFill>
                  <a:prstClr val="black"/>
                </a:solidFill>
              </a:rPr>
              <a:t>There are those that think I lack a sense of humor so I thought to start by proving them right. This is </a:t>
            </a:r>
            <a:r>
              <a:rPr lang="en-US" sz="1600" dirty="0" smtClean="0">
                <a:solidFill>
                  <a:prstClr val="black"/>
                </a:solidFill>
              </a:rPr>
              <a:t>as </a:t>
            </a:r>
            <a:r>
              <a:rPr lang="en-US" sz="1600" dirty="0">
                <a:solidFill>
                  <a:prstClr val="black"/>
                </a:solidFill>
              </a:rPr>
              <a:t>funny as I get, read it from lower left clockwise.</a:t>
            </a:r>
          </a:p>
          <a:p>
            <a:pPr lvl="0"/>
            <a:endParaRPr lang="en-US" sz="1600" dirty="0">
              <a:solidFill>
                <a:prstClr val="black"/>
              </a:solidFill>
            </a:endParaRPr>
          </a:p>
          <a:p>
            <a:pPr lvl="0"/>
            <a:r>
              <a:rPr lang="en-US" sz="1600" dirty="0">
                <a:solidFill>
                  <a:prstClr val="black"/>
                </a:solidFill>
              </a:rPr>
              <a:t>No one, political or professional, is held accountable for informed consensus. We live in a world of lies and waste because that is what the Deep State profits from, and we let them get away with it.</a:t>
            </a:r>
          </a:p>
          <a:p>
            <a:pPr lvl="0"/>
            <a:endParaRPr lang="en-US" sz="1600" dirty="0">
              <a:solidFill>
                <a:prstClr val="black"/>
              </a:solidFill>
            </a:endParaRPr>
          </a:p>
          <a:p>
            <a:pPr lvl="0"/>
            <a:r>
              <a:rPr lang="en-US" sz="1600" dirty="0">
                <a:solidFill>
                  <a:prstClr val="black"/>
                </a:solidFill>
              </a:rPr>
              <a:t>All hail Marianne Williamson, she’s funnier than I am.</a:t>
            </a:r>
          </a:p>
          <a:p>
            <a:endParaRPr lang="en-US" dirty="0"/>
          </a:p>
        </p:txBody>
      </p:sp>
      <p:sp>
        <p:nvSpPr>
          <p:cNvPr id="4" name="Slide Number Placeholder 3"/>
          <p:cNvSpPr>
            <a:spLocks noGrp="1"/>
          </p:cNvSpPr>
          <p:nvPr>
            <p:ph type="sldNum" sz="quarter" idx="10"/>
          </p:nvPr>
        </p:nvSpPr>
        <p:spPr/>
        <p:txBody>
          <a:bodyPr/>
          <a:lstStyle/>
          <a:p>
            <a:fld id="{27A172B9-A2A2-4A95-BE89-E18E688B21EB}" type="slidenum">
              <a:rPr lang="en-US" smtClean="0"/>
              <a:t>3</a:t>
            </a:fld>
            <a:endParaRPr lang="en-US" dirty="0"/>
          </a:p>
        </p:txBody>
      </p:sp>
    </p:spTree>
    <p:extLst>
      <p:ext uri="{BB962C8B-B14F-4D97-AF65-F5344CB8AC3E}">
        <p14:creationId xmlns:p14="http://schemas.microsoft.com/office/powerpoint/2010/main" val="1913384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fourth element of my strategic plan scares conventional corporations – I now have a clear picture of how to achieve a post-Western economy at 10-20% the cost of the Western model that is 50% waste and 90% profit for the banks.</a:t>
            </a:r>
          </a:p>
          <a:p>
            <a:endParaRPr lang="en-US" sz="1600" dirty="0"/>
          </a:p>
          <a:p>
            <a:r>
              <a:rPr lang="en-US" sz="1600" dirty="0"/>
              <a:t>I stand on the shoulders of others, such as Dr. Marcin Jakubowski, creator of the Global Village Construction Set, all open source.</a:t>
            </a:r>
          </a:p>
          <a:p>
            <a:endParaRPr lang="en-US" sz="1600" dirty="0"/>
          </a:p>
          <a:p>
            <a:r>
              <a:rPr lang="en-US" sz="1600" dirty="0"/>
              <a:t>Artificial Intelligence is not part of the solution. Artificial intelligence, like 5G and transhumanism, is a threat to humanity, not a solution.</a:t>
            </a:r>
          </a:p>
        </p:txBody>
      </p:sp>
      <p:sp>
        <p:nvSpPr>
          <p:cNvPr id="4" name="Slide Number Placeholder 3"/>
          <p:cNvSpPr>
            <a:spLocks noGrp="1"/>
          </p:cNvSpPr>
          <p:nvPr>
            <p:ph type="sldNum" sz="quarter" idx="10"/>
          </p:nvPr>
        </p:nvSpPr>
        <p:spPr/>
        <p:txBody>
          <a:bodyPr/>
          <a:lstStyle/>
          <a:p>
            <a:fld id="{27A172B9-A2A2-4A95-BE89-E18E688B21EB}" type="slidenum">
              <a:rPr lang="en-US" smtClean="0"/>
              <a:t>30</a:t>
            </a:fld>
            <a:endParaRPr lang="en-US" dirty="0"/>
          </a:p>
        </p:txBody>
      </p:sp>
    </p:spTree>
    <p:extLst>
      <p:ext uri="{BB962C8B-B14F-4D97-AF65-F5344CB8AC3E}">
        <p14:creationId xmlns:p14="http://schemas.microsoft.com/office/powerpoint/2010/main" val="3632366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can feel Marianne Williamson lurking in the rafters. She’s right, there is a lot of yada, yada, yada in national conversations, but there is no one, anywhere, that is actually trying to achieve America First consistent with the first principles of our Declaration of Independence, that I know of.</a:t>
            </a:r>
          </a:p>
          <a:p>
            <a:endParaRPr lang="en-US" sz="1600" dirty="0"/>
          </a:p>
          <a:p>
            <a:r>
              <a:rPr lang="en-US" sz="1600" dirty="0"/>
              <a:t>The President claims to be doing this, I have not yet seen the beef. I WANT our President to be the Greatest President Ever. I WANT our President to Make America Great Again.</a:t>
            </a:r>
          </a:p>
          <a:p>
            <a:endParaRPr lang="en-US" sz="1600" dirty="0"/>
          </a:p>
          <a:p>
            <a:r>
              <a:rPr lang="en-US" sz="1600" dirty="0"/>
              <a:t>These should be our goals.  Why are they not?</a:t>
            </a:r>
          </a:p>
        </p:txBody>
      </p:sp>
      <p:sp>
        <p:nvSpPr>
          <p:cNvPr id="4" name="Slide Number Placeholder 3"/>
          <p:cNvSpPr>
            <a:spLocks noGrp="1"/>
          </p:cNvSpPr>
          <p:nvPr>
            <p:ph type="sldNum" sz="quarter" idx="10"/>
          </p:nvPr>
        </p:nvSpPr>
        <p:spPr/>
        <p:txBody>
          <a:bodyPr/>
          <a:lstStyle/>
          <a:p>
            <a:fld id="{27A172B9-A2A2-4A95-BE89-E18E688B21EB}" type="slidenum">
              <a:rPr lang="en-US" smtClean="0"/>
              <a:t>31</a:t>
            </a:fld>
            <a:endParaRPr lang="en-US" dirty="0"/>
          </a:p>
        </p:txBody>
      </p:sp>
    </p:spTree>
    <p:extLst>
      <p:ext uri="{BB962C8B-B14F-4D97-AF65-F5344CB8AC3E}">
        <p14:creationId xmlns:p14="http://schemas.microsoft.com/office/powerpoint/2010/main" val="13517475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Almost every American war including the wars on Cuba and Mexico, has been based on lies.</a:t>
            </a:r>
          </a:p>
          <a:p>
            <a:endParaRPr lang="en-US" sz="1600" dirty="0"/>
          </a:p>
          <a:p>
            <a:r>
              <a:rPr lang="en-US" sz="1600" dirty="0"/>
              <a:t>Our wars are also genocidal, ecocidal, and crimes against humanity in every possible sense of the term including those we imposed at Nuremberg.</a:t>
            </a:r>
          </a:p>
          <a:p>
            <a:endParaRPr lang="en-US" sz="1600" dirty="0"/>
          </a:p>
          <a:p>
            <a:r>
              <a:rPr lang="en-US" sz="1600" dirty="0"/>
              <a:t>The President must honor his promise to bring our troops home, and go a step further: close every military base we have around the world, each being used as lily pads for evil – for the smuggling of drugs, guns, gold, cash, and small children.</a:t>
            </a:r>
          </a:p>
        </p:txBody>
      </p:sp>
      <p:sp>
        <p:nvSpPr>
          <p:cNvPr id="4" name="Slide Number Placeholder 3"/>
          <p:cNvSpPr>
            <a:spLocks noGrp="1"/>
          </p:cNvSpPr>
          <p:nvPr>
            <p:ph type="sldNum" sz="quarter" idx="10"/>
          </p:nvPr>
        </p:nvSpPr>
        <p:spPr/>
        <p:txBody>
          <a:bodyPr/>
          <a:lstStyle/>
          <a:p>
            <a:fld id="{27A172B9-A2A2-4A95-BE89-E18E688B21EB}" type="slidenum">
              <a:rPr lang="en-US" smtClean="0"/>
              <a:t>32</a:t>
            </a:fld>
            <a:endParaRPr lang="en-US" dirty="0"/>
          </a:p>
        </p:txBody>
      </p:sp>
    </p:spTree>
    <p:extLst>
      <p:ext uri="{BB962C8B-B14F-4D97-AF65-F5344CB8AC3E}">
        <p14:creationId xmlns:p14="http://schemas.microsoft.com/office/powerpoint/2010/main" val="8486039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While much of America is not suffering the police state atrocities depicted here, the writing is on the wall.  There will be another 9/11 false flag event, everyone will be declared mentally ill, disarmed, chipped, and turned into a virtual </a:t>
            </a:r>
            <a:r>
              <a:rPr lang="en-US" sz="1600" dirty="0" smtClean="0"/>
              <a:t>slave</a:t>
            </a:r>
            <a:r>
              <a:rPr lang="en-US" sz="1600" dirty="0"/>
              <a:t>, which all too many are already today.</a:t>
            </a:r>
          </a:p>
          <a:p>
            <a:endParaRPr lang="en-US" sz="1600" dirty="0"/>
          </a:p>
          <a:p>
            <a:r>
              <a:rPr lang="en-US" sz="1600" dirty="0"/>
              <a:t>The best defense against both criminals and terrorists is not the police, but rather armed intelligent citizens who are both present and committed to the safety of their neighborhood.</a:t>
            </a:r>
          </a:p>
          <a:p>
            <a:endParaRPr lang="en-US" sz="1600" dirty="0"/>
          </a:p>
          <a:p>
            <a:r>
              <a:rPr lang="en-US" sz="1600" dirty="0"/>
              <a:t>We need to control crazies and criminals, not guns. Open Carry – and </a:t>
            </a:r>
            <a:r>
              <a:rPr lang="en-US" sz="1600" dirty="0" smtClean="0"/>
              <a:t>No Permit Needed </a:t>
            </a:r>
            <a:r>
              <a:rPr lang="en-US" sz="1600" dirty="0"/>
              <a:t>Concealed Carry – should be the law of the land.</a:t>
            </a:r>
          </a:p>
          <a:p>
            <a:endParaRPr lang="en-US" dirty="0"/>
          </a:p>
        </p:txBody>
      </p:sp>
      <p:sp>
        <p:nvSpPr>
          <p:cNvPr id="4" name="Slide Number Placeholder 3"/>
          <p:cNvSpPr>
            <a:spLocks noGrp="1"/>
          </p:cNvSpPr>
          <p:nvPr>
            <p:ph type="sldNum" sz="quarter" idx="10"/>
          </p:nvPr>
        </p:nvSpPr>
        <p:spPr/>
        <p:txBody>
          <a:bodyPr/>
          <a:lstStyle/>
          <a:p>
            <a:fld id="{27A172B9-A2A2-4A95-BE89-E18E688B21EB}" type="slidenum">
              <a:rPr lang="en-US" smtClean="0"/>
              <a:t>33</a:t>
            </a:fld>
            <a:endParaRPr lang="en-US" dirty="0"/>
          </a:p>
        </p:txBody>
      </p:sp>
    </p:spTree>
    <p:extLst>
      <p:ext uri="{BB962C8B-B14F-4D97-AF65-F5344CB8AC3E}">
        <p14:creationId xmlns:p14="http://schemas.microsoft.com/office/powerpoint/2010/main" val="15123546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not what you would call a spiritual person in the California sense of the word, but I do believe I am a God particle, as are all of you, and we cannot ignore the wisdom of the ages that has been repressed by corrupt Western institutions.</a:t>
            </a:r>
          </a:p>
          <a:p>
            <a:endParaRPr lang="en-US" sz="1600" dirty="0"/>
          </a:p>
          <a:p>
            <a:r>
              <a:rPr lang="en-US" sz="1600" dirty="0"/>
              <a:t>No one should have to work as a slave to live.</a:t>
            </a:r>
          </a:p>
          <a:p>
            <a:endParaRPr lang="en-US" sz="1600" dirty="0"/>
          </a:p>
          <a:p>
            <a:r>
              <a:rPr lang="en-US" sz="1600" dirty="0"/>
              <a:t>Everyone should be able to blossom in freedom.</a:t>
            </a:r>
          </a:p>
          <a:p>
            <a:endParaRPr lang="en-US" sz="1600" dirty="0"/>
          </a:p>
          <a:p>
            <a:r>
              <a:rPr lang="en-US" sz="1600" dirty="0"/>
              <a:t>We have an opportunity, in becoming more aware and more active, to open an infinite range of possibilities both personal and communal.</a:t>
            </a:r>
          </a:p>
          <a:p>
            <a:endParaRPr lang="en-US" dirty="0"/>
          </a:p>
        </p:txBody>
      </p:sp>
      <p:sp>
        <p:nvSpPr>
          <p:cNvPr id="4" name="Slide Number Placeholder 3"/>
          <p:cNvSpPr>
            <a:spLocks noGrp="1"/>
          </p:cNvSpPr>
          <p:nvPr>
            <p:ph type="sldNum" sz="quarter" idx="10"/>
          </p:nvPr>
        </p:nvSpPr>
        <p:spPr/>
        <p:txBody>
          <a:bodyPr/>
          <a:lstStyle/>
          <a:p>
            <a:fld id="{27A172B9-A2A2-4A95-BE89-E18E688B21EB}" type="slidenum">
              <a:rPr lang="en-US" smtClean="0"/>
              <a:t>34</a:t>
            </a:fld>
            <a:endParaRPr lang="en-US" dirty="0"/>
          </a:p>
        </p:txBody>
      </p:sp>
    </p:spTree>
    <p:extLst>
      <p:ext uri="{BB962C8B-B14F-4D97-AF65-F5344CB8AC3E}">
        <p14:creationId xmlns:p14="http://schemas.microsoft.com/office/powerpoint/2010/main" val="25616554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Central to the future of humanity is the education of humanity. We have allowed Western governments captured by Western banks to turn us into </a:t>
            </a:r>
            <a:r>
              <a:rPr lang="en-US" sz="1600" dirty="0" smtClean="0"/>
              <a:t>ignorant consumers </a:t>
            </a:r>
            <a:r>
              <a:rPr lang="en-US" sz="1600" dirty="0"/>
              <a:t>of drugs and poisons.</a:t>
            </a:r>
          </a:p>
          <a:p>
            <a:endParaRPr lang="en-US" sz="1600" dirty="0"/>
          </a:p>
          <a:p>
            <a:r>
              <a:rPr lang="en-US" sz="1600" dirty="0"/>
              <a:t>Plato had it right. Hans Morgenthau had it right. The core foundation for national power is an educated citizenry.</a:t>
            </a:r>
          </a:p>
          <a:p>
            <a:endParaRPr lang="en-US" sz="1600" dirty="0"/>
          </a:p>
          <a:p>
            <a:r>
              <a:rPr lang="en-US" sz="1600" dirty="0"/>
              <a:t>There are four values embedded here: Clarity, Diversity, Integrity, and Sustainability.</a:t>
            </a:r>
          </a:p>
        </p:txBody>
      </p:sp>
      <p:sp>
        <p:nvSpPr>
          <p:cNvPr id="4" name="Slide Number Placeholder 3"/>
          <p:cNvSpPr>
            <a:spLocks noGrp="1"/>
          </p:cNvSpPr>
          <p:nvPr>
            <p:ph type="sldNum" sz="quarter" idx="10"/>
          </p:nvPr>
        </p:nvSpPr>
        <p:spPr/>
        <p:txBody>
          <a:bodyPr/>
          <a:lstStyle/>
          <a:p>
            <a:fld id="{27A172B9-A2A2-4A95-BE89-E18E688B21EB}" type="slidenum">
              <a:rPr lang="en-US" smtClean="0"/>
              <a:t>35</a:t>
            </a:fld>
            <a:endParaRPr lang="en-US" dirty="0"/>
          </a:p>
        </p:txBody>
      </p:sp>
    </p:spTree>
    <p:extLst>
      <p:ext uri="{BB962C8B-B14F-4D97-AF65-F5344CB8AC3E}">
        <p14:creationId xmlns:p14="http://schemas.microsoft.com/office/powerpoint/2010/main" val="25734090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So here we are, with our President losing a portion of his base to unkept promises while also stating that he is not going to go after the swing vote.  </a:t>
            </a:r>
          </a:p>
          <a:p>
            <a:endParaRPr lang="en-US" sz="800" dirty="0"/>
          </a:p>
          <a:p>
            <a:r>
              <a:rPr lang="en-US" sz="1400" dirty="0" smtClean="0"/>
              <a:t>My deal is simple: I will vote for President Trump in November 2020 if he starts defending the Constitution; puts America First starting with a challenge to the 27 states violating the 1</a:t>
            </a:r>
            <a:r>
              <a:rPr lang="en-US" sz="1400" baseline="30000" dirty="0" smtClean="0"/>
              <a:t>st</a:t>
            </a:r>
            <a:r>
              <a:rPr lang="en-US" sz="1400" dirty="0" smtClean="0"/>
              <a:t> Amendment; and embraces #UNRIG.</a:t>
            </a:r>
          </a:p>
          <a:p>
            <a:endParaRPr lang="en-US" sz="800" dirty="0"/>
          </a:p>
          <a:p>
            <a:r>
              <a:rPr lang="en-US" sz="1400" dirty="0" smtClean="0"/>
              <a:t>Please poke our President by making a token donation to Marianne Williamson before the 28</a:t>
            </a:r>
            <a:r>
              <a:rPr lang="en-US" sz="1400" baseline="30000" dirty="0" smtClean="0"/>
              <a:t>th</a:t>
            </a:r>
            <a:r>
              <a:rPr lang="en-US" sz="1400" dirty="0" smtClean="0"/>
              <a:t> of August, and buzz her up on social media. Unless and until Cynthia McKinney announces her Democratic candidacy in early 2020, the Democrats have no one – no one – that combines intelligence, integrity, and imagination.  All losers.</a:t>
            </a:r>
          </a:p>
          <a:p>
            <a:endParaRPr lang="en-US" sz="800" dirty="0" smtClean="0"/>
          </a:p>
          <a:p>
            <a:r>
              <a:rPr lang="en-US" sz="1400" dirty="0" smtClean="0"/>
              <a:t>One Nation under God, indivisible, with liberty and justice for all.  Not what we have now but I do believe we can achieve this through #UNRIG. God Bless America and God Bless each and every one of you.</a:t>
            </a:r>
            <a:endParaRPr lang="en-US" sz="1400"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27A172B9-A2A2-4A95-BE89-E18E688B21EB}" type="slidenum">
              <a:rPr lang="en-US" smtClean="0"/>
              <a:t>36</a:t>
            </a:fld>
            <a:endParaRPr lang="en-US" dirty="0"/>
          </a:p>
        </p:txBody>
      </p:sp>
    </p:spTree>
    <p:extLst>
      <p:ext uri="{BB962C8B-B14F-4D97-AF65-F5344CB8AC3E}">
        <p14:creationId xmlns:p14="http://schemas.microsoft.com/office/powerpoint/2010/main" val="3625330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Bill </a:t>
            </a:r>
            <a:r>
              <a:rPr lang="en-US" sz="1600" dirty="0" err="1" smtClean="0"/>
              <a:t>Binney</a:t>
            </a:r>
            <a:r>
              <a:rPr lang="en-US" sz="1600" dirty="0" smtClean="0"/>
              <a:t> and I agreed on 30 minutes each followed by an hour of give and take. I am not going to apologize for the density of this briefing, which could easily consume two hours if done slowly. I am going to firehose you. You can study the briefing, answers, and </a:t>
            </a:r>
            <a:r>
              <a:rPr lang="en-US" sz="1600" dirty="0" smtClean="0"/>
              <a:t>issues </a:t>
            </a:r>
            <a:r>
              <a:rPr lang="en-US" sz="1600" dirty="0" smtClean="0"/>
              <a:t>online at your leisure.</a:t>
            </a:r>
          </a:p>
          <a:p>
            <a:endParaRPr lang="en-US" sz="1600" dirty="0"/>
          </a:p>
          <a:p>
            <a:r>
              <a:rPr lang="en-US" sz="1600" dirty="0" smtClean="0"/>
              <a:t>I reiterate my support for President Donald Trump.  I do not think he can be beat, particularly as he begins to pull economic and social rabbits out of the hat going toward Election Day.</a:t>
            </a:r>
          </a:p>
          <a:p>
            <a:endParaRPr lang="en-US" sz="1600" dirty="0"/>
          </a:p>
          <a:p>
            <a:r>
              <a:rPr lang="en-US" sz="1600" dirty="0" smtClean="0"/>
              <a:t>What I *can* do is educate the public – and particularly the 70% that are disenfranchised – on what they can demand for their vote in 2020: an honest Congress by 2022 and a government that makes evidence-based decisions for America First by 2024.</a:t>
            </a:r>
            <a:endParaRPr lang="en-US" sz="1600" dirty="0"/>
          </a:p>
        </p:txBody>
      </p:sp>
      <p:sp>
        <p:nvSpPr>
          <p:cNvPr id="4" name="Slide Number Placeholder 3"/>
          <p:cNvSpPr>
            <a:spLocks noGrp="1"/>
          </p:cNvSpPr>
          <p:nvPr>
            <p:ph type="sldNum" sz="quarter" idx="10"/>
          </p:nvPr>
        </p:nvSpPr>
        <p:spPr/>
        <p:txBody>
          <a:bodyPr/>
          <a:lstStyle/>
          <a:p>
            <a:fld id="{27A172B9-A2A2-4A95-BE89-E18E688B21EB}" type="slidenum">
              <a:rPr lang="en-US" smtClean="0"/>
              <a:t>4</a:t>
            </a:fld>
            <a:endParaRPr lang="en-US" dirty="0"/>
          </a:p>
        </p:txBody>
      </p:sp>
    </p:spTree>
    <p:extLst>
      <p:ext uri="{BB962C8B-B14F-4D97-AF65-F5344CB8AC3E}">
        <p14:creationId xmlns:p14="http://schemas.microsoft.com/office/powerpoint/2010/main" val="396891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600" dirty="0">
                <a:solidFill>
                  <a:prstClr val="black"/>
                </a:solidFill>
              </a:rPr>
              <a:t>Our Declaration of Independence is quite clear – we all have inalienable rights under natural law, and we created this government to serve us, not rule over us. When we are called cockroaches by the Zionist-trained police, or deplorables by the Deep State’s Front End, we have a DUTY to either fix or abolish the government we created.</a:t>
            </a:r>
          </a:p>
          <a:p>
            <a:pPr lvl="0"/>
            <a:endParaRPr lang="en-US" sz="1600" dirty="0">
              <a:solidFill>
                <a:prstClr val="black"/>
              </a:solidFill>
            </a:endParaRPr>
          </a:p>
          <a:p>
            <a:pPr lvl="0"/>
            <a:r>
              <a:rPr lang="en-US" sz="1600" dirty="0">
                <a:solidFill>
                  <a:prstClr val="black"/>
                </a:solidFill>
              </a:rPr>
              <a:t>This should not be negotiable, but after centuries of double-speak most of us have not learned that we are and should always be FREE.</a:t>
            </a:r>
          </a:p>
        </p:txBody>
      </p:sp>
      <p:sp>
        <p:nvSpPr>
          <p:cNvPr id="4" name="Slide Number Placeholder 3"/>
          <p:cNvSpPr>
            <a:spLocks noGrp="1"/>
          </p:cNvSpPr>
          <p:nvPr>
            <p:ph type="sldNum" sz="quarter" idx="10"/>
          </p:nvPr>
        </p:nvSpPr>
        <p:spPr/>
        <p:txBody>
          <a:bodyPr/>
          <a:lstStyle/>
          <a:p>
            <a:fld id="{27A172B9-A2A2-4A95-BE89-E18E688B21EB}" type="slidenum">
              <a:rPr lang="en-US" smtClean="0"/>
              <a:t>5</a:t>
            </a:fld>
            <a:endParaRPr lang="en-US" dirty="0"/>
          </a:p>
        </p:txBody>
      </p:sp>
    </p:spTree>
    <p:extLst>
      <p:ext uri="{BB962C8B-B14F-4D97-AF65-F5344CB8AC3E}">
        <p14:creationId xmlns:p14="http://schemas.microsoft.com/office/powerpoint/2010/main" val="3677798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 am an intelligence professional. I think for a living. For the past forty years I have not only been an intelligence professional, I have also consumed non-fiction books across 97 categories of reading.  I have also written two graduate theses, the first on predicting revolution, the second on strategic information mismanagement and information pathologies.</a:t>
            </a:r>
          </a:p>
          <a:p>
            <a:endParaRPr lang="en-US" sz="1800" dirty="0"/>
          </a:p>
          <a:p>
            <a:r>
              <a:rPr lang="en-US" sz="1800" dirty="0"/>
              <a:t>We live in a world of </a:t>
            </a:r>
            <a:r>
              <a:rPr lang="en-US" sz="1800" dirty="0" smtClean="0"/>
              <a:t>lies </a:t>
            </a:r>
            <a:r>
              <a:rPr lang="en-US" sz="1800" dirty="0"/>
              <a:t>and waste that this keeps us from living in peace and prosperity.</a:t>
            </a:r>
          </a:p>
        </p:txBody>
      </p:sp>
      <p:sp>
        <p:nvSpPr>
          <p:cNvPr id="4" name="Slide Number Placeholder 3"/>
          <p:cNvSpPr>
            <a:spLocks noGrp="1"/>
          </p:cNvSpPr>
          <p:nvPr>
            <p:ph type="sldNum" sz="quarter" idx="10"/>
          </p:nvPr>
        </p:nvSpPr>
        <p:spPr/>
        <p:txBody>
          <a:bodyPr/>
          <a:lstStyle/>
          <a:p>
            <a:fld id="{27A172B9-A2A2-4A95-BE89-E18E688B21EB}" type="slidenum">
              <a:rPr lang="en-US" smtClean="0"/>
              <a:t>6</a:t>
            </a:fld>
            <a:endParaRPr lang="en-US" dirty="0"/>
          </a:p>
        </p:txBody>
      </p:sp>
    </p:spTree>
    <p:extLst>
      <p:ext uri="{BB962C8B-B14F-4D97-AF65-F5344CB8AC3E}">
        <p14:creationId xmlns:p14="http://schemas.microsoft.com/office/powerpoint/2010/main" val="2693515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China, Iran, and Russia are not our enemy. Anyone who says they are is either a traitor or an idiot. Yes, we compete with them, but the real enemies of America the Beautiful are the Borg – I buy into what David Icke and David Wilcock and others have studied so ably – and its Earthy enabler, the Deep State – and ourselves.</a:t>
            </a:r>
          </a:p>
          <a:p>
            <a:endParaRPr lang="en-US" sz="1600" dirty="0"/>
          </a:p>
          <a:p>
            <a:r>
              <a:rPr lang="en-US" sz="1600" dirty="0"/>
              <a:t>We are our own worst enemy because we have allowed the Borg and the Deep State to fragment our minds, hearts, souls, and bodies.</a:t>
            </a:r>
          </a:p>
          <a:p>
            <a:endParaRPr lang="en-US" dirty="0"/>
          </a:p>
        </p:txBody>
      </p:sp>
      <p:sp>
        <p:nvSpPr>
          <p:cNvPr id="4" name="Slide Number Placeholder 3"/>
          <p:cNvSpPr>
            <a:spLocks noGrp="1"/>
          </p:cNvSpPr>
          <p:nvPr>
            <p:ph type="sldNum" sz="quarter" idx="10"/>
          </p:nvPr>
        </p:nvSpPr>
        <p:spPr/>
        <p:txBody>
          <a:bodyPr/>
          <a:lstStyle/>
          <a:p>
            <a:fld id="{27A172B9-A2A2-4A95-BE89-E18E688B21EB}" type="slidenum">
              <a:rPr lang="en-US" smtClean="0"/>
              <a:t>7</a:t>
            </a:fld>
            <a:endParaRPr lang="en-US" dirty="0"/>
          </a:p>
        </p:txBody>
      </p:sp>
    </p:spTree>
    <p:extLst>
      <p:ext uri="{BB962C8B-B14F-4D97-AF65-F5344CB8AC3E}">
        <p14:creationId xmlns:p14="http://schemas.microsoft.com/office/powerpoint/2010/main" val="3618079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John F. Kennedy was assassinated by the CIA with the complicity of the FBI, the Secret Service, his Vice President, Texas energy barons, and New York money merchants. Israel had two witnesses in Dallas on the day: Yitzhak Rabin who is dead and Arnon Milchan who is not. Israel was complicit but not the prime mover for the JFK assassination.</a:t>
            </a:r>
          </a:p>
          <a:p>
            <a:endParaRPr lang="en-US" sz="1600" dirty="0"/>
          </a:p>
          <a:p>
            <a:r>
              <a:rPr lang="en-US" sz="1600" dirty="0"/>
              <a:t>Israel was very much the prime mover for the USS Liberty and 9/11 atrocities, with the complicity of US Government leaders who betrayed us all.</a:t>
            </a:r>
          </a:p>
          <a:p>
            <a:endParaRPr lang="en-US" sz="1600" dirty="0"/>
          </a:p>
          <a:p>
            <a:r>
              <a:rPr lang="en-US" sz="1600" dirty="0"/>
              <a:t>We cannot defend the 2</a:t>
            </a:r>
            <a:r>
              <a:rPr lang="en-US" sz="1600" baseline="30000" dirty="0"/>
              <a:t>nd</a:t>
            </a:r>
            <a:r>
              <a:rPr lang="en-US" sz="1600" dirty="0"/>
              <a:t> Amendment without understanding false flag operations.</a:t>
            </a:r>
          </a:p>
        </p:txBody>
      </p:sp>
      <p:sp>
        <p:nvSpPr>
          <p:cNvPr id="4" name="Slide Number Placeholder 3"/>
          <p:cNvSpPr>
            <a:spLocks noGrp="1"/>
          </p:cNvSpPr>
          <p:nvPr>
            <p:ph type="sldNum" sz="quarter" idx="10"/>
          </p:nvPr>
        </p:nvSpPr>
        <p:spPr/>
        <p:txBody>
          <a:bodyPr/>
          <a:lstStyle/>
          <a:p>
            <a:fld id="{27A172B9-A2A2-4A95-BE89-E18E688B21EB}" type="slidenum">
              <a:rPr lang="en-US" smtClean="0"/>
              <a:t>8</a:t>
            </a:fld>
            <a:endParaRPr lang="en-US" dirty="0"/>
          </a:p>
        </p:txBody>
      </p:sp>
    </p:spTree>
    <p:extLst>
      <p:ext uri="{BB962C8B-B14F-4D97-AF65-F5344CB8AC3E}">
        <p14:creationId xmlns:p14="http://schemas.microsoft.com/office/powerpoint/2010/main" val="1067158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How does Israel control not only the US Congress but 27 state legislatures across the USA that have made it a felony to criticize Israel?</a:t>
            </a:r>
          </a:p>
          <a:p>
            <a:endParaRPr lang="en-US" sz="1600" dirty="0"/>
          </a:p>
          <a:p>
            <a:r>
              <a:rPr lang="en-US" sz="1600" dirty="0"/>
              <a:t>Bribery and blackmail. Pedophilia entrapment is an art form, and the Mossad is very good at it.  Take a moment to read these nine veils of evil, this is the fullness of the Epstein story no one will report.</a:t>
            </a:r>
          </a:p>
          <a:p>
            <a:endParaRPr lang="en-US" sz="1600" dirty="0"/>
          </a:p>
          <a:p>
            <a:r>
              <a:rPr lang="en-US" sz="1600" dirty="0"/>
              <a:t>The inside joke: how many pedophiles does it take to cover up our blackmail? Answer: all of them.</a:t>
            </a:r>
          </a:p>
          <a:p>
            <a:endParaRPr lang="en-US" dirty="0" smtClean="0"/>
          </a:p>
          <a:p>
            <a:r>
              <a:rPr lang="en-US" sz="1600" dirty="0"/>
              <a:t>Yes, he is still alive.  Hold your questions, please.</a:t>
            </a:r>
          </a:p>
        </p:txBody>
      </p:sp>
      <p:sp>
        <p:nvSpPr>
          <p:cNvPr id="4" name="Slide Number Placeholder 3"/>
          <p:cNvSpPr>
            <a:spLocks noGrp="1"/>
          </p:cNvSpPr>
          <p:nvPr>
            <p:ph type="sldNum" sz="quarter" idx="10"/>
          </p:nvPr>
        </p:nvSpPr>
        <p:spPr/>
        <p:txBody>
          <a:bodyPr/>
          <a:lstStyle/>
          <a:p>
            <a:fld id="{27A172B9-A2A2-4A95-BE89-E18E688B21EB}" type="slidenum">
              <a:rPr lang="en-US" smtClean="0"/>
              <a:t>9</a:t>
            </a:fld>
            <a:endParaRPr lang="en-US" dirty="0"/>
          </a:p>
        </p:txBody>
      </p:sp>
    </p:spTree>
    <p:extLst>
      <p:ext uri="{BB962C8B-B14F-4D97-AF65-F5344CB8AC3E}">
        <p14:creationId xmlns:p14="http://schemas.microsoft.com/office/powerpoint/2010/main" val="3111575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3F37C1-C947-4993-A07C-1768FA5E5DF4}" type="datetimeFigureOut">
              <a:rPr lang="en-US" smtClean="0"/>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4436C4-2E9A-4FF7-A2E1-C0B5AC8A449E}" type="slidenum">
              <a:rPr lang="en-US" smtClean="0"/>
              <a:t>‹#›</a:t>
            </a:fld>
            <a:endParaRPr lang="en-US" dirty="0"/>
          </a:p>
        </p:txBody>
      </p:sp>
    </p:spTree>
    <p:extLst>
      <p:ext uri="{BB962C8B-B14F-4D97-AF65-F5344CB8AC3E}">
        <p14:creationId xmlns:p14="http://schemas.microsoft.com/office/powerpoint/2010/main" val="4219204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3F37C1-C947-4993-A07C-1768FA5E5DF4}" type="datetimeFigureOut">
              <a:rPr lang="en-US" smtClean="0"/>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4436C4-2E9A-4FF7-A2E1-C0B5AC8A449E}" type="slidenum">
              <a:rPr lang="en-US" smtClean="0"/>
              <a:t>‹#›</a:t>
            </a:fld>
            <a:endParaRPr lang="en-US" dirty="0"/>
          </a:p>
        </p:txBody>
      </p:sp>
    </p:spTree>
    <p:extLst>
      <p:ext uri="{BB962C8B-B14F-4D97-AF65-F5344CB8AC3E}">
        <p14:creationId xmlns:p14="http://schemas.microsoft.com/office/powerpoint/2010/main" val="2812500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3F37C1-C947-4993-A07C-1768FA5E5DF4}" type="datetimeFigureOut">
              <a:rPr lang="en-US" smtClean="0"/>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4436C4-2E9A-4FF7-A2E1-C0B5AC8A449E}" type="slidenum">
              <a:rPr lang="en-US" smtClean="0"/>
              <a:t>‹#›</a:t>
            </a:fld>
            <a:endParaRPr lang="en-US" dirty="0"/>
          </a:p>
        </p:txBody>
      </p:sp>
    </p:spTree>
    <p:extLst>
      <p:ext uri="{BB962C8B-B14F-4D97-AF65-F5344CB8AC3E}">
        <p14:creationId xmlns:p14="http://schemas.microsoft.com/office/powerpoint/2010/main" val="2038595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3F37C1-C947-4993-A07C-1768FA5E5DF4}" type="datetimeFigureOut">
              <a:rPr lang="en-US" smtClean="0"/>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4436C4-2E9A-4FF7-A2E1-C0B5AC8A449E}" type="slidenum">
              <a:rPr lang="en-US" smtClean="0"/>
              <a:t>‹#›</a:t>
            </a:fld>
            <a:endParaRPr lang="en-US" dirty="0"/>
          </a:p>
        </p:txBody>
      </p:sp>
    </p:spTree>
    <p:extLst>
      <p:ext uri="{BB962C8B-B14F-4D97-AF65-F5344CB8AC3E}">
        <p14:creationId xmlns:p14="http://schemas.microsoft.com/office/powerpoint/2010/main" val="128827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3F37C1-C947-4993-A07C-1768FA5E5DF4}" type="datetimeFigureOut">
              <a:rPr lang="en-US" smtClean="0"/>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4436C4-2E9A-4FF7-A2E1-C0B5AC8A449E}" type="slidenum">
              <a:rPr lang="en-US" smtClean="0"/>
              <a:t>‹#›</a:t>
            </a:fld>
            <a:endParaRPr lang="en-US" dirty="0"/>
          </a:p>
        </p:txBody>
      </p:sp>
    </p:spTree>
    <p:extLst>
      <p:ext uri="{BB962C8B-B14F-4D97-AF65-F5344CB8AC3E}">
        <p14:creationId xmlns:p14="http://schemas.microsoft.com/office/powerpoint/2010/main" val="3955257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3F37C1-C947-4993-A07C-1768FA5E5DF4}" type="datetimeFigureOut">
              <a:rPr lang="en-US" smtClean="0"/>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4436C4-2E9A-4FF7-A2E1-C0B5AC8A449E}" type="slidenum">
              <a:rPr lang="en-US" smtClean="0"/>
              <a:t>‹#›</a:t>
            </a:fld>
            <a:endParaRPr lang="en-US" dirty="0"/>
          </a:p>
        </p:txBody>
      </p:sp>
    </p:spTree>
    <p:extLst>
      <p:ext uri="{BB962C8B-B14F-4D97-AF65-F5344CB8AC3E}">
        <p14:creationId xmlns:p14="http://schemas.microsoft.com/office/powerpoint/2010/main" val="971499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3F37C1-C947-4993-A07C-1768FA5E5DF4}" type="datetimeFigureOut">
              <a:rPr lang="en-US" smtClean="0"/>
              <a:t>8/20/2019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E4436C4-2E9A-4FF7-A2E1-C0B5AC8A449E}" type="slidenum">
              <a:rPr lang="en-US" smtClean="0"/>
              <a:t>‹#›</a:t>
            </a:fld>
            <a:endParaRPr lang="en-US" dirty="0"/>
          </a:p>
        </p:txBody>
      </p:sp>
    </p:spTree>
    <p:extLst>
      <p:ext uri="{BB962C8B-B14F-4D97-AF65-F5344CB8AC3E}">
        <p14:creationId xmlns:p14="http://schemas.microsoft.com/office/powerpoint/2010/main" val="2088909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3F37C1-C947-4993-A07C-1768FA5E5DF4}" type="datetimeFigureOut">
              <a:rPr lang="en-US" smtClean="0"/>
              <a:t>8/20/2019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E4436C4-2E9A-4FF7-A2E1-C0B5AC8A449E}" type="slidenum">
              <a:rPr lang="en-US" smtClean="0"/>
              <a:t>‹#›</a:t>
            </a:fld>
            <a:endParaRPr lang="en-US" dirty="0"/>
          </a:p>
        </p:txBody>
      </p:sp>
    </p:spTree>
    <p:extLst>
      <p:ext uri="{BB962C8B-B14F-4D97-AF65-F5344CB8AC3E}">
        <p14:creationId xmlns:p14="http://schemas.microsoft.com/office/powerpoint/2010/main" val="1094996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3F37C1-C947-4993-A07C-1768FA5E5DF4}" type="datetimeFigureOut">
              <a:rPr lang="en-US" smtClean="0"/>
              <a:t>8/20/2019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E4436C4-2E9A-4FF7-A2E1-C0B5AC8A449E}" type="slidenum">
              <a:rPr lang="en-US" smtClean="0"/>
              <a:t>‹#›</a:t>
            </a:fld>
            <a:endParaRPr lang="en-US" dirty="0"/>
          </a:p>
        </p:txBody>
      </p:sp>
    </p:spTree>
    <p:extLst>
      <p:ext uri="{BB962C8B-B14F-4D97-AF65-F5344CB8AC3E}">
        <p14:creationId xmlns:p14="http://schemas.microsoft.com/office/powerpoint/2010/main" val="4135618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3F37C1-C947-4993-A07C-1768FA5E5DF4}" type="datetimeFigureOut">
              <a:rPr lang="en-US" smtClean="0"/>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4436C4-2E9A-4FF7-A2E1-C0B5AC8A449E}" type="slidenum">
              <a:rPr lang="en-US" smtClean="0"/>
              <a:t>‹#›</a:t>
            </a:fld>
            <a:endParaRPr lang="en-US" dirty="0"/>
          </a:p>
        </p:txBody>
      </p:sp>
    </p:spTree>
    <p:extLst>
      <p:ext uri="{BB962C8B-B14F-4D97-AF65-F5344CB8AC3E}">
        <p14:creationId xmlns:p14="http://schemas.microsoft.com/office/powerpoint/2010/main" val="285563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3F37C1-C947-4993-A07C-1768FA5E5DF4}" type="datetimeFigureOut">
              <a:rPr lang="en-US" smtClean="0"/>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4436C4-2E9A-4FF7-A2E1-C0B5AC8A449E}" type="slidenum">
              <a:rPr lang="en-US" smtClean="0"/>
              <a:t>‹#›</a:t>
            </a:fld>
            <a:endParaRPr lang="en-US" dirty="0"/>
          </a:p>
        </p:txBody>
      </p:sp>
    </p:spTree>
    <p:extLst>
      <p:ext uri="{BB962C8B-B14F-4D97-AF65-F5344CB8AC3E}">
        <p14:creationId xmlns:p14="http://schemas.microsoft.com/office/powerpoint/2010/main" val="2477317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3F37C1-C947-4993-A07C-1768FA5E5DF4}" type="datetimeFigureOut">
              <a:rPr lang="en-US" smtClean="0"/>
              <a:t>8/20/2019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4436C4-2E9A-4FF7-A2E1-C0B5AC8A449E}" type="slidenum">
              <a:rPr lang="en-US" smtClean="0"/>
              <a:t>‹#›</a:t>
            </a:fld>
            <a:endParaRPr lang="en-US" dirty="0"/>
          </a:p>
        </p:txBody>
      </p:sp>
    </p:spTree>
    <p:extLst>
      <p:ext uri="{BB962C8B-B14F-4D97-AF65-F5344CB8AC3E}">
        <p14:creationId xmlns:p14="http://schemas.microsoft.com/office/powerpoint/2010/main" val="928204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2.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40.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jpeg"/><Relationship Id="rId3" Type="http://schemas.openxmlformats.org/officeDocument/2006/relationships/image" Target="../media/image43.jpg"/><Relationship Id="rId7" Type="http://schemas.openxmlformats.org/officeDocument/2006/relationships/image" Target="../media/image47.jpeg"/><Relationship Id="rId12"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6.jpg"/><Relationship Id="rId11" Type="http://schemas.openxmlformats.org/officeDocument/2006/relationships/image" Target="../media/image51.jpg"/><Relationship Id="rId5" Type="http://schemas.openxmlformats.org/officeDocument/2006/relationships/image" Target="../media/image45.jpeg"/><Relationship Id="rId15" Type="http://schemas.openxmlformats.org/officeDocument/2006/relationships/image" Target="../media/image55.png"/><Relationship Id="rId10" Type="http://schemas.openxmlformats.org/officeDocument/2006/relationships/image" Target="../media/image50.jpg"/><Relationship Id="rId4" Type="http://schemas.openxmlformats.org/officeDocument/2006/relationships/image" Target="../media/image44.jpeg"/><Relationship Id="rId9" Type="http://schemas.openxmlformats.org/officeDocument/2006/relationships/image" Target="../media/image49.jpeg"/><Relationship Id="rId14" Type="http://schemas.openxmlformats.org/officeDocument/2006/relationships/image" Target="../media/image54.jpg"/></Relationships>
</file>

<file path=ppt/slides/_rels/slide25.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jpeg"/><Relationship Id="rId7" Type="http://schemas.openxmlformats.org/officeDocument/2006/relationships/image" Target="../media/image60.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9.jpeg"/><Relationship Id="rId11" Type="http://schemas.openxmlformats.org/officeDocument/2006/relationships/image" Target="../media/image64.jpg"/><Relationship Id="rId5" Type="http://schemas.openxmlformats.org/officeDocument/2006/relationships/image" Target="../media/image58.jpeg"/><Relationship Id="rId10" Type="http://schemas.openxmlformats.org/officeDocument/2006/relationships/image" Target="../media/image63.jpg"/><Relationship Id="rId4" Type="http://schemas.openxmlformats.org/officeDocument/2006/relationships/image" Target="../media/image57.jpg"/><Relationship Id="rId9" Type="http://schemas.openxmlformats.org/officeDocument/2006/relationships/image" Target="../media/image6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68.jpg"/><Relationship Id="rId4" Type="http://schemas.openxmlformats.org/officeDocument/2006/relationships/image" Target="../media/image67.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71.jpeg"/><Relationship Id="rId4" Type="http://schemas.openxmlformats.org/officeDocument/2006/relationships/image" Target="../media/image70.jp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5.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g"/></Relationships>
</file>

<file path=ppt/slides/_rels/slide33.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80.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3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40507" y="623021"/>
            <a:ext cx="7697164" cy="4924425"/>
          </a:xfrm>
          <a:prstGeom prst="rect">
            <a:avLst/>
          </a:prstGeom>
          <a:noFill/>
        </p:spPr>
        <p:txBody>
          <a:bodyPr wrap="square" rtlCol="0">
            <a:spAutoFit/>
          </a:bodyPr>
          <a:lstStyle/>
          <a:p>
            <a:pPr algn="ctr"/>
            <a:r>
              <a:rPr lang="en-US" sz="5400" b="1" dirty="0">
                <a:solidFill>
                  <a:srgbClr val="FFFF00"/>
                </a:solidFill>
              </a:rPr>
              <a:t>IF I</a:t>
            </a:r>
            <a:r>
              <a:rPr lang="en-US" sz="5400" dirty="0">
                <a:solidFill>
                  <a:srgbClr val="FFFF00"/>
                </a:solidFill>
              </a:rPr>
              <a:t> </a:t>
            </a:r>
            <a:r>
              <a:rPr lang="en-US" sz="5400" b="1" dirty="0" smtClean="0">
                <a:solidFill>
                  <a:srgbClr val="FFFF00"/>
                </a:solidFill>
              </a:rPr>
              <a:t>WERE PRESIDENT</a:t>
            </a:r>
          </a:p>
          <a:p>
            <a:endParaRPr lang="en-US" sz="1200" b="1" dirty="0">
              <a:solidFill>
                <a:srgbClr val="FFFF00"/>
              </a:solidFill>
            </a:endParaRPr>
          </a:p>
          <a:p>
            <a:pPr algn="ctr"/>
            <a:r>
              <a:rPr lang="en-US" sz="2000" b="1" i="1" dirty="0" smtClean="0">
                <a:solidFill>
                  <a:srgbClr val="FFFF00"/>
                </a:solidFill>
              </a:rPr>
              <a:t> </a:t>
            </a:r>
          </a:p>
          <a:p>
            <a:pPr algn="ctr"/>
            <a:r>
              <a:rPr lang="en-US" sz="2800" b="1" i="1" dirty="0" smtClean="0">
                <a:solidFill>
                  <a:srgbClr val="FFFFFF"/>
                </a:solidFill>
              </a:rPr>
              <a:t>Individualism, Inclusion, </a:t>
            </a:r>
          </a:p>
          <a:p>
            <a:pPr algn="ctr"/>
            <a:r>
              <a:rPr lang="en-US" sz="2800" b="1" i="1" dirty="0" smtClean="0">
                <a:solidFill>
                  <a:srgbClr val="FFFFFF"/>
                </a:solidFill>
              </a:rPr>
              <a:t>Intelligence</a:t>
            </a:r>
            <a:r>
              <a:rPr lang="en-US" sz="2800" b="1" i="1" dirty="0">
                <a:solidFill>
                  <a:srgbClr val="FFFFFF"/>
                </a:solidFill>
              </a:rPr>
              <a:t>, </a:t>
            </a:r>
            <a:r>
              <a:rPr lang="en-US" sz="2800" b="1" i="1" dirty="0" smtClean="0">
                <a:solidFill>
                  <a:srgbClr val="FFFFFF"/>
                </a:solidFill>
              </a:rPr>
              <a:t>Integrity </a:t>
            </a:r>
            <a:r>
              <a:rPr lang="en-US" sz="2800" b="1" i="1" dirty="0">
                <a:solidFill>
                  <a:srgbClr val="FFFFFF"/>
                </a:solidFill>
              </a:rPr>
              <a:t>&amp; Imagination</a:t>
            </a:r>
          </a:p>
          <a:p>
            <a:pPr algn="ctr"/>
            <a:endParaRPr lang="en-US" sz="2400" b="1" i="1" dirty="0">
              <a:solidFill>
                <a:srgbClr val="FFFFFF"/>
              </a:solidFill>
            </a:endParaRPr>
          </a:p>
          <a:p>
            <a:pPr algn="ctr"/>
            <a:r>
              <a:rPr lang="en-US" sz="2800" b="1" i="1" dirty="0" smtClean="0">
                <a:solidFill>
                  <a:srgbClr val="FFFFFF"/>
                </a:solidFill>
              </a:rPr>
              <a:t>Constitutional, Localized, </a:t>
            </a:r>
          </a:p>
          <a:p>
            <a:pPr algn="ctr"/>
            <a:r>
              <a:rPr lang="en-US" sz="2800" b="1" i="1" dirty="0" smtClean="0">
                <a:solidFill>
                  <a:srgbClr val="FFFFFF"/>
                </a:solidFill>
              </a:rPr>
              <a:t>Open </a:t>
            </a:r>
            <a:r>
              <a:rPr lang="en-US" sz="2800" b="1" i="1" dirty="0">
                <a:solidFill>
                  <a:srgbClr val="FFFFFF"/>
                </a:solidFill>
              </a:rPr>
              <a:t>Source </a:t>
            </a:r>
            <a:r>
              <a:rPr lang="en-US" sz="2800" b="1" i="1" dirty="0" smtClean="0">
                <a:solidFill>
                  <a:srgbClr val="FFFFFF"/>
                </a:solidFill>
              </a:rPr>
              <a:t>Everything</a:t>
            </a:r>
          </a:p>
          <a:p>
            <a:pPr algn="ctr"/>
            <a:endParaRPr lang="en-US" sz="2400" i="1" dirty="0">
              <a:solidFill>
                <a:srgbClr val="FFFFFF"/>
              </a:solidFill>
            </a:endParaRPr>
          </a:p>
          <a:p>
            <a:pPr algn="ctr"/>
            <a:r>
              <a:rPr lang="en-US" sz="2800" b="1" i="1" dirty="0" smtClean="0">
                <a:solidFill>
                  <a:srgbClr val="FFFFFF"/>
                </a:solidFill>
              </a:rPr>
              <a:t>One </a:t>
            </a:r>
            <a:r>
              <a:rPr lang="en-US" sz="2800" b="1" i="1" dirty="0">
                <a:solidFill>
                  <a:srgbClr val="FFFFFF"/>
                </a:solidFill>
              </a:rPr>
              <a:t>Nation under God, </a:t>
            </a:r>
            <a:r>
              <a:rPr lang="en-US" sz="2800" b="1" i="1" dirty="0" smtClean="0">
                <a:solidFill>
                  <a:srgbClr val="FFFFFF"/>
                </a:solidFill>
              </a:rPr>
              <a:t>Indivisible</a:t>
            </a:r>
            <a:r>
              <a:rPr lang="en-US" sz="2800" b="1" i="1" dirty="0">
                <a:solidFill>
                  <a:srgbClr val="FFFFFF"/>
                </a:solidFill>
              </a:rPr>
              <a:t>, </a:t>
            </a:r>
            <a:endParaRPr lang="en-US" sz="2800" b="1" i="1" dirty="0" smtClean="0">
              <a:solidFill>
                <a:srgbClr val="FFFFFF"/>
              </a:solidFill>
            </a:endParaRPr>
          </a:p>
          <a:p>
            <a:pPr algn="ctr"/>
            <a:r>
              <a:rPr lang="en-US" sz="2800" b="1" i="1" dirty="0" smtClean="0">
                <a:solidFill>
                  <a:srgbClr val="FFFFFF"/>
                </a:solidFill>
              </a:rPr>
              <a:t>with Liberty </a:t>
            </a:r>
            <a:r>
              <a:rPr lang="en-US" sz="2800" b="1" i="1" dirty="0">
                <a:solidFill>
                  <a:srgbClr val="FFFFFF"/>
                </a:solidFill>
              </a:rPr>
              <a:t>and </a:t>
            </a:r>
            <a:r>
              <a:rPr lang="en-US" sz="2800" b="1" i="1" dirty="0" smtClean="0">
                <a:solidFill>
                  <a:srgbClr val="FFFFFF"/>
                </a:solidFill>
              </a:rPr>
              <a:t>Justice </a:t>
            </a:r>
            <a:r>
              <a:rPr lang="en-US" sz="2800" b="1" i="1" dirty="0">
                <a:solidFill>
                  <a:srgbClr val="FFFFFF"/>
                </a:solidFill>
              </a:rPr>
              <a:t>for </a:t>
            </a:r>
            <a:r>
              <a:rPr lang="en-US" sz="2800" b="1" i="1" dirty="0" smtClean="0">
                <a:solidFill>
                  <a:srgbClr val="FFFFFF"/>
                </a:solidFill>
              </a:rPr>
              <a:t>All</a:t>
            </a:r>
            <a:endParaRPr lang="en-US" sz="2800" b="1" i="1" dirty="0">
              <a:solidFill>
                <a:srgbClr val="FFFFFF"/>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593" y="517868"/>
            <a:ext cx="4041777" cy="5081287"/>
          </a:xfrm>
          <a:prstGeom prst="rect">
            <a:avLst/>
          </a:prstGeom>
          <a:ln w="38100">
            <a:solidFill>
              <a:srgbClr val="000000"/>
            </a:solidFill>
          </a:ln>
        </p:spPr>
      </p:pic>
      <p:grpSp>
        <p:nvGrpSpPr>
          <p:cNvPr id="7" name="Group 6"/>
          <p:cNvGrpSpPr/>
          <p:nvPr/>
        </p:nvGrpSpPr>
        <p:grpSpPr>
          <a:xfrm>
            <a:off x="4984713" y="5843312"/>
            <a:ext cx="3585515" cy="697575"/>
            <a:chOff x="573985" y="5758125"/>
            <a:chExt cx="3699841" cy="827948"/>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985" y="5854719"/>
              <a:ext cx="731354" cy="731354"/>
            </a:xfrm>
            <a:prstGeom prst="rect">
              <a:avLst/>
            </a:prstGeom>
          </p:spPr>
        </p:pic>
        <p:sp>
          <p:nvSpPr>
            <p:cNvPr id="12" name="Cloud Callout 11"/>
            <p:cNvSpPr/>
            <p:nvPr/>
          </p:nvSpPr>
          <p:spPr>
            <a:xfrm>
              <a:off x="1775792" y="5758125"/>
              <a:ext cx="2498034" cy="629349"/>
            </a:xfrm>
            <a:prstGeom prst="cloudCallout">
              <a:avLst>
                <a:gd name="adj1" fmla="val -71231"/>
                <a:gd name="adj2" fmla="val -2278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smtClean="0">
                  <a:solidFill>
                    <a:srgbClr val="FF0000"/>
                  </a:solidFill>
                </a:rPr>
                <a:t>Love, don’t forget the love…</a:t>
              </a:r>
              <a:endParaRPr lang="en-US" sz="1200" b="1" i="1" dirty="0">
                <a:solidFill>
                  <a:srgbClr val="FF0000"/>
                </a:solidFill>
              </a:endParaRPr>
            </a:p>
          </p:txBody>
        </p:sp>
      </p:grpSp>
    </p:spTree>
    <p:extLst>
      <p:ext uri="{BB962C8B-B14F-4D97-AF65-F5344CB8AC3E}">
        <p14:creationId xmlns:p14="http://schemas.microsoft.com/office/powerpoint/2010/main" val="3101154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049" y="1123288"/>
            <a:ext cx="5877239" cy="4194736"/>
          </a:xfrm>
          <a:prstGeom prst="rect">
            <a:avLst/>
          </a:prstGeom>
          <a:ln w="38100">
            <a:solidFill>
              <a:srgbClr val="FF0000"/>
            </a:solidFill>
          </a:ln>
        </p:spPr>
      </p:pic>
      <p:sp>
        <p:nvSpPr>
          <p:cNvPr id="6" name="TextBox 5"/>
          <p:cNvSpPr txBox="1"/>
          <p:nvPr/>
        </p:nvSpPr>
        <p:spPr>
          <a:xfrm>
            <a:off x="151598" y="19185"/>
            <a:ext cx="11909401" cy="769441"/>
          </a:xfrm>
          <a:prstGeom prst="rect">
            <a:avLst/>
          </a:prstGeom>
          <a:noFill/>
        </p:spPr>
        <p:txBody>
          <a:bodyPr wrap="square" rtlCol="0">
            <a:spAutoFit/>
          </a:bodyPr>
          <a:lstStyle/>
          <a:p>
            <a:pPr algn="ctr"/>
            <a:r>
              <a:rPr lang="en-US" sz="4400" b="1" dirty="0">
                <a:solidFill>
                  <a:srgbClr val="FFFF00"/>
                </a:solidFill>
              </a:rPr>
              <a:t>1% &amp; 4% </a:t>
            </a:r>
            <a:r>
              <a:rPr lang="en-US" sz="4400" b="1" dirty="0" smtClean="0">
                <a:solidFill>
                  <a:srgbClr val="FFFF00"/>
                </a:solidFill>
              </a:rPr>
              <a:t>- </a:t>
            </a:r>
            <a:r>
              <a:rPr lang="en-US" sz="4400" b="1" dirty="0">
                <a:solidFill>
                  <a:srgbClr val="FFFF00"/>
                </a:solidFill>
              </a:rPr>
              <a:t>Failing Across the Board</a:t>
            </a:r>
          </a:p>
        </p:txBody>
      </p:sp>
      <p:pic>
        <p:nvPicPr>
          <p:cNvPr id="7" name="Picture 6" descr="Screen Shot 2019-08-15 at 2.18.3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6583" y="2150131"/>
            <a:ext cx="5748628" cy="4217963"/>
          </a:xfrm>
          <a:prstGeom prst="rect">
            <a:avLst/>
          </a:prstGeom>
          <a:ln w="38100">
            <a:solidFill>
              <a:srgbClr val="FF0000"/>
            </a:solidFill>
          </a:ln>
        </p:spPr>
      </p:pic>
      <p:sp>
        <p:nvSpPr>
          <p:cNvPr id="5" name="TextBox 4"/>
          <p:cNvSpPr txBox="1"/>
          <p:nvPr/>
        </p:nvSpPr>
        <p:spPr>
          <a:xfrm>
            <a:off x="184049" y="5660208"/>
            <a:ext cx="5545419" cy="707886"/>
          </a:xfrm>
          <a:prstGeom prst="rect">
            <a:avLst/>
          </a:prstGeom>
          <a:noFill/>
        </p:spPr>
        <p:txBody>
          <a:bodyPr wrap="square" rtlCol="0">
            <a:spAutoFit/>
          </a:bodyPr>
          <a:lstStyle/>
          <a:p>
            <a:pPr marL="342900" indent="-342900">
              <a:buFont typeface="Arial" panose="020B0604020202020204" pitchFamily="34" charset="0"/>
              <a:buChar char="•"/>
            </a:pPr>
            <a:r>
              <a:rPr lang="en-US" sz="2000" b="1" dirty="0" smtClean="0">
                <a:solidFill>
                  <a:srgbClr val="FFFF00"/>
                </a:solidFill>
              </a:rPr>
              <a:t>We process 1% of 1% of 1% of 1% of 1%</a:t>
            </a:r>
          </a:p>
          <a:p>
            <a:pPr marL="342900" indent="-342900">
              <a:buFont typeface="Arial" panose="020B0604020202020204" pitchFamily="34" charset="0"/>
              <a:buChar char="•"/>
            </a:pPr>
            <a:r>
              <a:rPr lang="en-US" sz="2000" b="1" dirty="0" smtClean="0">
                <a:solidFill>
                  <a:srgbClr val="FFFF00"/>
                </a:solidFill>
              </a:rPr>
              <a:t>US IC answers “at best” 4% of we need to know</a:t>
            </a:r>
            <a:endParaRPr lang="en-US" sz="2000" b="1" dirty="0">
              <a:solidFill>
                <a:srgbClr val="FFFF00"/>
              </a:solidFill>
            </a:endParaRPr>
          </a:p>
        </p:txBody>
      </p:sp>
    </p:spTree>
    <p:extLst>
      <p:ext uri="{BB962C8B-B14F-4D97-AF65-F5344CB8AC3E}">
        <p14:creationId xmlns:p14="http://schemas.microsoft.com/office/powerpoint/2010/main" val="3740842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214" y="969242"/>
            <a:ext cx="7384648" cy="5538486"/>
          </a:xfrm>
          <a:prstGeom prst="rect">
            <a:avLst/>
          </a:prstGeom>
          <a:ln w="38100">
            <a:solidFill>
              <a:srgbClr val="FF0000"/>
            </a:solidFill>
          </a:ln>
        </p:spPr>
      </p:pic>
      <p:sp>
        <p:nvSpPr>
          <p:cNvPr id="6" name="TextBox 5"/>
          <p:cNvSpPr txBox="1"/>
          <p:nvPr/>
        </p:nvSpPr>
        <p:spPr>
          <a:xfrm>
            <a:off x="151598" y="19185"/>
            <a:ext cx="11909401" cy="769441"/>
          </a:xfrm>
          <a:prstGeom prst="rect">
            <a:avLst/>
          </a:prstGeom>
          <a:noFill/>
        </p:spPr>
        <p:txBody>
          <a:bodyPr wrap="square" rtlCol="0">
            <a:spAutoFit/>
          </a:bodyPr>
          <a:lstStyle/>
          <a:p>
            <a:pPr algn="ctr"/>
            <a:r>
              <a:rPr lang="en-US" sz="4400" b="1" dirty="0">
                <a:solidFill>
                  <a:srgbClr val="FFFF00"/>
                </a:solidFill>
              </a:rPr>
              <a:t>8 Slices of Stupid</a:t>
            </a:r>
          </a:p>
        </p:txBody>
      </p:sp>
    </p:spTree>
    <p:extLst>
      <p:ext uri="{BB962C8B-B14F-4D97-AF65-F5344CB8AC3E}">
        <p14:creationId xmlns:p14="http://schemas.microsoft.com/office/powerpoint/2010/main" val="41709095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371" y="945513"/>
            <a:ext cx="7442523" cy="5581892"/>
          </a:xfrm>
          <a:prstGeom prst="rect">
            <a:avLst/>
          </a:prstGeom>
          <a:ln w="38100">
            <a:solidFill>
              <a:srgbClr val="FF0000"/>
            </a:solidFill>
          </a:ln>
        </p:spPr>
      </p:pic>
      <p:sp>
        <p:nvSpPr>
          <p:cNvPr id="6" name="TextBox 5"/>
          <p:cNvSpPr txBox="1"/>
          <p:nvPr/>
        </p:nvSpPr>
        <p:spPr>
          <a:xfrm>
            <a:off x="151598" y="19185"/>
            <a:ext cx="11909401" cy="769441"/>
          </a:xfrm>
          <a:prstGeom prst="rect">
            <a:avLst/>
          </a:prstGeom>
          <a:noFill/>
        </p:spPr>
        <p:txBody>
          <a:bodyPr wrap="square" rtlCol="0">
            <a:spAutoFit/>
          </a:bodyPr>
          <a:lstStyle/>
          <a:p>
            <a:pPr algn="ctr"/>
            <a:r>
              <a:rPr lang="en-US" sz="4400" b="1" dirty="0">
                <a:solidFill>
                  <a:srgbClr val="FFFF00"/>
                </a:solidFill>
              </a:rPr>
              <a:t>18 Tools for Thinking You Are Not Allowed</a:t>
            </a:r>
          </a:p>
        </p:txBody>
      </p:sp>
    </p:spTree>
    <p:extLst>
      <p:ext uri="{BB962C8B-B14F-4D97-AF65-F5344CB8AC3E}">
        <p14:creationId xmlns:p14="http://schemas.microsoft.com/office/powerpoint/2010/main" val="16148985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623" y="946092"/>
            <a:ext cx="7584710" cy="5688533"/>
          </a:xfrm>
          <a:prstGeom prst="rect">
            <a:avLst/>
          </a:prstGeom>
          <a:ln w="38100">
            <a:solidFill>
              <a:srgbClr val="FF0000"/>
            </a:solidFill>
          </a:ln>
        </p:spPr>
      </p:pic>
      <p:sp>
        <p:nvSpPr>
          <p:cNvPr id="6" name="TextBox 5"/>
          <p:cNvSpPr txBox="1"/>
          <p:nvPr/>
        </p:nvSpPr>
        <p:spPr>
          <a:xfrm>
            <a:off x="151598" y="19185"/>
            <a:ext cx="11909401" cy="769441"/>
          </a:xfrm>
          <a:prstGeom prst="rect">
            <a:avLst/>
          </a:prstGeom>
          <a:noFill/>
        </p:spPr>
        <p:txBody>
          <a:bodyPr wrap="square" rtlCol="0">
            <a:spAutoFit/>
          </a:bodyPr>
          <a:lstStyle/>
          <a:p>
            <a:pPr algn="ctr"/>
            <a:r>
              <a:rPr lang="en-US" sz="4400" b="1" dirty="0">
                <a:solidFill>
                  <a:srgbClr val="FFFF00"/>
                </a:solidFill>
              </a:rPr>
              <a:t>Intelligence (</a:t>
            </a:r>
            <a:r>
              <a:rPr lang="en-US" sz="4400" b="1" dirty="0" smtClean="0">
                <a:solidFill>
                  <a:srgbClr val="FFFF00"/>
                </a:solidFill>
              </a:rPr>
              <a:t>Decision-Support</a:t>
            </a:r>
            <a:r>
              <a:rPr lang="en-US" sz="4400" b="1" dirty="0">
                <a:solidFill>
                  <a:srgbClr val="FFFF00"/>
                </a:solidFill>
              </a:rPr>
              <a:t>) Maturity</a:t>
            </a:r>
          </a:p>
        </p:txBody>
      </p:sp>
    </p:spTree>
    <p:extLst>
      <p:ext uri="{BB962C8B-B14F-4D97-AF65-F5344CB8AC3E}">
        <p14:creationId xmlns:p14="http://schemas.microsoft.com/office/powerpoint/2010/main" val="21968831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1598" y="19185"/>
            <a:ext cx="11909401" cy="769441"/>
          </a:xfrm>
          <a:prstGeom prst="rect">
            <a:avLst/>
          </a:prstGeom>
          <a:noFill/>
        </p:spPr>
        <p:txBody>
          <a:bodyPr wrap="square" rtlCol="0">
            <a:spAutoFit/>
          </a:bodyPr>
          <a:lstStyle/>
          <a:p>
            <a:pPr algn="ctr"/>
            <a:r>
              <a:rPr lang="en-US" sz="4400" b="1" dirty="0">
                <a:solidFill>
                  <a:srgbClr val="FFFF00"/>
                </a:solidFill>
              </a:rPr>
              <a:t>Holistic </a:t>
            </a:r>
            <a:r>
              <a:rPr lang="en-US" sz="4400" b="1" dirty="0" smtClean="0">
                <a:solidFill>
                  <a:srgbClr val="FFFF00"/>
                </a:solidFill>
              </a:rPr>
              <a:t>vs </a:t>
            </a:r>
            <a:r>
              <a:rPr lang="en-US" sz="4400" b="1" dirty="0">
                <a:solidFill>
                  <a:srgbClr val="FFFF00"/>
                </a:solidFill>
              </a:rPr>
              <a:t>Reductionist </a:t>
            </a:r>
            <a:r>
              <a:rPr lang="en-US" sz="4400" b="1" dirty="0" smtClean="0">
                <a:solidFill>
                  <a:srgbClr val="FFFF00"/>
                </a:solidFill>
              </a:rPr>
              <a:t>Thinking</a:t>
            </a:r>
            <a:endParaRPr lang="en-US" sz="4400" b="1" dirty="0">
              <a:solidFill>
                <a:srgbClr val="FFFF00"/>
              </a:solidFill>
            </a:endParaRPr>
          </a:p>
        </p:txBody>
      </p:sp>
      <p:grpSp>
        <p:nvGrpSpPr>
          <p:cNvPr id="11" name="Group 10"/>
          <p:cNvGrpSpPr/>
          <p:nvPr/>
        </p:nvGrpSpPr>
        <p:grpSpPr>
          <a:xfrm>
            <a:off x="619553" y="899907"/>
            <a:ext cx="4249960" cy="5859053"/>
            <a:chOff x="203350" y="899907"/>
            <a:chExt cx="4249960" cy="5859053"/>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50" y="899907"/>
              <a:ext cx="4249960" cy="3187470"/>
            </a:xfrm>
            <a:prstGeom prst="rect">
              <a:avLst/>
            </a:prstGeom>
            <a:ln w="38100">
              <a:solidFill>
                <a:srgbClr val="FF0000"/>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547" y="4282342"/>
              <a:ext cx="3302158" cy="2476618"/>
            </a:xfrm>
            <a:prstGeom prst="rect">
              <a:avLst/>
            </a:prstGeom>
            <a:ln w="38100">
              <a:solidFill>
                <a:srgbClr val="FF0000"/>
              </a:solidFill>
            </a:ln>
          </p:spPr>
        </p:pic>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3766" y="896435"/>
            <a:ext cx="6146987" cy="4610240"/>
          </a:xfrm>
          <a:prstGeom prst="rect">
            <a:avLst/>
          </a:prstGeom>
          <a:ln w="38100">
            <a:solidFill>
              <a:srgbClr val="FF0000"/>
            </a:solidFill>
          </a:ln>
        </p:spPr>
      </p:pic>
      <p:grpSp>
        <p:nvGrpSpPr>
          <p:cNvPr id="7" name="Group 6"/>
          <p:cNvGrpSpPr/>
          <p:nvPr/>
        </p:nvGrpSpPr>
        <p:grpSpPr>
          <a:xfrm>
            <a:off x="6160513" y="5877396"/>
            <a:ext cx="3585515" cy="697575"/>
            <a:chOff x="573985" y="5758125"/>
            <a:chExt cx="3699841" cy="827948"/>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985" y="5854719"/>
              <a:ext cx="731354" cy="731354"/>
            </a:xfrm>
            <a:prstGeom prst="rect">
              <a:avLst/>
            </a:prstGeom>
          </p:spPr>
        </p:pic>
        <p:sp>
          <p:nvSpPr>
            <p:cNvPr id="9" name="Cloud Callout 8"/>
            <p:cNvSpPr/>
            <p:nvPr/>
          </p:nvSpPr>
          <p:spPr>
            <a:xfrm>
              <a:off x="1775792" y="5758125"/>
              <a:ext cx="2498034" cy="629349"/>
            </a:xfrm>
            <a:prstGeom prst="cloudCallout">
              <a:avLst>
                <a:gd name="adj1" fmla="val -71231"/>
                <a:gd name="adj2" fmla="val -2278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smtClean="0">
                  <a:solidFill>
                    <a:srgbClr val="FF0000"/>
                  </a:solidFill>
                </a:rPr>
                <a:t>Yada, Yada, Yada…</a:t>
              </a:r>
              <a:endParaRPr lang="en-US" sz="1200" b="1" i="1" dirty="0">
                <a:solidFill>
                  <a:srgbClr val="FF0000"/>
                </a:solidFill>
              </a:endParaRPr>
            </a:p>
          </p:txBody>
        </p:sp>
      </p:grpSp>
    </p:spTree>
    <p:extLst>
      <p:ext uri="{BB962C8B-B14F-4D97-AF65-F5344CB8AC3E}">
        <p14:creationId xmlns:p14="http://schemas.microsoft.com/office/powerpoint/2010/main" val="33623716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0051" y="1293906"/>
            <a:ext cx="3812592" cy="5083456"/>
          </a:xfrm>
          <a:prstGeom prst="rect">
            <a:avLst/>
          </a:prstGeom>
          <a:ln w="38100">
            <a:solidFill>
              <a:srgbClr val="FF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153" y="1293906"/>
            <a:ext cx="3383943" cy="5084591"/>
          </a:xfrm>
          <a:prstGeom prst="rect">
            <a:avLst/>
          </a:prstGeom>
          <a:ln w="38100">
            <a:solidFill>
              <a:srgbClr val="FF0000"/>
            </a:solidFill>
          </a:ln>
        </p:spPr>
      </p:pic>
      <p:sp>
        <p:nvSpPr>
          <p:cNvPr id="6" name="TextBox 5"/>
          <p:cNvSpPr txBox="1"/>
          <p:nvPr/>
        </p:nvSpPr>
        <p:spPr>
          <a:xfrm>
            <a:off x="151598" y="19185"/>
            <a:ext cx="11909401" cy="769441"/>
          </a:xfrm>
          <a:prstGeom prst="rect">
            <a:avLst/>
          </a:prstGeom>
          <a:noFill/>
        </p:spPr>
        <p:txBody>
          <a:bodyPr wrap="square" rtlCol="0">
            <a:spAutoFit/>
          </a:bodyPr>
          <a:lstStyle/>
          <a:p>
            <a:pPr algn="ctr"/>
            <a:r>
              <a:rPr lang="en-US" sz="4400" b="1" dirty="0">
                <a:solidFill>
                  <a:srgbClr val="FFFF00"/>
                </a:solidFill>
              </a:rPr>
              <a:t>Democracy Myth </a:t>
            </a:r>
            <a:r>
              <a:rPr lang="en-US" sz="4400" b="1" dirty="0" smtClean="0">
                <a:solidFill>
                  <a:srgbClr val="FFFF00"/>
                </a:solidFill>
              </a:rPr>
              <a:t>- Lipstick on Two Pigs</a:t>
            </a:r>
            <a:endParaRPr lang="en-US" sz="4400" b="1" dirty="0">
              <a:solidFill>
                <a:srgbClr val="FFFF00"/>
              </a:solidFill>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5225" y="1696819"/>
            <a:ext cx="3575071" cy="3575071"/>
          </a:xfrm>
          <a:prstGeom prst="rect">
            <a:avLst/>
          </a:prstGeom>
        </p:spPr>
      </p:pic>
    </p:spTree>
    <p:extLst>
      <p:ext uri="{BB962C8B-B14F-4D97-AF65-F5344CB8AC3E}">
        <p14:creationId xmlns:p14="http://schemas.microsoft.com/office/powerpoint/2010/main" val="13670359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403" y="974641"/>
            <a:ext cx="7407617" cy="5582694"/>
          </a:xfrm>
          <a:prstGeom prst="rect">
            <a:avLst/>
          </a:prstGeom>
          <a:ln w="38100">
            <a:solidFill>
              <a:srgbClr val="FF0000"/>
            </a:solidFill>
          </a:ln>
        </p:spPr>
      </p:pic>
      <p:sp>
        <p:nvSpPr>
          <p:cNvPr id="6" name="TextBox 5"/>
          <p:cNvSpPr txBox="1"/>
          <p:nvPr/>
        </p:nvSpPr>
        <p:spPr>
          <a:xfrm>
            <a:off x="151598" y="19185"/>
            <a:ext cx="11909401" cy="769441"/>
          </a:xfrm>
          <a:prstGeom prst="rect">
            <a:avLst/>
          </a:prstGeom>
          <a:noFill/>
        </p:spPr>
        <p:txBody>
          <a:bodyPr wrap="square" rtlCol="0">
            <a:spAutoFit/>
          </a:bodyPr>
          <a:lstStyle/>
          <a:p>
            <a:pPr algn="ctr"/>
            <a:r>
              <a:rPr lang="en-US" sz="4400" b="1" dirty="0" smtClean="0">
                <a:solidFill>
                  <a:srgbClr val="FFFF00"/>
                </a:solidFill>
              </a:rPr>
              <a:t>US </a:t>
            </a:r>
            <a:r>
              <a:rPr lang="en-US" sz="4400" b="1" dirty="0">
                <a:solidFill>
                  <a:srgbClr val="FFFF00"/>
                </a:solidFill>
              </a:rPr>
              <a:t>Political Landscape</a:t>
            </a:r>
          </a:p>
        </p:txBody>
      </p:sp>
    </p:spTree>
    <p:extLst>
      <p:ext uri="{BB962C8B-B14F-4D97-AF65-F5344CB8AC3E}">
        <p14:creationId xmlns:p14="http://schemas.microsoft.com/office/powerpoint/2010/main" val="11030918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2362" y="867963"/>
            <a:ext cx="7739605" cy="5804704"/>
          </a:xfrm>
          <a:prstGeom prst="rect">
            <a:avLst/>
          </a:prstGeom>
          <a:ln w="38100">
            <a:solidFill>
              <a:srgbClr val="FF0000"/>
            </a:solidFill>
          </a:ln>
        </p:spPr>
      </p:pic>
      <p:sp>
        <p:nvSpPr>
          <p:cNvPr id="6" name="TextBox 5"/>
          <p:cNvSpPr txBox="1"/>
          <p:nvPr/>
        </p:nvSpPr>
        <p:spPr>
          <a:xfrm>
            <a:off x="151598" y="19185"/>
            <a:ext cx="11909401" cy="769441"/>
          </a:xfrm>
          <a:prstGeom prst="rect">
            <a:avLst/>
          </a:prstGeom>
          <a:noFill/>
        </p:spPr>
        <p:txBody>
          <a:bodyPr wrap="square" rtlCol="0">
            <a:spAutoFit/>
          </a:bodyPr>
          <a:lstStyle/>
          <a:p>
            <a:pPr algn="ctr"/>
            <a:r>
              <a:rPr lang="en-US" sz="4400" b="1" dirty="0">
                <a:solidFill>
                  <a:srgbClr val="FFFF00"/>
                </a:solidFill>
              </a:rPr>
              <a:t>#UNRIG </a:t>
            </a:r>
            <a:r>
              <a:rPr lang="en-US" sz="4400" b="1" dirty="0" smtClean="0">
                <a:solidFill>
                  <a:srgbClr val="FFFF00"/>
                </a:solidFill>
              </a:rPr>
              <a:t>- </a:t>
            </a:r>
            <a:r>
              <a:rPr lang="en-US" sz="4400" b="1" dirty="0">
                <a:solidFill>
                  <a:srgbClr val="FFFF00"/>
                </a:solidFill>
              </a:rPr>
              <a:t>12 Non-</a:t>
            </a:r>
            <a:r>
              <a:rPr lang="en-US" sz="4400" b="1" dirty="0" smtClean="0">
                <a:solidFill>
                  <a:srgbClr val="FFFF00"/>
                </a:solidFill>
              </a:rPr>
              <a:t>Negotiable Fixes </a:t>
            </a:r>
            <a:endParaRPr lang="en-US" sz="4400" b="1" dirty="0">
              <a:solidFill>
                <a:srgbClr val="FFFF00"/>
              </a:solidFill>
            </a:endParaRPr>
          </a:p>
        </p:txBody>
      </p:sp>
    </p:spTree>
    <p:extLst>
      <p:ext uri="{BB962C8B-B14F-4D97-AF65-F5344CB8AC3E}">
        <p14:creationId xmlns:p14="http://schemas.microsoft.com/office/powerpoint/2010/main" val="987906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807" y="2437553"/>
            <a:ext cx="2857500" cy="2543175"/>
          </a:xfrm>
          <a:prstGeom prst="rect">
            <a:avLst/>
          </a:prstGeom>
        </p:spPr>
      </p:pic>
      <p:sp>
        <p:nvSpPr>
          <p:cNvPr id="4" name="TextBox 3"/>
          <p:cNvSpPr txBox="1"/>
          <p:nvPr/>
        </p:nvSpPr>
        <p:spPr>
          <a:xfrm>
            <a:off x="151598" y="19185"/>
            <a:ext cx="11909401" cy="769441"/>
          </a:xfrm>
          <a:prstGeom prst="rect">
            <a:avLst/>
          </a:prstGeom>
          <a:noFill/>
        </p:spPr>
        <p:txBody>
          <a:bodyPr wrap="square" rtlCol="0">
            <a:spAutoFit/>
          </a:bodyPr>
          <a:lstStyle/>
          <a:p>
            <a:pPr algn="ctr"/>
            <a:r>
              <a:rPr lang="en-US" sz="4400" b="1" dirty="0">
                <a:solidFill>
                  <a:srgbClr val="FFFF00"/>
                </a:solidFill>
              </a:rPr>
              <a:t>Big Bat USA </a:t>
            </a:r>
            <a:r>
              <a:rPr lang="en-US" sz="4400" b="1" dirty="0" smtClean="0">
                <a:solidFill>
                  <a:srgbClr val="FFFF00"/>
                </a:solidFill>
              </a:rPr>
              <a:t>- </a:t>
            </a:r>
            <a:r>
              <a:rPr lang="en-US" sz="4400" b="1" dirty="0">
                <a:solidFill>
                  <a:srgbClr val="FFFF00"/>
                </a:solidFill>
              </a:rPr>
              <a:t>Small Donors Matter</a:t>
            </a:r>
          </a:p>
        </p:txBody>
      </p:sp>
      <p:grpSp>
        <p:nvGrpSpPr>
          <p:cNvPr id="3" name="Group 2"/>
          <p:cNvGrpSpPr/>
          <p:nvPr/>
        </p:nvGrpSpPr>
        <p:grpSpPr>
          <a:xfrm>
            <a:off x="784945" y="1181449"/>
            <a:ext cx="4836290" cy="4457910"/>
            <a:chOff x="731132" y="2235487"/>
            <a:chExt cx="4836290" cy="4457910"/>
          </a:xfrm>
        </p:grpSpPr>
        <p:sp>
          <p:nvSpPr>
            <p:cNvPr id="2" name="TextBox 1"/>
            <p:cNvSpPr txBox="1"/>
            <p:nvPr/>
          </p:nvSpPr>
          <p:spPr>
            <a:xfrm>
              <a:off x="731132" y="3151980"/>
              <a:ext cx="4836290" cy="892552"/>
            </a:xfrm>
            <a:prstGeom prst="rect">
              <a:avLst/>
            </a:prstGeom>
            <a:noFill/>
          </p:spPr>
          <p:txBody>
            <a:bodyPr wrap="square" rtlCol="0">
              <a:spAutoFit/>
            </a:bodyPr>
            <a:lstStyle/>
            <a:p>
              <a:r>
                <a:rPr lang="en-US" sz="2800" b="1" dirty="0" smtClean="0">
                  <a:solidFill>
                    <a:srgbClr val="FFFF00"/>
                  </a:solidFill>
                </a:rPr>
                <a:t>2020 TRUMP </a:t>
              </a:r>
              <a:endParaRPr lang="en-US" sz="2800" b="1" dirty="0">
                <a:solidFill>
                  <a:srgbClr val="FFFF00"/>
                </a:solidFill>
              </a:endParaRPr>
            </a:p>
            <a:p>
              <a:r>
                <a:rPr lang="en-US" sz="2400" b="1" dirty="0" smtClean="0">
                  <a:solidFill>
                    <a:srgbClr val="FFFFFF"/>
                  </a:solidFill>
                </a:rPr>
                <a:t>$1.5 B to Win / $1 B Earned Media</a:t>
              </a:r>
            </a:p>
          </p:txBody>
        </p:sp>
        <p:sp>
          <p:nvSpPr>
            <p:cNvPr id="5" name="TextBox 4"/>
            <p:cNvSpPr txBox="1"/>
            <p:nvPr/>
          </p:nvSpPr>
          <p:spPr>
            <a:xfrm>
              <a:off x="731133" y="5800845"/>
              <a:ext cx="4477473" cy="892552"/>
            </a:xfrm>
            <a:prstGeom prst="rect">
              <a:avLst/>
            </a:prstGeom>
            <a:noFill/>
          </p:spPr>
          <p:txBody>
            <a:bodyPr wrap="square" rtlCol="0">
              <a:spAutoFit/>
            </a:bodyPr>
            <a:lstStyle/>
            <a:p>
              <a:r>
                <a:rPr lang="en-US" sz="2800" b="1" dirty="0" smtClean="0">
                  <a:solidFill>
                    <a:srgbClr val="FFFF00"/>
                  </a:solidFill>
                </a:rPr>
                <a:t>2008 OBAMA </a:t>
              </a:r>
              <a:endParaRPr lang="en-US" sz="2800" b="1" dirty="0">
                <a:solidFill>
                  <a:srgbClr val="FFFF00"/>
                </a:solidFill>
              </a:endParaRPr>
            </a:p>
            <a:p>
              <a:r>
                <a:rPr lang="en-US" sz="2400" b="1" dirty="0" smtClean="0">
                  <a:solidFill>
                    <a:srgbClr val="FFFFFF"/>
                  </a:solidFill>
                </a:rPr>
                <a:t>$1 B to Win / GOP Collaboration</a:t>
              </a:r>
            </a:p>
          </p:txBody>
        </p:sp>
        <p:sp>
          <p:nvSpPr>
            <p:cNvPr id="6" name="TextBox 5"/>
            <p:cNvSpPr txBox="1"/>
            <p:nvPr/>
          </p:nvSpPr>
          <p:spPr>
            <a:xfrm>
              <a:off x="731132" y="4068473"/>
              <a:ext cx="4396452" cy="892552"/>
            </a:xfrm>
            <a:prstGeom prst="rect">
              <a:avLst/>
            </a:prstGeom>
            <a:noFill/>
          </p:spPr>
          <p:txBody>
            <a:bodyPr wrap="square" rtlCol="0">
              <a:spAutoFit/>
            </a:bodyPr>
            <a:lstStyle/>
            <a:p>
              <a:r>
                <a:rPr lang="en-US" sz="2800" b="1" dirty="0" smtClean="0">
                  <a:solidFill>
                    <a:srgbClr val="FFFF00"/>
                  </a:solidFill>
                </a:rPr>
                <a:t>2016 TRUMP </a:t>
              </a:r>
              <a:endParaRPr lang="en-US" sz="2800" b="1" dirty="0">
                <a:solidFill>
                  <a:srgbClr val="FFFF00"/>
                </a:solidFill>
              </a:endParaRPr>
            </a:p>
            <a:p>
              <a:r>
                <a:rPr lang="en-US" sz="2400" b="1" dirty="0" smtClean="0">
                  <a:solidFill>
                    <a:srgbClr val="FFFFFF"/>
                  </a:solidFill>
                </a:rPr>
                <a:t>$1 B to Win / $1 B Earned Media</a:t>
              </a:r>
            </a:p>
          </p:txBody>
        </p:sp>
        <p:sp>
          <p:nvSpPr>
            <p:cNvPr id="7" name="TextBox 6"/>
            <p:cNvSpPr txBox="1"/>
            <p:nvPr/>
          </p:nvSpPr>
          <p:spPr>
            <a:xfrm>
              <a:off x="731133" y="4969848"/>
              <a:ext cx="4616370" cy="892552"/>
            </a:xfrm>
            <a:prstGeom prst="rect">
              <a:avLst/>
            </a:prstGeom>
            <a:noFill/>
          </p:spPr>
          <p:txBody>
            <a:bodyPr wrap="square" rtlCol="0">
              <a:spAutoFit/>
            </a:bodyPr>
            <a:lstStyle/>
            <a:p>
              <a:r>
                <a:rPr lang="en-US" sz="2800" b="1" dirty="0" smtClean="0">
                  <a:solidFill>
                    <a:srgbClr val="FFFF00"/>
                  </a:solidFill>
                </a:rPr>
                <a:t>2008 OBAMA </a:t>
              </a:r>
              <a:endParaRPr lang="en-US" sz="2800" b="1" dirty="0">
                <a:solidFill>
                  <a:srgbClr val="FFFF00"/>
                </a:solidFill>
              </a:endParaRPr>
            </a:p>
            <a:p>
              <a:r>
                <a:rPr lang="en-US" sz="2400" b="1" dirty="0" smtClean="0">
                  <a:solidFill>
                    <a:srgbClr val="FFFFFF"/>
                  </a:solidFill>
                </a:rPr>
                <a:t>$1 B to Win / GOP Collaboration</a:t>
              </a:r>
            </a:p>
          </p:txBody>
        </p:sp>
        <p:sp>
          <p:nvSpPr>
            <p:cNvPr id="8" name="TextBox 7"/>
            <p:cNvSpPr txBox="1"/>
            <p:nvPr/>
          </p:nvSpPr>
          <p:spPr>
            <a:xfrm>
              <a:off x="731132" y="2235487"/>
              <a:ext cx="4616371" cy="892552"/>
            </a:xfrm>
            <a:prstGeom prst="rect">
              <a:avLst/>
            </a:prstGeom>
            <a:noFill/>
          </p:spPr>
          <p:txBody>
            <a:bodyPr wrap="square" rtlCol="0">
              <a:spAutoFit/>
            </a:bodyPr>
            <a:lstStyle/>
            <a:p>
              <a:r>
                <a:rPr lang="en-US" sz="2800" b="1" dirty="0" smtClean="0">
                  <a:solidFill>
                    <a:srgbClr val="FFFF00"/>
                  </a:solidFill>
                </a:rPr>
                <a:t>2024 STEELE + +</a:t>
              </a:r>
              <a:endParaRPr lang="en-US" sz="2800" b="1" dirty="0">
                <a:solidFill>
                  <a:srgbClr val="FFFF00"/>
                </a:solidFill>
              </a:endParaRPr>
            </a:p>
            <a:p>
              <a:r>
                <a:rPr lang="en-US" sz="2400" b="1" dirty="0" smtClean="0">
                  <a:solidFill>
                    <a:schemeClr val="bg1"/>
                  </a:solidFill>
                </a:rPr>
                <a:t>$2 B to Win / $1 B Earned Media</a:t>
              </a:r>
            </a:p>
          </p:txBody>
        </p:sp>
      </p:grpSp>
      <p:sp>
        <p:nvSpPr>
          <p:cNvPr id="9" name="TextBox 8"/>
          <p:cNvSpPr txBox="1"/>
          <p:nvPr/>
        </p:nvSpPr>
        <p:spPr>
          <a:xfrm>
            <a:off x="6039557" y="1180027"/>
            <a:ext cx="5785554" cy="4216539"/>
          </a:xfrm>
          <a:prstGeom prst="rect">
            <a:avLst/>
          </a:prstGeom>
          <a:noFill/>
        </p:spPr>
        <p:txBody>
          <a:bodyPr wrap="square" rtlCol="0">
            <a:spAutoFit/>
          </a:bodyPr>
          <a:lstStyle/>
          <a:p>
            <a:r>
              <a:rPr lang="en-US" sz="2800" b="1" dirty="0" smtClean="0">
                <a:solidFill>
                  <a:srgbClr val="FFFF00"/>
                </a:solidFill>
              </a:rPr>
              <a:t>SMALL DONOR MATH</a:t>
            </a:r>
          </a:p>
          <a:p>
            <a:pPr marL="342900" indent="-342900">
              <a:buFont typeface="Arial"/>
              <a:buChar char="•"/>
            </a:pPr>
            <a:r>
              <a:rPr lang="en-US" sz="2400" b="1" dirty="0" smtClean="0">
                <a:solidFill>
                  <a:srgbClr val="FFFFFF"/>
                </a:solidFill>
              </a:rPr>
              <a:t>1 M Voters, $20 each </a:t>
            </a:r>
            <a:r>
              <a:rPr lang="en-US" b="1" dirty="0" smtClean="0">
                <a:solidFill>
                  <a:srgbClr val="FFFFFF"/>
                </a:solidFill>
                <a:sym typeface="Wingdings"/>
              </a:rPr>
              <a:t></a:t>
            </a:r>
            <a:r>
              <a:rPr lang="en-US" sz="2400" b="1" dirty="0" smtClean="0">
                <a:solidFill>
                  <a:srgbClr val="FFFFFF"/>
                </a:solidFill>
              </a:rPr>
              <a:t>       $20 M</a:t>
            </a:r>
          </a:p>
          <a:p>
            <a:pPr marL="342900" indent="-342900">
              <a:buFont typeface="Arial"/>
              <a:buChar char="•"/>
            </a:pPr>
            <a:r>
              <a:rPr lang="en-US" sz="2400" b="1" dirty="0" smtClean="0">
                <a:solidFill>
                  <a:srgbClr val="FFFFFF"/>
                </a:solidFill>
              </a:rPr>
              <a:t>10 M Voters, $20 each </a:t>
            </a:r>
            <a:r>
              <a:rPr lang="en-US" b="1" dirty="0">
                <a:solidFill>
                  <a:srgbClr val="FFFFFF"/>
                </a:solidFill>
                <a:sym typeface="Wingdings"/>
              </a:rPr>
              <a:t></a:t>
            </a:r>
            <a:r>
              <a:rPr lang="en-US" sz="2400" b="1" dirty="0" smtClean="0">
                <a:solidFill>
                  <a:srgbClr val="FFFFFF"/>
                </a:solidFill>
              </a:rPr>
              <a:t>     $200 M</a:t>
            </a:r>
          </a:p>
          <a:p>
            <a:pPr marL="342900" indent="-342900">
              <a:buFont typeface="Arial"/>
              <a:buChar char="•"/>
            </a:pPr>
            <a:r>
              <a:rPr lang="en-US" sz="2400" b="1" dirty="0" smtClean="0">
                <a:solidFill>
                  <a:srgbClr val="FFFFFF"/>
                </a:solidFill>
              </a:rPr>
              <a:t>25 M Voters, $20 each </a:t>
            </a:r>
            <a:r>
              <a:rPr lang="en-US" b="1" dirty="0">
                <a:solidFill>
                  <a:srgbClr val="FFFFFF"/>
                </a:solidFill>
                <a:sym typeface="Wingdings"/>
              </a:rPr>
              <a:t></a:t>
            </a:r>
            <a:r>
              <a:rPr lang="en-US" sz="2400" b="1" dirty="0" smtClean="0">
                <a:solidFill>
                  <a:srgbClr val="FFFFFF"/>
                </a:solidFill>
              </a:rPr>
              <a:t>     $500 M</a:t>
            </a:r>
          </a:p>
          <a:p>
            <a:pPr marL="342900" indent="-342900">
              <a:buFont typeface="Arial"/>
              <a:buChar char="•"/>
            </a:pPr>
            <a:r>
              <a:rPr lang="en-US" sz="2400" b="1" dirty="0" smtClean="0">
                <a:solidFill>
                  <a:srgbClr val="FFFFFF"/>
                </a:solidFill>
              </a:rPr>
              <a:t>50 M Voters, $20 each </a:t>
            </a:r>
            <a:r>
              <a:rPr lang="en-US" b="1" dirty="0">
                <a:solidFill>
                  <a:srgbClr val="FFFFFF"/>
                </a:solidFill>
                <a:sym typeface="Wingdings"/>
              </a:rPr>
              <a:t></a:t>
            </a:r>
            <a:r>
              <a:rPr lang="en-US" sz="2400" b="1" dirty="0" smtClean="0">
                <a:solidFill>
                  <a:srgbClr val="FFFFFF"/>
                </a:solidFill>
              </a:rPr>
              <a:t>     $1 B</a:t>
            </a:r>
          </a:p>
          <a:p>
            <a:pPr marL="342900" indent="-342900">
              <a:buFont typeface="Arial"/>
              <a:buChar char="•"/>
            </a:pPr>
            <a:r>
              <a:rPr lang="en-US" sz="2400" b="1" dirty="0" smtClean="0">
                <a:solidFill>
                  <a:srgbClr val="FFFFFF"/>
                </a:solidFill>
              </a:rPr>
              <a:t>100 M Voters, $20 each </a:t>
            </a:r>
            <a:r>
              <a:rPr lang="en-US" b="1" dirty="0">
                <a:solidFill>
                  <a:srgbClr val="FFFFFF"/>
                </a:solidFill>
                <a:sym typeface="Wingdings"/>
              </a:rPr>
              <a:t></a:t>
            </a:r>
            <a:r>
              <a:rPr lang="en-US" sz="2400" b="1" dirty="0" smtClean="0">
                <a:solidFill>
                  <a:srgbClr val="FFFFFF"/>
                </a:solidFill>
              </a:rPr>
              <a:t>   $2 B</a:t>
            </a:r>
          </a:p>
          <a:p>
            <a:pPr marL="342900" indent="-342900">
              <a:buFont typeface="Arial"/>
              <a:buChar char="•"/>
            </a:pPr>
            <a:r>
              <a:rPr lang="en-US" sz="2400" b="1" dirty="0" smtClean="0">
                <a:solidFill>
                  <a:srgbClr val="FFFFFF"/>
                </a:solidFill>
              </a:rPr>
              <a:t>200 M Voters, $20 each </a:t>
            </a:r>
            <a:r>
              <a:rPr lang="en-US" b="1" dirty="0">
                <a:solidFill>
                  <a:srgbClr val="FFFFFF"/>
                </a:solidFill>
                <a:sym typeface="Wingdings"/>
              </a:rPr>
              <a:t></a:t>
            </a:r>
            <a:r>
              <a:rPr lang="en-US" sz="2400" b="1" dirty="0" smtClean="0">
                <a:solidFill>
                  <a:srgbClr val="FFFFFF"/>
                </a:solidFill>
              </a:rPr>
              <a:t>   $4 B </a:t>
            </a:r>
          </a:p>
          <a:p>
            <a:endParaRPr lang="en-US" sz="2000" b="1" dirty="0">
              <a:solidFill>
                <a:srgbClr val="FFFF00"/>
              </a:solidFill>
            </a:endParaRPr>
          </a:p>
          <a:p>
            <a:r>
              <a:rPr lang="en-US" sz="2800" b="1" dirty="0" smtClean="0">
                <a:solidFill>
                  <a:srgbClr val="FFFF00"/>
                </a:solidFill>
              </a:rPr>
              <a:t>My Experience with Non-Profit Giving</a:t>
            </a:r>
          </a:p>
          <a:p>
            <a:pPr marL="342900" indent="-342900">
              <a:buFont typeface="Arial"/>
              <a:buChar char="•"/>
            </a:pPr>
            <a:r>
              <a:rPr lang="en-US" sz="2400" b="1" dirty="0" smtClean="0">
                <a:solidFill>
                  <a:srgbClr val="FFFFFF"/>
                </a:solidFill>
              </a:rPr>
              <a:t>Many Enthusiasts give $50  -  $100</a:t>
            </a:r>
          </a:p>
          <a:p>
            <a:pPr marL="342900" indent="-342900">
              <a:buFont typeface="Arial"/>
              <a:buChar char="•"/>
            </a:pPr>
            <a:r>
              <a:rPr lang="en-US" sz="2400" b="1" dirty="0" smtClean="0">
                <a:solidFill>
                  <a:srgbClr val="FFFFFF"/>
                </a:solidFill>
              </a:rPr>
              <a:t>Some Enthusiasts give $100 - $1000</a:t>
            </a:r>
          </a:p>
        </p:txBody>
      </p:sp>
      <p:sp>
        <p:nvSpPr>
          <p:cNvPr id="10" name="TextBox 9"/>
          <p:cNvSpPr txBox="1"/>
          <p:nvPr/>
        </p:nvSpPr>
        <p:spPr>
          <a:xfrm>
            <a:off x="178741" y="5683656"/>
            <a:ext cx="11825111" cy="954107"/>
          </a:xfrm>
          <a:prstGeom prst="rect">
            <a:avLst/>
          </a:prstGeom>
          <a:noFill/>
        </p:spPr>
        <p:txBody>
          <a:bodyPr wrap="square" rtlCol="0">
            <a:spAutoFit/>
          </a:bodyPr>
          <a:lstStyle/>
          <a:p>
            <a:pPr algn="ctr"/>
            <a:r>
              <a:rPr lang="en-US" sz="2800" b="1" i="1" dirty="0">
                <a:solidFill>
                  <a:srgbClr val="FFFFFF"/>
                </a:solidFill>
              </a:rPr>
              <a:t>We do not </a:t>
            </a:r>
            <a:r>
              <a:rPr lang="en-US" sz="2800" b="1" i="1" dirty="0" smtClean="0">
                <a:solidFill>
                  <a:srgbClr val="FFFFFF"/>
                </a:solidFill>
              </a:rPr>
              <a:t>have a lack </a:t>
            </a:r>
            <a:r>
              <a:rPr lang="en-US" sz="2800" b="1" i="1" dirty="0">
                <a:solidFill>
                  <a:srgbClr val="FFFFFF"/>
                </a:solidFill>
              </a:rPr>
              <a:t>of money to </a:t>
            </a:r>
            <a:r>
              <a:rPr lang="en-US" sz="2800" b="1" i="1" dirty="0" smtClean="0">
                <a:solidFill>
                  <a:srgbClr val="FFFFFF"/>
                </a:solidFill>
              </a:rPr>
              <a:t>donate</a:t>
            </a:r>
          </a:p>
          <a:p>
            <a:pPr algn="ctr"/>
            <a:r>
              <a:rPr lang="en-US" sz="2800" b="1" i="1" dirty="0" smtClean="0">
                <a:solidFill>
                  <a:srgbClr val="FFFF00"/>
                </a:solidFill>
              </a:rPr>
              <a:t>We </a:t>
            </a:r>
            <a:r>
              <a:rPr lang="en-US" sz="2800" b="1" i="1" dirty="0">
                <a:solidFill>
                  <a:srgbClr val="FFFF00"/>
                </a:solidFill>
              </a:rPr>
              <a:t>lack FOCUS &amp; </a:t>
            </a:r>
            <a:r>
              <a:rPr lang="en-US" sz="2800" b="1" i="1" dirty="0" smtClean="0">
                <a:solidFill>
                  <a:srgbClr val="FFFF00"/>
                </a:solidFill>
              </a:rPr>
              <a:t>UNITY!</a:t>
            </a:r>
            <a:endParaRPr lang="en-US" sz="2800" b="1" i="1" dirty="0">
              <a:solidFill>
                <a:srgbClr val="FFFF00"/>
              </a:solidFill>
            </a:endParaRPr>
          </a:p>
        </p:txBody>
      </p:sp>
    </p:spTree>
    <p:extLst>
      <p:ext uri="{BB962C8B-B14F-4D97-AF65-F5344CB8AC3E}">
        <p14:creationId xmlns:p14="http://schemas.microsoft.com/office/powerpoint/2010/main" val="30682636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1598" y="19185"/>
            <a:ext cx="11909401" cy="769441"/>
          </a:xfrm>
          <a:prstGeom prst="rect">
            <a:avLst/>
          </a:prstGeom>
          <a:noFill/>
        </p:spPr>
        <p:txBody>
          <a:bodyPr wrap="square" rtlCol="0">
            <a:spAutoFit/>
          </a:bodyPr>
          <a:lstStyle/>
          <a:p>
            <a:pPr algn="ctr"/>
            <a:r>
              <a:rPr lang="en-US" sz="4400" b="1" dirty="0">
                <a:solidFill>
                  <a:srgbClr val="FFFF00"/>
                </a:solidFill>
              </a:rPr>
              <a:t>Web 3.0 </a:t>
            </a:r>
            <a:r>
              <a:rPr lang="en-US" sz="4400" b="1" dirty="0" smtClean="0">
                <a:solidFill>
                  <a:srgbClr val="FFFF00"/>
                </a:solidFill>
              </a:rPr>
              <a:t>- </a:t>
            </a:r>
            <a:r>
              <a:rPr lang="en-US" sz="4400" b="1" dirty="0">
                <a:solidFill>
                  <a:srgbClr val="FFFF00"/>
                </a:solidFill>
              </a:rPr>
              <a:t>We </a:t>
            </a:r>
            <a:r>
              <a:rPr lang="en-US" sz="4400" b="1" u="sng" dirty="0" smtClean="0">
                <a:solidFill>
                  <a:srgbClr val="FFFF00"/>
                </a:solidFill>
              </a:rPr>
              <a:t>BURY</a:t>
            </a:r>
            <a:r>
              <a:rPr lang="en-US" sz="4400" b="1" dirty="0" smtClean="0">
                <a:solidFill>
                  <a:srgbClr val="FFFF00"/>
                </a:solidFill>
              </a:rPr>
              <a:t> </a:t>
            </a:r>
            <a:r>
              <a:rPr lang="en-US" sz="4400" b="1" dirty="0">
                <a:solidFill>
                  <a:srgbClr val="FFFF00"/>
                </a:solidFill>
              </a:rPr>
              <a:t>#GoogleGestapo</a:t>
            </a:r>
          </a:p>
        </p:txBody>
      </p:sp>
      <p:sp>
        <p:nvSpPr>
          <p:cNvPr id="2" name="TextBox 1"/>
          <p:cNvSpPr txBox="1"/>
          <p:nvPr/>
        </p:nvSpPr>
        <p:spPr>
          <a:xfrm>
            <a:off x="483703" y="851132"/>
            <a:ext cx="3193774" cy="5693866"/>
          </a:xfrm>
          <a:prstGeom prst="rect">
            <a:avLst/>
          </a:prstGeom>
          <a:noFill/>
        </p:spPr>
        <p:txBody>
          <a:bodyPr wrap="square" rtlCol="0">
            <a:spAutoFit/>
          </a:bodyPr>
          <a:lstStyle/>
          <a:p>
            <a:r>
              <a:rPr lang="en-US" sz="3200" b="1" dirty="0" smtClean="0">
                <a:solidFill>
                  <a:srgbClr val="FFFF00"/>
                </a:solidFill>
              </a:rPr>
              <a:t>#GoogleGestapo</a:t>
            </a:r>
          </a:p>
          <a:p>
            <a:pPr marL="457200" indent="-457200">
              <a:buFont typeface="Arial" panose="020B0604020202020204" pitchFamily="34" charset="0"/>
              <a:buChar char="•"/>
            </a:pPr>
            <a:r>
              <a:rPr lang="en-US" sz="2400" b="1" dirty="0" smtClean="0">
                <a:solidFill>
                  <a:srgbClr val="FFFFFF"/>
                </a:solidFill>
              </a:rPr>
              <a:t>Amazon</a:t>
            </a:r>
          </a:p>
          <a:p>
            <a:pPr marL="457200" indent="-457200">
              <a:buFont typeface="Arial" panose="020B0604020202020204" pitchFamily="34" charset="0"/>
              <a:buChar char="•"/>
            </a:pPr>
            <a:r>
              <a:rPr lang="en-US" sz="2400" b="1" dirty="0" smtClean="0">
                <a:solidFill>
                  <a:srgbClr val="FFFFFF"/>
                </a:solidFill>
              </a:rPr>
              <a:t>Apple</a:t>
            </a:r>
          </a:p>
          <a:p>
            <a:pPr marL="457200" indent="-457200">
              <a:buFont typeface="Arial" panose="020B0604020202020204" pitchFamily="34" charset="0"/>
              <a:buChar char="•"/>
            </a:pPr>
            <a:r>
              <a:rPr lang="en-US" sz="2400" b="1" dirty="0" smtClean="0">
                <a:solidFill>
                  <a:srgbClr val="FFFFFF"/>
                </a:solidFill>
              </a:rPr>
              <a:t>Facebook</a:t>
            </a:r>
          </a:p>
          <a:p>
            <a:pPr marL="457200" indent="-457200">
              <a:buFont typeface="Arial" panose="020B0604020202020204" pitchFamily="34" charset="0"/>
              <a:buChar char="•"/>
            </a:pPr>
            <a:r>
              <a:rPr lang="en-US" sz="2400" b="1" dirty="0" smtClean="0">
                <a:solidFill>
                  <a:srgbClr val="FFFFFF"/>
                </a:solidFill>
              </a:rPr>
              <a:t>Google</a:t>
            </a:r>
          </a:p>
          <a:p>
            <a:pPr marL="457200" indent="-457200">
              <a:buFont typeface="Arial" panose="020B0604020202020204" pitchFamily="34" charset="0"/>
              <a:buChar char="•"/>
            </a:pPr>
            <a:r>
              <a:rPr lang="en-US" sz="2400" b="1" dirty="0" smtClean="0">
                <a:solidFill>
                  <a:srgbClr val="FFFFFF"/>
                </a:solidFill>
              </a:rPr>
              <a:t>MeetUp</a:t>
            </a:r>
          </a:p>
          <a:p>
            <a:pPr marL="457200" indent="-457200">
              <a:buFont typeface="Arial" panose="020B0604020202020204" pitchFamily="34" charset="0"/>
              <a:buChar char="•"/>
            </a:pPr>
            <a:r>
              <a:rPr lang="en-US" sz="2400" b="1" dirty="0" smtClean="0">
                <a:solidFill>
                  <a:srgbClr val="FFFFFF"/>
                </a:solidFill>
              </a:rPr>
              <a:t>Reddit</a:t>
            </a:r>
            <a:endParaRPr lang="en-US" sz="2400" b="1" dirty="0">
              <a:solidFill>
                <a:srgbClr val="FFFFFF"/>
              </a:solidFill>
            </a:endParaRPr>
          </a:p>
          <a:p>
            <a:pPr marL="457200" indent="-457200">
              <a:buFont typeface="Arial" panose="020B0604020202020204" pitchFamily="34" charset="0"/>
              <a:buChar char="•"/>
            </a:pPr>
            <a:r>
              <a:rPr lang="en-US" sz="2400" b="1" dirty="0" smtClean="0">
                <a:solidFill>
                  <a:srgbClr val="FFFFFF"/>
                </a:solidFill>
              </a:rPr>
              <a:t>Twitter</a:t>
            </a:r>
          </a:p>
          <a:p>
            <a:pPr marL="457200" indent="-457200">
              <a:buFont typeface="Arial" panose="020B0604020202020204" pitchFamily="34" charset="0"/>
              <a:buChar char="•"/>
            </a:pPr>
            <a:r>
              <a:rPr lang="en-US" sz="2400" b="1" dirty="0" smtClean="0">
                <a:solidFill>
                  <a:srgbClr val="FFFFFF"/>
                </a:solidFill>
              </a:rPr>
              <a:t>Wikipedia</a:t>
            </a:r>
          </a:p>
          <a:p>
            <a:pPr marL="457200" indent="-457200">
              <a:buFont typeface="Arial" panose="020B0604020202020204" pitchFamily="34" charset="0"/>
              <a:buChar char="•"/>
            </a:pPr>
            <a:r>
              <a:rPr lang="en-US" sz="2400" b="1" dirty="0" smtClean="0">
                <a:solidFill>
                  <a:srgbClr val="FFFFFF"/>
                </a:solidFill>
              </a:rPr>
              <a:t>WordPress</a:t>
            </a:r>
          </a:p>
          <a:p>
            <a:pPr marL="457200" indent="-457200">
              <a:buFont typeface="Arial" panose="020B0604020202020204" pitchFamily="34" charset="0"/>
              <a:buChar char="•"/>
            </a:pPr>
            <a:r>
              <a:rPr lang="en-US" sz="2400" b="1" dirty="0" smtClean="0">
                <a:solidFill>
                  <a:srgbClr val="FFFFFF"/>
                </a:solidFill>
              </a:rPr>
              <a:t>YouTube</a:t>
            </a:r>
          </a:p>
          <a:p>
            <a:pPr marL="457200" indent="-457200">
              <a:buFont typeface="Arial" panose="020B0604020202020204" pitchFamily="34" charset="0"/>
              <a:buChar char="•"/>
            </a:pPr>
            <a:endParaRPr lang="en-US" sz="800" b="1" dirty="0">
              <a:solidFill>
                <a:srgbClr val="FFFF00"/>
              </a:solidFill>
            </a:endParaRPr>
          </a:p>
          <a:p>
            <a:pPr algn="ctr"/>
            <a:r>
              <a:rPr lang="en-US" sz="2800" b="1" i="1" dirty="0" smtClean="0">
                <a:solidFill>
                  <a:srgbClr val="FFFF00"/>
                </a:solidFill>
              </a:rPr>
              <a:t>Instant Death to any Censoring </a:t>
            </a:r>
            <a:r>
              <a:rPr lang="en-US" sz="2800" b="1" i="1" dirty="0">
                <a:solidFill>
                  <a:srgbClr val="FFFF00"/>
                </a:solidFill>
              </a:rPr>
              <a:t>P</a:t>
            </a:r>
            <a:r>
              <a:rPr lang="en-US" sz="2800" b="1" i="1" dirty="0" smtClean="0">
                <a:solidFill>
                  <a:srgbClr val="FFFF00"/>
                </a:solidFill>
              </a:rPr>
              <a:t>latform!</a:t>
            </a:r>
          </a:p>
        </p:txBody>
      </p:sp>
      <p:sp>
        <p:nvSpPr>
          <p:cNvPr id="3" name="TextBox 2"/>
          <p:cNvSpPr txBox="1"/>
          <p:nvPr/>
        </p:nvSpPr>
        <p:spPr>
          <a:xfrm>
            <a:off x="3826874" y="857759"/>
            <a:ext cx="8222363" cy="5755422"/>
          </a:xfrm>
          <a:prstGeom prst="rect">
            <a:avLst/>
          </a:prstGeom>
          <a:noFill/>
        </p:spPr>
        <p:txBody>
          <a:bodyPr wrap="square" rtlCol="0">
            <a:spAutoFit/>
          </a:bodyPr>
          <a:lstStyle/>
          <a:p>
            <a:r>
              <a:rPr lang="en-US" sz="3200" b="1" dirty="0" smtClean="0">
                <a:solidFill>
                  <a:srgbClr val="FFFF00"/>
                </a:solidFill>
              </a:rPr>
              <a:t>Federation Displacement Options</a:t>
            </a:r>
          </a:p>
          <a:p>
            <a:r>
              <a:rPr lang="en-US" sz="2800" b="1" i="1" dirty="0" smtClean="0">
                <a:solidFill>
                  <a:srgbClr val="FFFF00"/>
                </a:solidFill>
              </a:rPr>
              <a:t>Four Core Integrated Networks</a:t>
            </a:r>
          </a:p>
          <a:p>
            <a:pPr marL="342900" indent="-342900">
              <a:buFont typeface="Arial"/>
              <a:buChar char="•"/>
            </a:pPr>
            <a:r>
              <a:rPr lang="en-US" sz="2000" b="1" dirty="0" smtClean="0">
                <a:solidFill>
                  <a:srgbClr val="FFFFFF"/>
                </a:solidFill>
              </a:rPr>
              <a:t>P</a:t>
            </a:r>
            <a:r>
              <a:rPr lang="en-US" sz="2000" b="1" dirty="0" smtClean="0">
                <a:solidFill>
                  <a:schemeClr val="bg1"/>
                </a:solidFill>
              </a:rPr>
              <a:t>rotected Valuations </a:t>
            </a:r>
            <a:r>
              <a:rPr lang="en-US" sz="2000" b="1" dirty="0">
                <a:solidFill>
                  <a:schemeClr val="bg1"/>
                </a:solidFill>
              </a:rPr>
              <a:t>(coin, savings, deeds, </a:t>
            </a:r>
            <a:r>
              <a:rPr lang="en-US" sz="2000" b="1" dirty="0" smtClean="0">
                <a:solidFill>
                  <a:schemeClr val="bg1"/>
                </a:solidFill>
              </a:rPr>
              <a:t>trusts, etc.)</a:t>
            </a:r>
          </a:p>
          <a:p>
            <a:pPr marL="342900" indent="-342900">
              <a:buFont typeface="Arial"/>
              <a:buChar char="•"/>
            </a:pPr>
            <a:r>
              <a:rPr lang="en-US" sz="2000" b="1" dirty="0" smtClean="0">
                <a:solidFill>
                  <a:schemeClr val="bg1"/>
                </a:solidFill>
              </a:rPr>
              <a:t>Protected Tools </a:t>
            </a:r>
            <a:r>
              <a:rPr lang="en-US" sz="2000" b="1" dirty="0">
                <a:solidFill>
                  <a:schemeClr val="bg1"/>
                </a:solidFill>
              </a:rPr>
              <a:t>(cannot be programmed to </a:t>
            </a:r>
            <a:r>
              <a:rPr lang="en-US" sz="2000" b="1" dirty="0" smtClean="0">
                <a:solidFill>
                  <a:schemeClr val="bg1"/>
                </a:solidFill>
              </a:rPr>
              <a:t>lie)</a:t>
            </a:r>
            <a:endParaRPr lang="en-US" sz="2000" b="1" dirty="0" smtClean="0">
              <a:solidFill>
                <a:srgbClr val="FFFFFF"/>
              </a:solidFill>
            </a:endParaRPr>
          </a:p>
          <a:p>
            <a:pPr marL="342900" indent="-342900">
              <a:buFont typeface="Arial"/>
              <a:buChar char="•"/>
            </a:pPr>
            <a:r>
              <a:rPr lang="en-US" sz="2000" b="1" dirty="0" smtClean="0">
                <a:solidFill>
                  <a:schemeClr val="bg1"/>
                </a:solidFill>
              </a:rPr>
              <a:t>Protected Data </a:t>
            </a:r>
            <a:r>
              <a:rPr lang="en-US" sz="2000" b="1" dirty="0">
                <a:solidFill>
                  <a:schemeClr val="bg1"/>
                </a:solidFill>
              </a:rPr>
              <a:t>(cannot be erased or </a:t>
            </a:r>
            <a:r>
              <a:rPr lang="en-US" sz="2000" b="1" dirty="0" smtClean="0">
                <a:solidFill>
                  <a:schemeClr val="bg1"/>
                </a:solidFill>
              </a:rPr>
              <a:t>manipulated)</a:t>
            </a:r>
          </a:p>
          <a:p>
            <a:pPr marL="342900" indent="-342900">
              <a:buFont typeface="Arial"/>
              <a:buChar char="•"/>
            </a:pPr>
            <a:r>
              <a:rPr lang="en-US" sz="2000" b="1" dirty="0" smtClean="0">
                <a:solidFill>
                  <a:schemeClr val="bg1"/>
                </a:solidFill>
              </a:rPr>
              <a:t>Protected Communities </a:t>
            </a:r>
            <a:r>
              <a:rPr lang="en-US" sz="2000" b="1" dirty="0">
                <a:solidFill>
                  <a:schemeClr val="bg1"/>
                </a:solidFill>
              </a:rPr>
              <a:t>(competition of </a:t>
            </a:r>
            <a:r>
              <a:rPr lang="en-US" sz="2000" b="1" dirty="0" smtClean="0">
                <a:solidFill>
                  <a:schemeClr val="bg1"/>
                </a:solidFill>
              </a:rPr>
              <a:t>ideas &amp; </a:t>
            </a:r>
            <a:r>
              <a:rPr lang="en-US" sz="2000" b="1" dirty="0">
                <a:solidFill>
                  <a:schemeClr val="bg1"/>
                </a:solidFill>
              </a:rPr>
              <a:t>no </a:t>
            </a:r>
            <a:r>
              <a:rPr lang="en-US" sz="2000" b="1" dirty="0" smtClean="0">
                <a:solidFill>
                  <a:schemeClr val="bg1"/>
                </a:solidFill>
              </a:rPr>
              <a:t>censors)</a:t>
            </a:r>
            <a:endParaRPr lang="en-US" sz="2000" dirty="0" smtClean="0">
              <a:solidFill>
                <a:schemeClr val="bg1"/>
              </a:solidFill>
            </a:endParaRPr>
          </a:p>
          <a:p>
            <a:r>
              <a:rPr lang="en-US" sz="2800" b="1" i="1" dirty="0" smtClean="0">
                <a:solidFill>
                  <a:srgbClr val="FFFF00"/>
                </a:solidFill>
              </a:rPr>
              <a:t>Many </a:t>
            </a:r>
            <a:r>
              <a:rPr lang="en-US" sz="2800" b="1" i="1" dirty="0">
                <a:solidFill>
                  <a:srgbClr val="FFFF00"/>
                </a:solidFill>
              </a:rPr>
              <a:t>Existing Applications with </a:t>
            </a:r>
            <a:r>
              <a:rPr lang="en-US" sz="2800" b="1" i="1" dirty="0" smtClean="0">
                <a:solidFill>
                  <a:srgbClr val="FFFF00"/>
                </a:solidFill>
              </a:rPr>
              <a:t>Potential</a:t>
            </a:r>
          </a:p>
          <a:p>
            <a:pPr marL="342900" indent="-342900">
              <a:buFont typeface="Arial"/>
              <a:buChar char="•"/>
            </a:pPr>
            <a:r>
              <a:rPr lang="en-US" sz="2000" b="1" dirty="0">
                <a:solidFill>
                  <a:schemeClr val="bg1"/>
                </a:solidFill>
              </a:rPr>
              <a:t>Amazon - Alibaba</a:t>
            </a:r>
            <a:r>
              <a:rPr lang="en-US" sz="2000" b="1" dirty="0" smtClean="0">
                <a:solidFill>
                  <a:schemeClr val="bg1"/>
                </a:solidFill>
              </a:rPr>
              <a:t>, Barnes </a:t>
            </a:r>
            <a:r>
              <a:rPr lang="en-US" sz="2000" b="1" dirty="0">
                <a:solidFill>
                  <a:schemeClr val="bg1"/>
                </a:solidFill>
              </a:rPr>
              <a:t>&amp; Noble</a:t>
            </a:r>
            <a:r>
              <a:rPr lang="en-US" sz="2000" b="1" dirty="0" smtClean="0">
                <a:solidFill>
                  <a:schemeClr val="bg1"/>
                </a:solidFill>
              </a:rPr>
              <a:t>, </a:t>
            </a:r>
            <a:r>
              <a:rPr lang="en-US" sz="2000" b="1" dirty="0" err="1" smtClean="0">
                <a:solidFill>
                  <a:schemeClr val="bg1"/>
                </a:solidFill>
              </a:rPr>
              <a:t>AliExpress</a:t>
            </a:r>
            <a:r>
              <a:rPr lang="en-US" sz="2000" b="1" dirty="0">
                <a:solidFill>
                  <a:schemeClr val="bg1"/>
                </a:solidFill>
              </a:rPr>
              <a:t>, </a:t>
            </a:r>
            <a:r>
              <a:rPr lang="en-US" sz="2000" b="1" dirty="0" err="1">
                <a:solidFill>
                  <a:schemeClr val="bg1"/>
                </a:solidFill>
              </a:rPr>
              <a:t>Ebay</a:t>
            </a:r>
            <a:r>
              <a:rPr lang="en-US" sz="2000" b="1" dirty="0">
                <a:solidFill>
                  <a:schemeClr val="bg1"/>
                </a:solidFill>
              </a:rPr>
              <a:t>, Newegg</a:t>
            </a:r>
            <a:r>
              <a:rPr lang="en-US" sz="2000" b="1" dirty="0" smtClean="0">
                <a:solidFill>
                  <a:schemeClr val="bg1"/>
                </a:solidFill>
              </a:rPr>
              <a:t>, </a:t>
            </a:r>
            <a:r>
              <a:rPr lang="en-US" sz="2000" b="1" dirty="0" err="1" smtClean="0">
                <a:solidFill>
                  <a:schemeClr val="bg1"/>
                </a:solidFill>
              </a:rPr>
              <a:t>Bol.com</a:t>
            </a:r>
            <a:endParaRPr lang="en-US" sz="2000" b="1" dirty="0" smtClean="0">
              <a:solidFill>
                <a:schemeClr val="bg1"/>
              </a:solidFill>
            </a:endParaRPr>
          </a:p>
          <a:p>
            <a:pPr marL="342900" indent="-342900">
              <a:buFont typeface="Arial"/>
              <a:buChar char="•"/>
            </a:pPr>
            <a:r>
              <a:rPr lang="en-US" sz="2000" b="1" dirty="0">
                <a:solidFill>
                  <a:schemeClr val="bg1"/>
                </a:solidFill>
              </a:rPr>
              <a:t>Apple </a:t>
            </a:r>
            <a:r>
              <a:rPr lang="en-US" sz="2000" b="1" dirty="0" smtClean="0">
                <a:solidFill>
                  <a:schemeClr val="bg1"/>
                </a:solidFill>
              </a:rPr>
              <a:t>- </a:t>
            </a:r>
            <a:r>
              <a:rPr lang="en-US" sz="2000" b="1" dirty="0">
                <a:solidFill>
                  <a:schemeClr val="bg1"/>
                </a:solidFill>
              </a:rPr>
              <a:t>new open source </a:t>
            </a:r>
            <a:r>
              <a:rPr lang="en-US" sz="2000" b="1" dirty="0" smtClean="0">
                <a:solidFill>
                  <a:schemeClr val="bg1"/>
                </a:solidFill>
              </a:rPr>
              <a:t>hardware &amp; software offerings</a:t>
            </a:r>
          </a:p>
          <a:p>
            <a:pPr marL="342900" indent="-342900">
              <a:buFont typeface="Arial"/>
              <a:buChar char="•"/>
            </a:pPr>
            <a:r>
              <a:rPr lang="en-US" sz="2000" b="1" dirty="0">
                <a:solidFill>
                  <a:schemeClr val="bg1"/>
                </a:solidFill>
              </a:rPr>
              <a:t>Facebook - </a:t>
            </a:r>
            <a:r>
              <a:rPr lang="nl-NL" sz="2000" b="1" dirty="0">
                <a:solidFill>
                  <a:schemeClr val="bg1"/>
                </a:solidFill>
              </a:rPr>
              <a:t> </a:t>
            </a:r>
            <a:r>
              <a:rPr lang="nl-NL" sz="2000" b="1" dirty="0" err="1">
                <a:solidFill>
                  <a:schemeClr val="bg1"/>
                </a:solidFill>
              </a:rPr>
              <a:t>Friendica</a:t>
            </a:r>
            <a:r>
              <a:rPr lang="nl-NL" sz="2000" b="1" dirty="0">
                <a:solidFill>
                  <a:schemeClr val="bg1"/>
                </a:solidFill>
              </a:rPr>
              <a:t>, </a:t>
            </a:r>
            <a:r>
              <a:rPr lang="nl-NL" sz="2000" b="1" dirty="0" err="1">
                <a:solidFill>
                  <a:schemeClr val="bg1"/>
                </a:solidFill>
              </a:rPr>
              <a:t>Steemit</a:t>
            </a:r>
            <a:r>
              <a:rPr lang="nl-NL" sz="2000" b="1" dirty="0">
                <a:solidFill>
                  <a:schemeClr val="bg1"/>
                </a:solidFill>
              </a:rPr>
              <a:t>, </a:t>
            </a:r>
            <a:r>
              <a:rPr lang="nl-NL" sz="2000" b="1" dirty="0" err="1">
                <a:solidFill>
                  <a:schemeClr val="bg1"/>
                </a:solidFill>
              </a:rPr>
              <a:t>Minds</a:t>
            </a:r>
            <a:r>
              <a:rPr lang="nl-NL" sz="2000" b="1" dirty="0">
                <a:solidFill>
                  <a:schemeClr val="bg1"/>
                </a:solidFill>
              </a:rPr>
              <a:t>, </a:t>
            </a:r>
            <a:r>
              <a:rPr lang="nl-NL" sz="2000" b="1" dirty="0" err="1">
                <a:solidFill>
                  <a:schemeClr val="bg1"/>
                </a:solidFill>
              </a:rPr>
              <a:t>MeWe</a:t>
            </a:r>
            <a:r>
              <a:rPr lang="nl-NL" sz="2000" b="1" dirty="0">
                <a:solidFill>
                  <a:schemeClr val="bg1"/>
                </a:solidFill>
              </a:rPr>
              <a:t>, </a:t>
            </a:r>
            <a:r>
              <a:rPr lang="nl-NL" sz="2000" b="1" dirty="0" err="1">
                <a:solidFill>
                  <a:schemeClr val="bg1"/>
                </a:solidFill>
              </a:rPr>
              <a:t>Ello</a:t>
            </a:r>
            <a:r>
              <a:rPr lang="nl-NL" sz="2000" b="1" dirty="0">
                <a:solidFill>
                  <a:schemeClr val="bg1"/>
                </a:solidFill>
              </a:rPr>
              <a:t>, Diaspora, </a:t>
            </a:r>
            <a:r>
              <a:rPr lang="nl-NL" sz="2000" b="1" dirty="0" err="1" smtClean="0">
                <a:solidFill>
                  <a:schemeClr val="bg1"/>
                </a:solidFill>
              </a:rPr>
              <a:t>Onstellar</a:t>
            </a:r>
            <a:endParaRPr lang="nl-NL" sz="2000" b="1" dirty="0" smtClean="0">
              <a:solidFill>
                <a:schemeClr val="bg1"/>
              </a:solidFill>
            </a:endParaRPr>
          </a:p>
          <a:p>
            <a:pPr marL="342900" indent="-342900">
              <a:buFont typeface="Arial"/>
              <a:buChar char="•"/>
            </a:pPr>
            <a:r>
              <a:rPr lang="en-US" sz="2000" b="1" dirty="0">
                <a:solidFill>
                  <a:schemeClr val="bg1"/>
                </a:solidFill>
              </a:rPr>
              <a:t>Google </a:t>
            </a:r>
            <a:r>
              <a:rPr lang="en-US" sz="2000" b="1" dirty="0" smtClean="0">
                <a:solidFill>
                  <a:schemeClr val="bg1"/>
                </a:solidFill>
              </a:rPr>
              <a:t>- 70</a:t>
            </a:r>
            <a:r>
              <a:rPr lang="en-US" sz="2000" b="1" dirty="0">
                <a:solidFill>
                  <a:schemeClr val="bg1"/>
                </a:solidFill>
              </a:rPr>
              <a:t>+ engines, various map offerings, various translators, </a:t>
            </a:r>
            <a:r>
              <a:rPr lang="en-US" sz="2000" b="1" dirty="0" smtClean="0">
                <a:solidFill>
                  <a:schemeClr val="bg1"/>
                </a:solidFill>
              </a:rPr>
              <a:t>etc.</a:t>
            </a:r>
          </a:p>
          <a:p>
            <a:pPr marL="342900" lvl="1" indent="-342900">
              <a:buFont typeface="Arial"/>
              <a:buChar char="•"/>
            </a:pPr>
            <a:r>
              <a:rPr lang="en-US" sz="2000" b="1" dirty="0">
                <a:solidFill>
                  <a:schemeClr val="bg1"/>
                </a:solidFill>
              </a:rPr>
              <a:t>MeetUp </a:t>
            </a:r>
            <a:r>
              <a:rPr lang="en-US" sz="2000" b="1" dirty="0" smtClean="0">
                <a:solidFill>
                  <a:schemeClr val="bg1"/>
                </a:solidFill>
              </a:rPr>
              <a:t>- </a:t>
            </a:r>
            <a:r>
              <a:rPr lang="en-US" sz="2000" b="1" dirty="0">
                <a:solidFill>
                  <a:schemeClr val="bg1"/>
                </a:solidFill>
              </a:rPr>
              <a:t>Groupspaces, CitySocializer</a:t>
            </a:r>
          </a:p>
          <a:p>
            <a:pPr marL="342900" lvl="1" indent="-342900">
              <a:buFont typeface="Arial"/>
              <a:buChar char="•"/>
            </a:pPr>
            <a:r>
              <a:rPr lang="en-US" sz="2000" b="1" dirty="0">
                <a:solidFill>
                  <a:schemeClr val="bg1"/>
                </a:solidFill>
              </a:rPr>
              <a:t>Reddit </a:t>
            </a:r>
            <a:r>
              <a:rPr lang="en-US" sz="2000" b="1" dirty="0" smtClean="0">
                <a:solidFill>
                  <a:schemeClr val="bg1"/>
                </a:solidFill>
              </a:rPr>
              <a:t>- </a:t>
            </a:r>
            <a:r>
              <a:rPr lang="en-US" sz="2000" b="1" dirty="0">
                <a:solidFill>
                  <a:schemeClr val="bg1"/>
                </a:solidFill>
              </a:rPr>
              <a:t>Voat, </a:t>
            </a:r>
            <a:r>
              <a:rPr lang="en-US" sz="2000" b="1" dirty="0" smtClean="0">
                <a:solidFill>
                  <a:schemeClr val="bg1"/>
                </a:solidFill>
              </a:rPr>
              <a:t>Riot</a:t>
            </a:r>
          </a:p>
          <a:p>
            <a:pPr marL="342900" lvl="1" indent="-342900">
              <a:buFont typeface="Arial"/>
              <a:buChar char="•"/>
            </a:pPr>
            <a:r>
              <a:rPr lang="en-US" sz="2000" b="1" dirty="0" smtClean="0">
                <a:solidFill>
                  <a:schemeClr val="bg1"/>
                </a:solidFill>
              </a:rPr>
              <a:t>Twitter - Mastodon, Gap, GNU Social, Diaspora, Misskey, Pleroma</a:t>
            </a:r>
          </a:p>
          <a:p>
            <a:pPr marL="342900" lvl="1" indent="-342900">
              <a:buFont typeface="Arial"/>
              <a:buChar char="•"/>
            </a:pPr>
            <a:r>
              <a:rPr lang="en-US" sz="2000" b="1" dirty="0" smtClean="0">
                <a:solidFill>
                  <a:schemeClr val="bg1"/>
                </a:solidFill>
              </a:rPr>
              <a:t>Wikipedia </a:t>
            </a:r>
            <a:r>
              <a:rPr lang="mr-IN" sz="2000" b="1" dirty="0" smtClean="0">
                <a:solidFill>
                  <a:schemeClr val="bg1"/>
                </a:solidFill>
              </a:rPr>
              <a:t>–</a:t>
            </a:r>
            <a:r>
              <a:rPr lang="en-US" sz="2000" b="1" dirty="0" smtClean="0">
                <a:solidFill>
                  <a:schemeClr val="bg1"/>
                </a:solidFill>
              </a:rPr>
              <a:t> OpenPedia - anyone can create, only masters can delete</a:t>
            </a:r>
          </a:p>
          <a:p>
            <a:pPr marL="342900" lvl="1" indent="-342900">
              <a:buFont typeface="Arial"/>
              <a:buChar char="•"/>
            </a:pPr>
            <a:r>
              <a:rPr lang="en-US" sz="2000" b="1" dirty="0" smtClean="0">
                <a:solidFill>
                  <a:schemeClr val="bg1"/>
                </a:solidFill>
              </a:rPr>
              <a:t>WordPress - OpenOffice</a:t>
            </a:r>
          </a:p>
          <a:p>
            <a:pPr marL="342900" lvl="1" indent="-342900">
              <a:buFont typeface="Arial"/>
              <a:buChar char="•"/>
            </a:pPr>
            <a:r>
              <a:rPr lang="en-US" sz="2000" b="1" dirty="0" smtClean="0">
                <a:solidFill>
                  <a:schemeClr val="bg1"/>
                </a:solidFill>
              </a:rPr>
              <a:t>YouTube - BitChute, PeerTube, DTube, Brighteon, LiveLeak, PewTube</a:t>
            </a:r>
            <a:endParaRPr lang="en-US" sz="2000" b="1" dirty="0">
              <a:solidFill>
                <a:schemeClr val="bg1"/>
              </a:solidFill>
            </a:endParaRPr>
          </a:p>
        </p:txBody>
      </p:sp>
    </p:spTree>
    <p:extLst>
      <p:ext uri="{BB962C8B-B14F-4D97-AF65-F5344CB8AC3E}">
        <p14:creationId xmlns:p14="http://schemas.microsoft.com/office/powerpoint/2010/main" val="41921883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4955" y="10496"/>
            <a:ext cx="11986023" cy="769441"/>
          </a:xfrm>
          <a:prstGeom prst="rect">
            <a:avLst/>
          </a:prstGeom>
          <a:noFill/>
        </p:spPr>
        <p:txBody>
          <a:bodyPr wrap="square" rtlCol="0">
            <a:spAutoFit/>
          </a:bodyPr>
          <a:lstStyle/>
          <a:p>
            <a:pPr algn="ctr"/>
            <a:r>
              <a:rPr lang="en-US" sz="4400" b="1" dirty="0" smtClean="0">
                <a:solidFill>
                  <a:srgbClr val="FFFF00"/>
                </a:solidFill>
              </a:rPr>
              <a:t>68 Answers &amp; 24 Presidential Policy Issues </a:t>
            </a:r>
            <a:endParaRPr lang="en-US" sz="4400" b="1" dirty="0">
              <a:solidFill>
                <a:srgbClr val="FFFF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786057278"/>
              </p:ext>
            </p:extLst>
          </p:nvPr>
        </p:nvGraphicFramePr>
        <p:xfrm>
          <a:off x="338667" y="940249"/>
          <a:ext cx="11618148" cy="5826760"/>
        </p:xfrm>
        <a:graphic>
          <a:graphicData uri="http://schemas.openxmlformats.org/drawingml/2006/table">
            <a:tbl>
              <a:tblPr firstRow="1" bandRow="1">
                <a:tableStyleId>{2D5ABB26-0587-4C30-8999-92F81FD0307C}</a:tableStyleId>
              </a:tblPr>
              <a:tblGrid>
                <a:gridCol w="2904537"/>
                <a:gridCol w="2904537"/>
                <a:gridCol w="2904537"/>
                <a:gridCol w="2904537"/>
              </a:tblGrid>
              <a:tr h="5216129">
                <a:tc>
                  <a:txBody>
                    <a:bodyPr/>
                    <a:lstStyle/>
                    <a:p>
                      <a:r>
                        <a:rPr lang="en-US" sz="1200" b="1" dirty="0" smtClean="0">
                          <a:solidFill>
                            <a:schemeClr val="bg1"/>
                          </a:solidFill>
                        </a:rPr>
                        <a:t>#Borg</a:t>
                      </a:r>
                      <a:r>
                        <a:rPr lang="en-US" sz="1200" b="1" baseline="0" dirty="0" smtClean="0">
                          <a:solidFill>
                            <a:schemeClr val="bg1"/>
                          </a:solidFill>
                        </a:rPr>
                        <a:t> Main Enemy</a:t>
                      </a:r>
                    </a:p>
                    <a:p>
                      <a:r>
                        <a:rPr lang="en-US" sz="1200" baseline="0" dirty="0" smtClean="0">
                          <a:solidFill>
                            <a:schemeClr val="bg1"/>
                          </a:solidFill>
                        </a:rPr>
                        <a:t>#GoogleGestapo</a:t>
                      </a:r>
                    </a:p>
                    <a:p>
                      <a:r>
                        <a:rPr lang="en-US" sz="1200" baseline="0" dirty="0" smtClean="0">
                          <a:solidFill>
                            <a:schemeClr val="bg1"/>
                          </a:solidFill>
                        </a:rPr>
                        <a:t>$21 - $43 Trillion Stolen</a:t>
                      </a:r>
                    </a:p>
                    <a:p>
                      <a:r>
                        <a:rPr lang="en-US" sz="1200" baseline="0" dirty="0" smtClean="0">
                          <a:solidFill>
                            <a:schemeClr val="bg1"/>
                          </a:solidFill>
                        </a:rPr>
                        <a:t>911 - What, How, Who, Why</a:t>
                      </a:r>
                    </a:p>
                    <a:p>
                      <a:r>
                        <a:rPr lang="en-US" sz="1200" baseline="0" dirty="0" smtClean="0">
                          <a:solidFill>
                            <a:schemeClr val="bg1"/>
                          </a:solidFill>
                        </a:rPr>
                        <a:t>Abortion</a:t>
                      </a:r>
                    </a:p>
                    <a:p>
                      <a:r>
                        <a:rPr lang="en-US" sz="1200" baseline="0" dirty="0" smtClean="0">
                          <a:solidFill>
                            <a:schemeClr val="bg1"/>
                          </a:solidFill>
                        </a:rPr>
                        <a:t>Alternative Everything</a:t>
                      </a:r>
                    </a:p>
                    <a:p>
                      <a:r>
                        <a:rPr lang="en-US" sz="1200" baseline="0" dirty="0" smtClean="0">
                          <a:solidFill>
                            <a:schemeClr val="bg1"/>
                          </a:solidFill>
                        </a:rPr>
                        <a:t>Archeology of Giant Remains</a:t>
                      </a:r>
                    </a:p>
                    <a:p>
                      <a:r>
                        <a:rPr lang="en-US" sz="1200" baseline="0" dirty="0" smtClean="0">
                          <a:solidFill>
                            <a:schemeClr val="bg1"/>
                          </a:solidFill>
                        </a:rPr>
                        <a:t>Arrests &amp; Sealed Indictments</a:t>
                      </a:r>
                    </a:p>
                    <a:p>
                      <a:r>
                        <a:rPr lang="en-US" sz="1200" baseline="0" dirty="0" smtClean="0">
                          <a:solidFill>
                            <a:schemeClr val="bg1"/>
                          </a:solidFill>
                        </a:rPr>
                        <a:t>AG Barr - controlled Bushie?</a:t>
                      </a:r>
                    </a:p>
                    <a:p>
                      <a:r>
                        <a:rPr lang="en-US" sz="1200" baseline="0" dirty="0" smtClean="0">
                          <a:solidFill>
                            <a:schemeClr val="bg1"/>
                          </a:solidFill>
                        </a:rPr>
                        <a:t>Background checks for Politicians</a:t>
                      </a:r>
                    </a:p>
                    <a:p>
                      <a:r>
                        <a:rPr lang="en-US" sz="1200" baseline="0" dirty="0" smtClean="0">
                          <a:solidFill>
                            <a:schemeClr val="bg1"/>
                          </a:solidFill>
                        </a:rPr>
                        <a:t>Bio-morphing, Inter-Species</a:t>
                      </a:r>
                    </a:p>
                    <a:p>
                      <a:r>
                        <a:rPr lang="en-US" sz="1200" baseline="0" dirty="0" smtClean="0">
                          <a:solidFill>
                            <a:schemeClr val="bg1"/>
                          </a:solidFill>
                        </a:rPr>
                        <a:t>Budget  Lies</a:t>
                      </a:r>
                    </a:p>
                    <a:p>
                      <a:r>
                        <a:rPr lang="en-US" sz="1200" baseline="0" dirty="0" smtClean="0">
                          <a:solidFill>
                            <a:schemeClr val="bg1"/>
                          </a:solidFill>
                        </a:rPr>
                        <a:t>Catastrophic Infrastructure Failures</a:t>
                      </a:r>
                    </a:p>
                    <a:p>
                      <a:r>
                        <a:rPr lang="en-US" sz="1200" baseline="0" dirty="0" smtClean="0">
                          <a:solidFill>
                            <a:schemeClr val="bg1"/>
                          </a:solidFill>
                        </a:rPr>
                        <a:t>Censorship Against Us All</a:t>
                      </a:r>
                    </a:p>
                    <a:p>
                      <a:r>
                        <a:rPr lang="en-US" sz="1200" baseline="0" dirty="0" smtClean="0">
                          <a:solidFill>
                            <a:schemeClr val="bg1"/>
                          </a:solidFill>
                        </a:rPr>
                        <a:t>Cheating Culture</a:t>
                      </a:r>
                    </a:p>
                    <a:p>
                      <a:r>
                        <a:rPr lang="en-US" sz="1200" baseline="0" dirty="0" smtClean="0">
                          <a:solidFill>
                            <a:schemeClr val="bg1"/>
                          </a:solidFill>
                        </a:rPr>
                        <a:t>CIA Illegal Domestic Operations</a:t>
                      </a:r>
                    </a:p>
                    <a:p>
                      <a:r>
                        <a:rPr lang="en-US" sz="1200" baseline="0" dirty="0" smtClean="0">
                          <a:solidFill>
                            <a:schemeClr val="bg1"/>
                          </a:solidFill>
                        </a:rPr>
                        <a:t>Climate Hoaxes</a:t>
                      </a:r>
                    </a:p>
                    <a:p>
                      <a:r>
                        <a:rPr lang="en-US" sz="1200" baseline="0" dirty="0" smtClean="0">
                          <a:solidFill>
                            <a:schemeClr val="bg1"/>
                          </a:solidFill>
                        </a:rPr>
                        <a:t>Constitution Not Being Defended</a:t>
                      </a:r>
                    </a:p>
                    <a:p>
                      <a:r>
                        <a:rPr lang="en-US" sz="1200" baseline="0" dirty="0" smtClean="0">
                          <a:solidFill>
                            <a:schemeClr val="bg1"/>
                          </a:solidFill>
                        </a:rPr>
                        <a:t>Dams as Scam &amp; Danger</a:t>
                      </a:r>
                    </a:p>
                    <a:p>
                      <a:r>
                        <a:rPr lang="en-US" sz="1200" baseline="0" dirty="0" smtClean="0">
                          <a:solidFill>
                            <a:schemeClr val="bg1"/>
                          </a:solidFill>
                        </a:rPr>
                        <a:t>Decision-Support Corruption</a:t>
                      </a:r>
                    </a:p>
                    <a:p>
                      <a:r>
                        <a:rPr lang="en-US" sz="1200" baseline="0" dirty="0" smtClean="0">
                          <a:solidFill>
                            <a:schemeClr val="bg1"/>
                          </a:solidFill>
                        </a:rPr>
                        <a:t>Deep State Defined, Methods</a:t>
                      </a:r>
                    </a:p>
                    <a:p>
                      <a:r>
                        <a:rPr lang="en-US" sz="1200" baseline="0" dirty="0" smtClean="0">
                          <a:solidFill>
                            <a:schemeClr val="bg1"/>
                          </a:solidFill>
                        </a:rPr>
                        <a:t>Deep Underground Military Bases (DUMBS)</a:t>
                      </a:r>
                    </a:p>
                    <a:p>
                      <a:r>
                        <a:rPr lang="en-US" sz="1200" baseline="0" dirty="0" smtClean="0">
                          <a:solidFill>
                            <a:schemeClr val="bg1"/>
                          </a:solidFill>
                        </a:rPr>
                        <a:t>Democracy Lost - How?</a:t>
                      </a:r>
                    </a:p>
                  </a:txBody>
                  <a:tcPr/>
                </a:tc>
                <a:tc>
                  <a:txBody>
                    <a:bodyPr/>
                    <a:lstStyle/>
                    <a:p>
                      <a:r>
                        <a:rPr lang="en-US" sz="1200" dirty="0" smtClean="0">
                          <a:solidFill>
                            <a:schemeClr val="bg1"/>
                          </a:solidFill>
                        </a:rPr>
                        <a:t>DHA/FEMA/TSA New Gestapo?</a:t>
                      </a:r>
                    </a:p>
                    <a:p>
                      <a:r>
                        <a:rPr lang="en-US" sz="1200" dirty="0" smtClean="0">
                          <a:solidFill>
                            <a:schemeClr val="bg1"/>
                          </a:solidFill>
                        </a:rPr>
                        <a:t>Directed Energy, Judy Wood?</a:t>
                      </a:r>
                    </a:p>
                    <a:p>
                      <a:r>
                        <a:rPr lang="en-US" sz="1200" dirty="0" smtClean="0">
                          <a:solidFill>
                            <a:schemeClr val="bg1"/>
                          </a:solidFill>
                        </a:rPr>
                        <a:t>Drone Assassination</a:t>
                      </a:r>
                    </a:p>
                    <a:p>
                      <a:r>
                        <a:rPr lang="en-US" sz="1200" dirty="0" smtClean="0">
                          <a:solidFill>
                            <a:schemeClr val="bg1"/>
                          </a:solidFill>
                        </a:rPr>
                        <a:t>Earth Hollow, Deep Water?</a:t>
                      </a:r>
                    </a:p>
                    <a:p>
                      <a:r>
                        <a:rPr lang="en-US" sz="1200" dirty="0" smtClean="0">
                          <a:solidFill>
                            <a:schemeClr val="bg1"/>
                          </a:solidFill>
                        </a:rPr>
                        <a:t>Election Manipulation</a:t>
                      </a:r>
                    </a:p>
                    <a:p>
                      <a:r>
                        <a:rPr lang="en-US" sz="1200" dirty="0" smtClean="0">
                          <a:solidFill>
                            <a:schemeClr val="bg1"/>
                          </a:solidFill>
                        </a:rPr>
                        <a:t>Electromagnetic (EMF), 5G &amp; Genocide</a:t>
                      </a:r>
                    </a:p>
                    <a:p>
                      <a:r>
                        <a:rPr lang="en-US" sz="1200" dirty="0" smtClean="0">
                          <a:solidFill>
                            <a:schemeClr val="bg1"/>
                          </a:solidFill>
                        </a:rPr>
                        <a:t>ESP, Dumbing</a:t>
                      </a:r>
                      <a:r>
                        <a:rPr lang="en-US" sz="1200" baseline="0" dirty="0" smtClean="0">
                          <a:solidFill>
                            <a:schemeClr val="bg1"/>
                          </a:solidFill>
                        </a:rPr>
                        <a:t> Us Down</a:t>
                      </a:r>
                    </a:p>
                    <a:p>
                      <a:r>
                        <a:rPr lang="en-US" sz="1200" baseline="0" dirty="0" smtClean="0">
                          <a:solidFill>
                            <a:schemeClr val="bg1"/>
                          </a:solidFill>
                        </a:rPr>
                        <a:t>ET &amp; Secret Tech - Free Energy</a:t>
                      </a:r>
                    </a:p>
                    <a:p>
                      <a:r>
                        <a:rPr lang="en-US" sz="1200" baseline="0" dirty="0" smtClean="0">
                          <a:solidFill>
                            <a:schemeClr val="bg1"/>
                          </a:solidFill>
                        </a:rPr>
                        <a:t>False Flag Operations</a:t>
                      </a:r>
                    </a:p>
                    <a:p>
                      <a:r>
                        <a:rPr lang="en-US" sz="1200" baseline="0" dirty="0" smtClean="0">
                          <a:solidFill>
                            <a:schemeClr val="bg1"/>
                          </a:solidFill>
                        </a:rPr>
                        <a:t>False Reductionist Medicine &amp; Science</a:t>
                      </a:r>
                    </a:p>
                    <a:p>
                      <a:r>
                        <a:rPr lang="en-US" sz="1200" baseline="0" dirty="0" smtClean="0">
                          <a:solidFill>
                            <a:schemeClr val="bg1"/>
                          </a:solidFill>
                        </a:rPr>
                        <a:t>FBI, NSA Illegal Parallel Construction</a:t>
                      </a:r>
                    </a:p>
                    <a:p>
                      <a:r>
                        <a:rPr lang="en-US" sz="1200" baseline="0" dirty="0" smtClean="0">
                          <a:solidFill>
                            <a:schemeClr val="bg1"/>
                          </a:solidFill>
                        </a:rPr>
                        <a:t>Fox News Controlled Opposition?</a:t>
                      </a:r>
                    </a:p>
                    <a:p>
                      <a:r>
                        <a:rPr lang="en-US" sz="1200" baseline="0" dirty="0" smtClean="0">
                          <a:solidFill>
                            <a:schemeClr val="bg1"/>
                          </a:solidFill>
                        </a:rPr>
                        <a:t>GMO- True Cost to Humanity</a:t>
                      </a:r>
                    </a:p>
                    <a:p>
                      <a:r>
                        <a:rPr lang="en-US" sz="1200" baseline="0" dirty="0" smtClean="0">
                          <a:solidFill>
                            <a:schemeClr val="bg1"/>
                          </a:solidFill>
                        </a:rPr>
                        <a:t>Geoengineering, Moon, Saturn</a:t>
                      </a:r>
                    </a:p>
                    <a:p>
                      <a:r>
                        <a:rPr lang="en-US" sz="1200" baseline="0" dirty="0" smtClean="0">
                          <a:solidFill>
                            <a:schemeClr val="bg1"/>
                          </a:solidFill>
                        </a:rPr>
                        <a:t>Glyphosate as Ligand, True Cost</a:t>
                      </a:r>
                    </a:p>
                    <a:p>
                      <a:r>
                        <a:rPr lang="en-US" sz="1200" baseline="0" dirty="0" smtClean="0">
                          <a:solidFill>
                            <a:schemeClr val="bg1"/>
                          </a:solidFill>
                        </a:rPr>
                        <a:t>Healing with IT &amp; Energy Waves</a:t>
                      </a:r>
                    </a:p>
                    <a:p>
                      <a:r>
                        <a:rPr lang="en-US" sz="1200" baseline="0" dirty="0" smtClean="0">
                          <a:solidFill>
                            <a:schemeClr val="bg1"/>
                          </a:solidFill>
                        </a:rPr>
                        <a:t>Health Secrets Hidden Technology</a:t>
                      </a:r>
                    </a:p>
                    <a:p>
                      <a:r>
                        <a:rPr lang="en-US" sz="1200" baseline="0" dirty="0" smtClean="0">
                          <a:solidFill>
                            <a:schemeClr val="bg1"/>
                          </a:solidFill>
                        </a:rPr>
                        <a:t>Humanity as Cosmic Experiment</a:t>
                      </a:r>
                    </a:p>
                    <a:p>
                      <a:r>
                        <a:rPr lang="en-US" sz="1200" baseline="0" dirty="0" smtClean="0">
                          <a:solidFill>
                            <a:schemeClr val="bg1"/>
                          </a:solidFill>
                        </a:rPr>
                        <a:t>Immigration as Contrived Threat</a:t>
                      </a:r>
                    </a:p>
                    <a:p>
                      <a:r>
                        <a:rPr lang="en-US" sz="1200" baseline="0" dirty="0" smtClean="0">
                          <a:solidFill>
                            <a:schemeClr val="bg1"/>
                          </a:solidFill>
                        </a:rPr>
                        <a:t>Intelligence without Integrity</a:t>
                      </a:r>
                    </a:p>
                    <a:p>
                      <a:r>
                        <a:rPr lang="en-US" sz="1200" baseline="0" dirty="0" smtClean="0">
                          <a:solidFill>
                            <a:schemeClr val="bg1"/>
                          </a:solidFill>
                        </a:rPr>
                        <a:t>Mandela Effect, Alternative Memories</a:t>
                      </a:r>
                    </a:p>
                    <a:p>
                      <a:r>
                        <a:rPr lang="en-US" sz="1200" baseline="0" dirty="0" smtClean="0">
                          <a:solidFill>
                            <a:schemeClr val="bg1"/>
                          </a:solidFill>
                        </a:rPr>
                        <a:t>Military Bases as Lily Pads</a:t>
                      </a:r>
                    </a:p>
                    <a:p>
                      <a:r>
                        <a:rPr lang="en-US" sz="1200" baseline="0" dirty="0" smtClean="0">
                          <a:solidFill>
                            <a:schemeClr val="bg1"/>
                          </a:solidFill>
                        </a:rPr>
                        <a:t>Mind Control, TI, Voice of God</a:t>
                      </a:r>
                      <a:endParaRPr lang="en-US" sz="1200" dirty="0">
                        <a:solidFill>
                          <a:schemeClr val="bg1"/>
                        </a:solidFill>
                      </a:endParaRPr>
                    </a:p>
                  </a:txBody>
                  <a:tcPr/>
                </a:tc>
                <a:tc>
                  <a:txBody>
                    <a:bodyPr/>
                    <a:lstStyle/>
                    <a:p>
                      <a:r>
                        <a:rPr lang="en-US" sz="1200" dirty="0" smtClean="0">
                          <a:solidFill>
                            <a:schemeClr val="bg1"/>
                          </a:solidFill>
                        </a:rPr>
                        <a:t>Money, Monetary Policy, Inflation</a:t>
                      </a:r>
                    </a:p>
                    <a:p>
                      <a:r>
                        <a:rPr lang="en-US" sz="1200" dirty="0" smtClean="0">
                          <a:solidFill>
                            <a:schemeClr val="bg1"/>
                          </a:solidFill>
                        </a:rPr>
                        <a:t>Moral</a:t>
                      </a:r>
                      <a:r>
                        <a:rPr lang="en-US" sz="1200" baseline="0" dirty="0" smtClean="0">
                          <a:solidFill>
                            <a:schemeClr val="bg1"/>
                          </a:solidFill>
                        </a:rPr>
                        <a:t> Decline, Liberalist Threat</a:t>
                      </a:r>
                    </a:p>
                    <a:p>
                      <a:r>
                        <a:rPr lang="en-US" sz="1200" baseline="0" dirty="0" smtClean="0">
                          <a:solidFill>
                            <a:schemeClr val="bg1"/>
                          </a:solidFill>
                        </a:rPr>
                        <a:t>NRA Controlled Opposition?</a:t>
                      </a:r>
                    </a:p>
                    <a:p>
                      <a:r>
                        <a:rPr lang="en-US" sz="1200" baseline="0" dirty="0" smtClean="0">
                          <a:solidFill>
                            <a:schemeClr val="bg1"/>
                          </a:solidFill>
                        </a:rPr>
                        <a:t>Natural Law &amp; Rights of Man</a:t>
                      </a:r>
                    </a:p>
                    <a:p>
                      <a:r>
                        <a:rPr lang="en-US" sz="1200" baseline="0" dirty="0" smtClean="0">
                          <a:solidFill>
                            <a:schemeClr val="bg1"/>
                          </a:solidFill>
                        </a:rPr>
                        <a:t>Nuclear Power Plants Flooding</a:t>
                      </a:r>
                    </a:p>
                    <a:p>
                      <a:r>
                        <a:rPr lang="en-US" sz="1200" baseline="0" dirty="0" smtClean="0">
                          <a:solidFill>
                            <a:schemeClr val="bg1"/>
                          </a:solidFill>
                        </a:rPr>
                        <a:t>Pedophilia &amp; Empire</a:t>
                      </a:r>
                    </a:p>
                    <a:p>
                      <a:r>
                        <a:rPr lang="en-US" sz="1200" baseline="0" dirty="0" smtClean="0">
                          <a:solidFill>
                            <a:schemeClr val="bg1"/>
                          </a:solidFill>
                        </a:rPr>
                        <a:t>Propaganda in USA Legalized</a:t>
                      </a:r>
                    </a:p>
                    <a:p>
                      <a:r>
                        <a:rPr lang="en-US" sz="1200" baseline="0" dirty="0" smtClean="0">
                          <a:solidFill>
                            <a:schemeClr val="bg1"/>
                          </a:solidFill>
                        </a:rPr>
                        <a:t>Religions as Forms of Abuse</a:t>
                      </a:r>
                    </a:p>
                    <a:p>
                      <a:r>
                        <a:rPr lang="en-US" sz="1200" baseline="0" dirty="0" smtClean="0">
                          <a:solidFill>
                            <a:schemeClr val="bg1"/>
                          </a:solidFill>
                        </a:rPr>
                        <a:t>Rendition &amp; Torture Operations</a:t>
                      </a:r>
                    </a:p>
                    <a:p>
                      <a:r>
                        <a:rPr lang="en-US" sz="1200" baseline="0" dirty="0" smtClean="0">
                          <a:solidFill>
                            <a:schemeClr val="bg1"/>
                          </a:solidFill>
                        </a:rPr>
                        <a:t>RICO against Social Media?</a:t>
                      </a:r>
                    </a:p>
                    <a:p>
                      <a:r>
                        <a:rPr lang="en-US" sz="1200" baseline="0" dirty="0" smtClean="0">
                          <a:solidFill>
                            <a:schemeClr val="bg1"/>
                          </a:solidFill>
                        </a:rPr>
                        <a:t>Satanists, SRA, Adrenochrome</a:t>
                      </a:r>
                    </a:p>
                    <a:p>
                      <a:r>
                        <a:rPr lang="en-US" sz="1200" baseline="0" dirty="0" smtClean="0">
                          <a:solidFill>
                            <a:schemeClr val="bg1"/>
                          </a:solidFill>
                        </a:rPr>
                        <a:t>Traitors Among Us, DNA tests?</a:t>
                      </a:r>
                    </a:p>
                    <a:p>
                      <a:r>
                        <a:rPr lang="en-US" sz="1200" baseline="0" dirty="0" smtClean="0">
                          <a:solidFill>
                            <a:schemeClr val="bg1"/>
                          </a:solidFill>
                        </a:rPr>
                        <a:t>True Cost Economics</a:t>
                      </a:r>
                    </a:p>
                    <a:p>
                      <a:r>
                        <a:rPr lang="en-US" sz="1200" baseline="0" dirty="0" smtClean="0">
                          <a:solidFill>
                            <a:schemeClr val="bg1"/>
                          </a:solidFill>
                        </a:rPr>
                        <a:t>TRUMP Is he a Zionist Puppet?</a:t>
                      </a:r>
                    </a:p>
                    <a:p>
                      <a:r>
                        <a:rPr lang="en-US" sz="1200" dirty="0" smtClean="0">
                          <a:solidFill>
                            <a:schemeClr val="bg1"/>
                          </a:solidFill>
                        </a:rPr>
                        <a:t>Truth At Any Cost Lowers All</a:t>
                      </a:r>
                      <a:r>
                        <a:rPr lang="en-US" sz="1200" baseline="0" dirty="0" smtClean="0">
                          <a:solidFill>
                            <a:schemeClr val="bg1"/>
                          </a:solidFill>
                        </a:rPr>
                        <a:t> Other Costs</a:t>
                      </a:r>
                      <a:endParaRPr lang="en-US" sz="1200" dirty="0" smtClean="0">
                        <a:solidFill>
                          <a:schemeClr val="bg1"/>
                        </a:solidFill>
                      </a:endParaRPr>
                    </a:p>
                    <a:p>
                      <a:r>
                        <a:rPr lang="en-US" sz="1200" dirty="0" smtClean="0">
                          <a:solidFill>
                            <a:schemeClr val="bg1"/>
                          </a:solidFill>
                        </a:rPr>
                        <a:t>USA - Terminate the Corporation</a:t>
                      </a:r>
                    </a:p>
                    <a:p>
                      <a:r>
                        <a:rPr lang="en-US" sz="1200" dirty="0" smtClean="0">
                          <a:solidFill>
                            <a:schemeClr val="bg1"/>
                          </a:solidFill>
                        </a:rPr>
                        <a:t>USA in State of Emergency?</a:t>
                      </a:r>
                    </a:p>
                    <a:p>
                      <a:r>
                        <a:rPr lang="en-US" sz="1200" dirty="0" smtClean="0">
                          <a:solidFill>
                            <a:schemeClr val="bg1"/>
                          </a:solidFill>
                        </a:rPr>
                        <a:t>Vaccine Hazards</a:t>
                      </a:r>
                    </a:p>
                    <a:p>
                      <a:r>
                        <a:rPr lang="en-US" sz="1200" dirty="0" smtClean="0">
                          <a:solidFill>
                            <a:schemeClr val="bg1"/>
                          </a:solidFill>
                        </a:rPr>
                        <a:t>Waste - 50% of the Economy</a:t>
                      </a:r>
                    </a:p>
                    <a:p>
                      <a:r>
                        <a:rPr lang="en-US" sz="1200" dirty="0" smtClean="0">
                          <a:solidFill>
                            <a:schemeClr val="bg1"/>
                          </a:solidFill>
                        </a:rPr>
                        <a:t>Water as New Gold -</a:t>
                      </a:r>
                      <a:r>
                        <a:rPr lang="en-US" sz="1200" baseline="0" dirty="0" smtClean="0">
                          <a:solidFill>
                            <a:schemeClr val="bg1"/>
                          </a:solidFill>
                        </a:rPr>
                        <a:t> stolen?</a:t>
                      </a:r>
                    </a:p>
                    <a:p>
                      <a:r>
                        <a:rPr lang="en-US" sz="1200" baseline="0" dirty="0" smtClean="0">
                          <a:solidFill>
                            <a:schemeClr val="bg1"/>
                          </a:solidFill>
                        </a:rPr>
                        <a:t>Weapons of Mass Instruction</a:t>
                      </a:r>
                    </a:p>
                    <a:p>
                      <a:r>
                        <a:rPr lang="en-US" sz="1200" baseline="0" dirty="0" smtClean="0">
                          <a:solidFill>
                            <a:schemeClr val="bg1"/>
                          </a:solidFill>
                        </a:rPr>
                        <a:t>Zionism vs. Judaism, 48 Strikes</a:t>
                      </a:r>
                      <a:endParaRPr lang="en-US" sz="1200" dirty="0">
                        <a:solidFill>
                          <a:schemeClr val="bg1"/>
                        </a:solidFill>
                      </a:endParaRPr>
                    </a:p>
                  </a:txBody>
                  <a:tcPr/>
                </a:tc>
                <a:tc>
                  <a:txBody>
                    <a:bodyPr/>
                    <a:lstStyle/>
                    <a:p>
                      <a:r>
                        <a:rPr lang="en-US" sz="1600" b="1" dirty="0" smtClean="0">
                          <a:solidFill>
                            <a:srgbClr val="FFFF00"/>
                          </a:solidFill>
                        </a:rPr>
                        <a:t>ECONOMIC ISSUES</a:t>
                      </a:r>
                    </a:p>
                    <a:p>
                      <a:pPr marL="171450" indent="-171450">
                        <a:buFont typeface="Arial" panose="020B0604020202020204" pitchFamily="34" charset="0"/>
                        <a:buChar char="•"/>
                      </a:pPr>
                      <a:r>
                        <a:rPr lang="en-US" sz="1200" dirty="0" smtClean="0">
                          <a:solidFill>
                            <a:schemeClr val="bg1"/>
                          </a:solidFill>
                        </a:rPr>
                        <a:t>Budget</a:t>
                      </a:r>
                      <a:r>
                        <a:rPr lang="en-US" sz="1200" baseline="0" dirty="0" smtClean="0">
                          <a:solidFill>
                            <a:schemeClr val="bg1"/>
                          </a:solidFill>
                        </a:rPr>
                        <a:t> &amp; Economy</a:t>
                      </a:r>
                    </a:p>
                    <a:p>
                      <a:pPr marL="171450" indent="-171450">
                        <a:buFont typeface="Arial" panose="020B0604020202020204" pitchFamily="34" charset="0"/>
                        <a:buChar char="•"/>
                      </a:pPr>
                      <a:r>
                        <a:rPr lang="en-US" sz="1200" baseline="0" dirty="0" smtClean="0">
                          <a:solidFill>
                            <a:schemeClr val="bg1"/>
                          </a:solidFill>
                        </a:rPr>
                        <a:t>Government Reform</a:t>
                      </a:r>
                    </a:p>
                    <a:p>
                      <a:pPr marL="171450" indent="-171450">
                        <a:buFont typeface="Arial" panose="020B0604020202020204" pitchFamily="34" charset="0"/>
                        <a:buChar char="•"/>
                      </a:pPr>
                      <a:r>
                        <a:rPr lang="en-US" sz="1200" baseline="0" dirty="0" smtClean="0">
                          <a:solidFill>
                            <a:schemeClr val="bg1"/>
                          </a:solidFill>
                        </a:rPr>
                        <a:t>Social Security</a:t>
                      </a:r>
                    </a:p>
                    <a:p>
                      <a:pPr marL="171450" indent="-171450">
                        <a:buFont typeface="Arial" panose="020B0604020202020204" pitchFamily="34" charset="0"/>
                        <a:buChar char="•"/>
                      </a:pPr>
                      <a:r>
                        <a:rPr lang="en-US" sz="1200" baseline="0" dirty="0" smtClean="0">
                          <a:solidFill>
                            <a:schemeClr val="bg1"/>
                          </a:solidFill>
                        </a:rPr>
                        <a:t>Tax Reform</a:t>
                      </a:r>
                    </a:p>
                    <a:p>
                      <a:pPr marL="171450" indent="-171450">
                        <a:buFont typeface="Arial" panose="020B0604020202020204" pitchFamily="34" charset="0"/>
                        <a:buChar char="•"/>
                      </a:pPr>
                      <a:r>
                        <a:rPr lang="en-US" sz="1200" baseline="0" dirty="0" smtClean="0">
                          <a:solidFill>
                            <a:schemeClr val="bg1"/>
                          </a:solidFill>
                        </a:rPr>
                        <a:t>Technology &amp; Infrastructure</a:t>
                      </a:r>
                    </a:p>
                    <a:p>
                      <a:pPr marL="171450" indent="-171450">
                        <a:buFont typeface="Arial" panose="020B0604020202020204" pitchFamily="34" charset="0"/>
                        <a:buChar char="•"/>
                      </a:pPr>
                      <a:r>
                        <a:rPr lang="en-US" sz="1200" baseline="0" dirty="0" smtClean="0">
                          <a:solidFill>
                            <a:schemeClr val="bg1"/>
                          </a:solidFill>
                        </a:rPr>
                        <a:t>Welfare &amp; Poverty</a:t>
                      </a:r>
                    </a:p>
                    <a:p>
                      <a:r>
                        <a:rPr lang="en-US" sz="1600" b="1" baseline="0" dirty="0" smtClean="0">
                          <a:solidFill>
                            <a:srgbClr val="FFFF00"/>
                          </a:solidFill>
                        </a:rPr>
                        <a:t>SOCIAL ISSUES</a:t>
                      </a:r>
                    </a:p>
                    <a:p>
                      <a:pPr marL="171450" indent="-171450">
                        <a:buFont typeface="Arial" panose="020B0604020202020204" pitchFamily="34" charset="0"/>
                        <a:buChar char="•"/>
                      </a:pPr>
                      <a:r>
                        <a:rPr lang="en-US" sz="1200" baseline="0" dirty="0" smtClean="0">
                          <a:solidFill>
                            <a:schemeClr val="bg1"/>
                          </a:solidFill>
                        </a:rPr>
                        <a:t>Abortion</a:t>
                      </a:r>
                    </a:p>
                    <a:p>
                      <a:pPr marL="171450" indent="-171450">
                        <a:buFont typeface="Arial" panose="020B0604020202020204" pitchFamily="34" charset="0"/>
                        <a:buChar char="•"/>
                      </a:pPr>
                      <a:r>
                        <a:rPr lang="en-US" sz="1200" baseline="0" dirty="0" smtClean="0">
                          <a:solidFill>
                            <a:schemeClr val="bg1"/>
                          </a:solidFill>
                        </a:rPr>
                        <a:t>Corporations</a:t>
                      </a:r>
                    </a:p>
                    <a:p>
                      <a:pPr marL="171450" indent="-171450">
                        <a:buFont typeface="Arial" panose="020B0604020202020204" pitchFamily="34" charset="0"/>
                        <a:buChar char="•"/>
                      </a:pPr>
                      <a:r>
                        <a:rPr lang="en-US" sz="1200" baseline="0" dirty="0" smtClean="0">
                          <a:solidFill>
                            <a:schemeClr val="bg1"/>
                          </a:solidFill>
                        </a:rPr>
                        <a:t>Education</a:t>
                      </a:r>
                    </a:p>
                    <a:p>
                      <a:pPr marL="171450" indent="-171450">
                        <a:buFont typeface="Arial" panose="020B0604020202020204" pitchFamily="34" charset="0"/>
                        <a:buChar char="•"/>
                      </a:pPr>
                      <a:r>
                        <a:rPr lang="en-US" sz="1200" baseline="0" dirty="0" smtClean="0">
                          <a:solidFill>
                            <a:schemeClr val="bg1"/>
                          </a:solidFill>
                        </a:rPr>
                        <a:t>Families &amp; Children</a:t>
                      </a:r>
                    </a:p>
                    <a:p>
                      <a:pPr marL="171450" indent="-171450">
                        <a:buFont typeface="Arial" panose="020B0604020202020204" pitchFamily="34" charset="0"/>
                        <a:buChar char="•"/>
                      </a:pPr>
                      <a:r>
                        <a:rPr lang="en-US" sz="1200" baseline="0" dirty="0" smtClean="0">
                          <a:solidFill>
                            <a:schemeClr val="bg1"/>
                          </a:solidFill>
                        </a:rPr>
                        <a:t>Health Care</a:t>
                      </a:r>
                    </a:p>
                    <a:p>
                      <a:pPr marL="171450" indent="-171450">
                        <a:buFont typeface="Arial" panose="020B0604020202020204" pitchFamily="34" charset="0"/>
                        <a:buChar char="•"/>
                      </a:pPr>
                      <a:r>
                        <a:rPr lang="en-US" sz="1200" baseline="0" dirty="0" smtClean="0">
                          <a:solidFill>
                            <a:schemeClr val="bg1"/>
                          </a:solidFill>
                        </a:rPr>
                        <a:t>Principles &amp; Values</a:t>
                      </a:r>
                    </a:p>
                    <a:p>
                      <a:r>
                        <a:rPr lang="en-US" sz="1600" b="1" baseline="0" dirty="0" smtClean="0">
                          <a:solidFill>
                            <a:srgbClr val="FFFF00"/>
                          </a:solidFill>
                        </a:rPr>
                        <a:t>DOMESTIC ISSUES</a:t>
                      </a:r>
                    </a:p>
                    <a:p>
                      <a:pPr marL="171450" indent="-171450">
                        <a:buFont typeface="Arial" panose="020B0604020202020204" pitchFamily="34" charset="0"/>
                        <a:buChar char="•"/>
                      </a:pPr>
                      <a:r>
                        <a:rPr lang="en-US" sz="1200" baseline="0" dirty="0" smtClean="0">
                          <a:solidFill>
                            <a:schemeClr val="bg1"/>
                          </a:solidFill>
                        </a:rPr>
                        <a:t>Civil Rights</a:t>
                      </a:r>
                    </a:p>
                    <a:p>
                      <a:pPr marL="171450" indent="-171450">
                        <a:buFont typeface="Arial" panose="020B0604020202020204" pitchFamily="34" charset="0"/>
                        <a:buChar char="•"/>
                      </a:pPr>
                      <a:r>
                        <a:rPr lang="en-US" sz="1200" baseline="0" dirty="0" smtClean="0">
                          <a:solidFill>
                            <a:schemeClr val="bg1"/>
                          </a:solidFill>
                        </a:rPr>
                        <a:t>Crime</a:t>
                      </a:r>
                    </a:p>
                    <a:p>
                      <a:pPr marL="171450" indent="-171450">
                        <a:buFont typeface="Arial" panose="020B0604020202020204" pitchFamily="34" charset="0"/>
                        <a:buChar char="•"/>
                      </a:pPr>
                      <a:r>
                        <a:rPr lang="en-US" sz="1200" baseline="0" dirty="0" smtClean="0">
                          <a:solidFill>
                            <a:schemeClr val="bg1"/>
                          </a:solidFill>
                        </a:rPr>
                        <a:t>Drugs</a:t>
                      </a:r>
                    </a:p>
                    <a:p>
                      <a:pPr marL="171450" indent="-171450">
                        <a:buFont typeface="Arial" panose="020B0604020202020204" pitchFamily="34" charset="0"/>
                        <a:buChar char="•"/>
                      </a:pPr>
                      <a:r>
                        <a:rPr lang="en-US" sz="1200" baseline="0" dirty="0" smtClean="0">
                          <a:solidFill>
                            <a:schemeClr val="bg1"/>
                          </a:solidFill>
                        </a:rPr>
                        <a:t>Environment</a:t>
                      </a:r>
                    </a:p>
                    <a:p>
                      <a:pPr marL="171450" indent="-171450">
                        <a:buFont typeface="Arial" panose="020B0604020202020204" pitchFamily="34" charset="0"/>
                        <a:buChar char="•"/>
                      </a:pPr>
                      <a:r>
                        <a:rPr lang="en-US" sz="1200" baseline="0" dirty="0" smtClean="0">
                          <a:solidFill>
                            <a:schemeClr val="bg1"/>
                          </a:solidFill>
                        </a:rPr>
                        <a:t>Gun Control</a:t>
                      </a:r>
                    </a:p>
                    <a:p>
                      <a:pPr marL="171450" indent="-171450">
                        <a:buFont typeface="Arial" panose="020B0604020202020204" pitchFamily="34" charset="0"/>
                        <a:buChar char="•"/>
                      </a:pPr>
                      <a:r>
                        <a:rPr lang="en-US" sz="1200" baseline="0" dirty="0" smtClean="0">
                          <a:solidFill>
                            <a:schemeClr val="bg1"/>
                          </a:solidFill>
                        </a:rPr>
                        <a:t>Jobs</a:t>
                      </a:r>
                    </a:p>
                    <a:p>
                      <a:r>
                        <a:rPr lang="en-US" sz="1600" b="1" baseline="0" dirty="0" smtClean="0">
                          <a:solidFill>
                            <a:srgbClr val="FFFF00"/>
                          </a:solidFill>
                        </a:rPr>
                        <a:t>INTERNATIONAL ISSUES</a:t>
                      </a:r>
                    </a:p>
                    <a:p>
                      <a:pPr marL="171450" indent="-171450">
                        <a:buFont typeface="Arial" panose="020B0604020202020204" pitchFamily="34" charset="0"/>
                        <a:buChar char="•"/>
                      </a:pPr>
                      <a:r>
                        <a:rPr lang="en-US" sz="1200" baseline="0" dirty="0" smtClean="0">
                          <a:solidFill>
                            <a:schemeClr val="bg1"/>
                          </a:solidFill>
                        </a:rPr>
                        <a:t>Energy &amp; Oil</a:t>
                      </a:r>
                    </a:p>
                    <a:p>
                      <a:pPr marL="171450" indent="-171450">
                        <a:buFont typeface="Arial" panose="020B0604020202020204" pitchFamily="34" charset="0"/>
                        <a:buChar char="•"/>
                      </a:pPr>
                      <a:r>
                        <a:rPr lang="en-US" sz="1200" baseline="0" dirty="0" smtClean="0">
                          <a:solidFill>
                            <a:schemeClr val="bg1"/>
                          </a:solidFill>
                        </a:rPr>
                        <a:t>Foreign Policy</a:t>
                      </a:r>
                    </a:p>
                    <a:p>
                      <a:pPr marL="171450" indent="-171450">
                        <a:buFont typeface="Arial" panose="020B0604020202020204" pitchFamily="34" charset="0"/>
                        <a:buChar char="•"/>
                      </a:pPr>
                      <a:r>
                        <a:rPr lang="en-US" sz="1200" baseline="0" dirty="0" smtClean="0">
                          <a:solidFill>
                            <a:schemeClr val="bg1"/>
                          </a:solidFill>
                        </a:rPr>
                        <a:t>Free Trade</a:t>
                      </a:r>
                    </a:p>
                    <a:p>
                      <a:pPr marL="171450" indent="-171450">
                        <a:buFont typeface="Arial" panose="020B0604020202020204" pitchFamily="34" charset="0"/>
                        <a:buChar char="•"/>
                      </a:pPr>
                      <a:r>
                        <a:rPr lang="en-US" sz="1200" baseline="0" dirty="0" smtClean="0">
                          <a:solidFill>
                            <a:schemeClr val="bg1"/>
                          </a:solidFill>
                        </a:rPr>
                        <a:t>Homeland Security</a:t>
                      </a:r>
                    </a:p>
                    <a:p>
                      <a:pPr marL="171450" indent="-171450">
                        <a:buFont typeface="Arial" panose="020B0604020202020204" pitchFamily="34" charset="0"/>
                        <a:buChar char="•"/>
                      </a:pPr>
                      <a:r>
                        <a:rPr lang="en-US" sz="1200" baseline="0" dirty="0" smtClean="0">
                          <a:solidFill>
                            <a:schemeClr val="bg1"/>
                          </a:solidFill>
                        </a:rPr>
                        <a:t>Immigration</a:t>
                      </a:r>
                    </a:p>
                    <a:p>
                      <a:pPr marL="171450" indent="-171450">
                        <a:buFont typeface="Arial" panose="020B0604020202020204" pitchFamily="34" charset="0"/>
                        <a:buChar char="•"/>
                      </a:pPr>
                      <a:r>
                        <a:rPr lang="en-US" sz="1200" baseline="0" dirty="0" smtClean="0">
                          <a:solidFill>
                            <a:schemeClr val="bg1"/>
                          </a:solidFill>
                        </a:rPr>
                        <a:t>War &amp; Peace</a:t>
                      </a:r>
                    </a:p>
                  </a:txBody>
                  <a:tcPr/>
                </a:tc>
              </a:tr>
              <a:tr h="370840">
                <a:tc gridSpan="4">
                  <a:txBody>
                    <a:bodyPr/>
                    <a:lstStyle/>
                    <a:p>
                      <a:pPr algn="ctr"/>
                      <a:endParaRPr lang="en-US" sz="1400" b="1" dirty="0">
                        <a:solidFill>
                          <a:srgbClr val="FC02FF"/>
                        </a:solidFill>
                      </a:endParaRPr>
                    </a:p>
                  </a:txBody>
                  <a:tcPr/>
                </a:tc>
                <a:tc hMerge="1">
                  <a:txBody>
                    <a:bodyPr/>
                    <a:lstStyle/>
                    <a:p>
                      <a:endParaRPr lang="en-US" dirty="0">
                        <a:solidFill>
                          <a:srgbClr val="FFFF00"/>
                        </a:solidFill>
                      </a:endParaRPr>
                    </a:p>
                  </a:txBody>
                  <a:tcPr>
                    <a:noFill/>
                  </a:tcPr>
                </a:tc>
                <a:tc hMerge="1">
                  <a:txBody>
                    <a:bodyPr/>
                    <a:lstStyle/>
                    <a:p>
                      <a:endParaRPr lang="en-US" dirty="0">
                        <a:solidFill>
                          <a:srgbClr val="FFFF00"/>
                        </a:solidFill>
                      </a:endParaRPr>
                    </a:p>
                  </a:txBody>
                  <a:tcPr>
                    <a:noFill/>
                  </a:tcPr>
                </a:tc>
                <a:tc hMerge="1">
                  <a:txBody>
                    <a:bodyPr/>
                    <a:lstStyle/>
                    <a:p>
                      <a:endParaRPr lang="en-US" dirty="0">
                        <a:solidFill>
                          <a:srgbClr val="FFFF00"/>
                        </a:solidFill>
                      </a:endParaRPr>
                    </a:p>
                  </a:txBody>
                  <a:tcPr>
                    <a:noFill/>
                  </a:tcPr>
                </a:tc>
              </a:tr>
            </a:tbl>
          </a:graphicData>
        </a:graphic>
      </p:graphicFrame>
      <p:grpSp>
        <p:nvGrpSpPr>
          <p:cNvPr id="8" name="Group 7"/>
          <p:cNvGrpSpPr/>
          <p:nvPr/>
        </p:nvGrpSpPr>
        <p:grpSpPr>
          <a:xfrm>
            <a:off x="2512451" y="5328919"/>
            <a:ext cx="3585515" cy="697575"/>
            <a:chOff x="573985" y="5758125"/>
            <a:chExt cx="3699841" cy="827948"/>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985" y="5854719"/>
              <a:ext cx="731354" cy="731354"/>
            </a:xfrm>
            <a:prstGeom prst="rect">
              <a:avLst/>
            </a:prstGeom>
          </p:spPr>
        </p:pic>
        <p:sp>
          <p:nvSpPr>
            <p:cNvPr id="10" name="Cloud Callout 9"/>
            <p:cNvSpPr/>
            <p:nvPr/>
          </p:nvSpPr>
          <p:spPr>
            <a:xfrm>
              <a:off x="1775792" y="5758125"/>
              <a:ext cx="2498034" cy="629349"/>
            </a:xfrm>
            <a:prstGeom prst="cloudCallout">
              <a:avLst>
                <a:gd name="adj1" fmla="val -71231"/>
                <a:gd name="adj2" fmla="val -2278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smtClean="0">
                  <a:solidFill>
                    <a:srgbClr val="FF0000"/>
                  </a:solidFill>
                </a:rPr>
                <a:t>Not here, not today. Go online.</a:t>
              </a:r>
              <a:endParaRPr lang="en-US" sz="1200" b="1" i="1" dirty="0">
                <a:solidFill>
                  <a:srgbClr val="FF0000"/>
                </a:solidFill>
              </a:endParaRPr>
            </a:p>
          </p:txBody>
        </p:sp>
      </p:grpSp>
      <p:sp>
        <p:nvSpPr>
          <p:cNvPr id="2" name="TextBox 1"/>
          <p:cNvSpPr txBox="1"/>
          <p:nvPr/>
        </p:nvSpPr>
        <p:spPr>
          <a:xfrm>
            <a:off x="1040296" y="6138429"/>
            <a:ext cx="7427843" cy="369332"/>
          </a:xfrm>
          <a:prstGeom prst="rect">
            <a:avLst/>
          </a:prstGeom>
          <a:noFill/>
        </p:spPr>
        <p:txBody>
          <a:bodyPr wrap="square" rtlCol="0">
            <a:spAutoFit/>
          </a:bodyPr>
          <a:lstStyle/>
          <a:p>
            <a:r>
              <a:rPr lang="en-US" dirty="0">
                <a:solidFill>
                  <a:srgbClr val="FFFF00"/>
                </a:solidFill>
              </a:rPr>
              <a:t>Briefing, Answers, &amp; Issues Free Online at http://tinyurl.com/Steele-DD-2019</a:t>
            </a:r>
          </a:p>
        </p:txBody>
      </p:sp>
    </p:spTree>
    <p:extLst>
      <p:ext uri="{BB962C8B-B14F-4D97-AF65-F5344CB8AC3E}">
        <p14:creationId xmlns:p14="http://schemas.microsoft.com/office/powerpoint/2010/main" val="30323336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9185"/>
            <a:ext cx="12192000" cy="769441"/>
          </a:xfrm>
          <a:prstGeom prst="rect">
            <a:avLst/>
          </a:prstGeom>
          <a:noFill/>
        </p:spPr>
        <p:txBody>
          <a:bodyPr wrap="square" rtlCol="0">
            <a:spAutoFit/>
          </a:bodyPr>
          <a:lstStyle/>
          <a:p>
            <a:pPr algn="ctr"/>
            <a:r>
              <a:rPr lang="en-US" sz="4400" b="1" dirty="0" smtClean="0">
                <a:solidFill>
                  <a:srgbClr val="FFFF00"/>
                </a:solidFill>
              </a:rPr>
              <a:t>2020, 2022 &amp; 2024</a:t>
            </a:r>
            <a:endParaRPr lang="en-US" sz="4400" b="1" dirty="0">
              <a:solidFill>
                <a:srgbClr val="FFFF00"/>
              </a:solidFill>
            </a:endParaRPr>
          </a:p>
        </p:txBody>
      </p:sp>
      <p:sp>
        <p:nvSpPr>
          <p:cNvPr id="3" name="TextBox 2"/>
          <p:cNvSpPr txBox="1"/>
          <p:nvPr/>
        </p:nvSpPr>
        <p:spPr>
          <a:xfrm>
            <a:off x="482001" y="1111201"/>
            <a:ext cx="7540547" cy="5324535"/>
          </a:xfrm>
          <a:prstGeom prst="rect">
            <a:avLst/>
          </a:prstGeom>
          <a:noFill/>
        </p:spPr>
        <p:txBody>
          <a:bodyPr wrap="square" rtlCol="0">
            <a:spAutoFit/>
          </a:bodyPr>
          <a:lstStyle/>
          <a:p>
            <a:r>
              <a:rPr lang="en-US" sz="2800" b="1" dirty="0" smtClean="0">
                <a:solidFill>
                  <a:srgbClr val="FFFF00"/>
                </a:solidFill>
              </a:rPr>
              <a:t>2020</a:t>
            </a:r>
          </a:p>
          <a:p>
            <a:pPr marL="342900" indent="-342900">
              <a:buFont typeface="Arial"/>
              <a:buChar char="•"/>
            </a:pPr>
            <a:r>
              <a:rPr lang="en-US" sz="2400" b="1" dirty="0" smtClean="0">
                <a:solidFill>
                  <a:srgbClr val="FFFFFF"/>
                </a:solidFill>
              </a:rPr>
              <a:t>Conditional support for President Donald Trump</a:t>
            </a:r>
          </a:p>
          <a:p>
            <a:pPr marL="342900" indent="-342900">
              <a:buFont typeface="Arial"/>
              <a:buChar char="•"/>
            </a:pPr>
            <a:r>
              <a:rPr lang="en-US" sz="2400" b="1" dirty="0" smtClean="0">
                <a:solidFill>
                  <a:srgbClr val="FFFFFF"/>
                </a:solidFill>
              </a:rPr>
              <a:t>He has what I want - the power to legislate #UNRIG</a:t>
            </a:r>
          </a:p>
          <a:p>
            <a:endParaRPr lang="en-US" sz="1200" b="1" dirty="0">
              <a:solidFill>
                <a:srgbClr val="FFFF00"/>
              </a:solidFill>
            </a:endParaRPr>
          </a:p>
          <a:p>
            <a:endParaRPr lang="en-US" sz="2000" b="1" dirty="0" smtClean="0">
              <a:solidFill>
                <a:srgbClr val="FFFF00"/>
              </a:solidFill>
            </a:endParaRPr>
          </a:p>
          <a:p>
            <a:r>
              <a:rPr lang="en-US" sz="2800" b="1" dirty="0" smtClean="0">
                <a:solidFill>
                  <a:srgbClr val="FFFF00"/>
                </a:solidFill>
              </a:rPr>
              <a:t>2022</a:t>
            </a:r>
          </a:p>
          <a:p>
            <a:pPr marL="342900" indent="-342900">
              <a:buFont typeface="Arial"/>
              <a:buChar char="•"/>
            </a:pPr>
            <a:r>
              <a:rPr lang="en-US" sz="2400" b="1" dirty="0" smtClean="0">
                <a:solidFill>
                  <a:srgbClr val="FFFFFF"/>
                </a:solidFill>
              </a:rPr>
              <a:t>#UNRIG elects Independents, Libertarians, Greens</a:t>
            </a:r>
            <a:endParaRPr lang="en-US" sz="2400" b="1" i="1" dirty="0" smtClean="0">
              <a:solidFill>
                <a:srgbClr val="FFFFFF"/>
              </a:solidFill>
            </a:endParaRPr>
          </a:p>
          <a:p>
            <a:endParaRPr lang="en-US" sz="1200" b="1" dirty="0">
              <a:solidFill>
                <a:srgbClr val="FFFF00"/>
              </a:solidFill>
            </a:endParaRPr>
          </a:p>
          <a:p>
            <a:endParaRPr lang="en-US" sz="2000" b="1" dirty="0" smtClean="0">
              <a:solidFill>
                <a:srgbClr val="FFFF00"/>
              </a:solidFill>
            </a:endParaRPr>
          </a:p>
          <a:p>
            <a:r>
              <a:rPr lang="en-US" sz="2800" b="1" dirty="0" smtClean="0">
                <a:solidFill>
                  <a:srgbClr val="FFFF00"/>
                </a:solidFill>
              </a:rPr>
              <a:t>2024</a:t>
            </a:r>
          </a:p>
          <a:p>
            <a:pPr marL="342900" indent="-342900">
              <a:buFont typeface="Arial"/>
              <a:buChar char="•"/>
            </a:pPr>
            <a:r>
              <a:rPr lang="en-US" sz="2400" b="1" dirty="0" smtClean="0">
                <a:solidFill>
                  <a:srgbClr val="FFFFFF"/>
                </a:solidFill>
              </a:rPr>
              <a:t>Beyond Trump</a:t>
            </a:r>
          </a:p>
          <a:p>
            <a:pPr marL="342900" indent="-342900">
              <a:buFont typeface="Arial"/>
              <a:buChar char="•"/>
            </a:pPr>
            <a:r>
              <a:rPr lang="en-US" sz="2400" b="1" dirty="0" smtClean="0">
                <a:solidFill>
                  <a:srgbClr val="FFFFFF"/>
                </a:solidFill>
              </a:rPr>
              <a:t>#UNRIG as his legacy - or not</a:t>
            </a:r>
          </a:p>
          <a:p>
            <a:pPr marL="342900" indent="-342900">
              <a:buFont typeface="Arial"/>
              <a:buChar char="•"/>
            </a:pPr>
            <a:r>
              <a:rPr lang="en-US" sz="2400" b="1" dirty="0" smtClean="0">
                <a:solidFill>
                  <a:srgbClr val="FFFFFF"/>
                </a:solidFill>
              </a:rPr>
              <a:t>If not, advance 2024 plans to 2020</a:t>
            </a:r>
          </a:p>
          <a:p>
            <a:pPr marL="800100" lvl="1" indent="-342900">
              <a:buFont typeface="Arial"/>
              <a:buChar char="•"/>
            </a:pPr>
            <a:r>
              <a:rPr lang="en-US" sz="2400" b="1" dirty="0" smtClean="0">
                <a:solidFill>
                  <a:srgbClr val="FFFFFF"/>
                </a:solidFill>
              </a:rPr>
              <a:t>Split ticket, Coalition Cabinet, Balanced Budget</a:t>
            </a:r>
          </a:p>
          <a:p>
            <a:pPr marL="800100" lvl="1" indent="-342900">
              <a:buFont typeface="Arial"/>
              <a:buChar char="•"/>
            </a:pPr>
            <a:r>
              <a:rPr lang="en-US" sz="2400" b="1" dirty="0" smtClean="0">
                <a:solidFill>
                  <a:schemeClr val="bg1"/>
                </a:solidFill>
              </a:rPr>
              <a:t>America </a:t>
            </a:r>
            <a:r>
              <a:rPr lang="en-US" sz="2400" b="1" dirty="0">
                <a:solidFill>
                  <a:schemeClr val="bg1"/>
                </a:solidFill>
              </a:rPr>
              <a:t>First not Israel </a:t>
            </a:r>
            <a:r>
              <a:rPr lang="en-US" sz="2400" b="1" dirty="0" smtClean="0">
                <a:solidFill>
                  <a:schemeClr val="bg1"/>
                </a:solidFill>
              </a:rPr>
              <a:t>First!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7750" y="4818083"/>
            <a:ext cx="2648929" cy="1827168"/>
          </a:xfrm>
          <a:prstGeom prst="rect">
            <a:avLst/>
          </a:prstGeom>
          <a:ln w="38100">
            <a:solidFill>
              <a:srgbClr val="FF0000"/>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750" y="961131"/>
            <a:ext cx="3692693" cy="1956170"/>
          </a:xfrm>
          <a:prstGeom prst="rect">
            <a:avLst/>
          </a:prstGeom>
          <a:ln w="38100">
            <a:solidFill>
              <a:srgbClr val="FF0000"/>
            </a:solid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7750" y="3089806"/>
            <a:ext cx="3722915" cy="1569869"/>
          </a:xfrm>
          <a:prstGeom prst="rect">
            <a:avLst/>
          </a:prstGeom>
          <a:ln w="38100">
            <a:solidFill>
              <a:srgbClr val="FF0000"/>
            </a:solidFill>
          </a:ln>
        </p:spPr>
      </p:pic>
    </p:spTree>
    <p:extLst>
      <p:ext uri="{BB962C8B-B14F-4D97-AF65-F5344CB8AC3E}">
        <p14:creationId xmlns:p14="http://schemas.microsoft.com/office/powerpoint/2010/main" val="13317776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719"/>
            <a:ext cx="12192000" cy="769441"/>
          </a:xfrm>
          <a:prstGeom prst="rect">
            <a:avLst/>
          </a:prstGeom>
          <a:noFill/>
        </p:spPr>
        <p:txBody>
          <a:bodyPr wrap="square" rtlCol="0">
            <a:spAutoFit/>
          </a:bodyPr>
          <a:lstStyle/>
          <a:p>
            <a:pPr algn="ctr"/>
            <a:r>
              <a:rPr lang="en-US" sz="4400" b="1" dirty="0" smtClean="0">
                <a:solidFill>
                  <a:srgbClr val="FFFF00"/>
                </a:solidFill>
              </a:rPr>
              <a:t>Greatest President Ever Needs a New White House</a:t>
            </a:r>
            <a:endParaRPr lang="en-US" sz="4400" b="1" dirty="0">
              <a:solidFill>
                <a:srgbClr val="FFFF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6480" y="1172548"/>
            <a:ext cx="7078133" cy="5141891"/>
          </a:xfrm>
          <a:prstGeom prst="rect">
            <a:avLst/>
          </a:prstGeom>
        </p:spPr>
      </p:pic>
      <p:sp>
        <p:nvSpPr>
          <p:cNvPr id="7" name="TextBox 6"/>
          <p:cNvSpPr txBox="1"/>
          <p:nvPr/>
        </p:nvSpPr>
        <p:spPr>
          <a:xfrm>
            <a:off x="419948" y="1043096"/>
            <a:ext cx="4273973" cy="5632311"/>
          </a:xfrm>
          <a:prstGeom prst="rect">
            <a:avLst/>
          </a:prstGeom>
          <a:noFill/>
        </p:spPr>
        <p:txBody>
          <a:bodyPr wrap="square" rtlCol="0">
            <a:spAutoFit/>
          </a:bodyPr>
          <a:lstStyle/>
          <a:p>
            <a:r>
              <a:rPr lang="en-US" b="1" dirty="0" smtClean="0">
                <a:solidFill>
                  <a:srgbClr val="FFFF00"/>
                </a:solidFill>
              </a:rPr>
              <a:t>PRIORITY ONE:</a:t>
            </a:r>
          </a:p>
          <a:p>
            <a:pPr marL="285750" indent="-285750">
              <a:buFont typeface="Arial" panose="020B0604020202020204" pitchFamily="34" charset="0"/>
              <a:buChar char="•"/>
            </a:pPr>
            <a:r>
              <a:rPr lang="en-US" dirty="0" smtClean="0">
                <a:solidFill>
                  <a:schemeClr val="bg1"/>
                </a:solidFill>
              </a:rPr>
              <a:t>Kick the scum (press) out of WH</a:t>
            </a:r>
          </a:p>
          <a:p>
            <a:pPr marL="285750" indent="-285750">
              <a:buFont typeface="Arial" panose="020B0604020202020204" pitchFamily="34" charset="0"/>
              <a:buChar char="•"/>
            </a:pPr>
            <a:r>
              <a:rPr lang="en-US" dirty="0" smtClean="0">
                <a:solidFill>
                  <a:schemeClr val="bg1"/>
                </a:solidFill>
              </a:rPr>
              <a:t>Abolish National Security Council replace with very small Grand Strategy Staff</a:t>
            </a:r>
          </a:p>
          <a:p>
            <a:pPr marL="285750" indent="-285750">
              <a:buFont typeface="Arial" panose="020B0604020202020204" pitchFamily="34" charset="0"/>
              <a:buChar char="•"/>
            </a:pPr>
            <a:r>
              <a:rPr lang="en-US" dirty="0" smtClean="0">
                <a:solidFill>
                  <a:schemeClr val="bg1"/>
                </a:solidFill>
              </a:rPr>
              <a:t>Establish DIRECT communications from White House to public and back</a:t>
            </a:r>
          </a:p>
          <a:p>
            <a:pPr marL="285750" indent="-285750">
              <a:buFont typeface="Arial" panose="020B0604020202020204" pitchFamily="34" charset="0"/>
              <a:buChar char="•"/>
            </a:pPr>
            <a:r>
              <a:rPr lang="en-US" dirty="0" smtClean="0">
                <a:solidFill>
                  <a:schemeClr val="bg1"/>
                </a:solidFill>
              </a:rPr>
              <a:t>Focus on educating public with truth while leveraging Open Source Intelligence for evidence-based decision-making across all threat/policy domains</a:t>
            </a:r>
          </a:p>
          <a:p>
            <a:pPr marL="285750" indent="-285750">
              <a:buFont typeface="Arial" panose="020B0604020202020204" pitchFamily="34" charset="0"/>
              <a:buChar char="•"/>
            </a:pPr>
            <a:endParaRPr lang="en-US" dirty="0">
              <a:solidFill>
                <a:srgbClr val="FFFF00"/>
              </a:solidFill>
            </a:endParaRPr>
          </a:p>
          <a:p>
            <a:r>
              <a:rPr lang="en-US" b="1" dirty="0">
                <a:solidFill>
                  <a:srgbClr val="FFFF00"/>
                </a:solidFill>
              </a:rPr>
              <a:t>PRIORITY TWO:</a:t>
            </a:r>
          </a:p>
          <a:p>
            <a:pPr marL="285750" indent="-285750">
              <a:buFont typeface="Arial" panose="020B0604020202020204" pitchFamily="34" charset="0"/>
              <a:buChar char="•"/>
            </a:pPr>
            <a:r>
              <a:rPr lang="en-US" dirty="0">
                <a:solidFill>
                  <a:schemeClr val="bg1"/>
                </a:solidFill>
              </a:rPr>
              <a:t>No more staff intermediaries</a:t>
            </a:r>
          </a:p>
          <a:p>
            <a:pPr marL="285750" indent="-285750">
              <a:buFont typeface="Arial" panose="020B0604020202020204" pitchFamily="34" charset="0"/>
              <a:buChar char="•"/>
            </a:pPr>
            <a:r>
              <a:rPr lang="en-US" dirty="0">
                <a:solidFill>
                  <a:schemeClr val="bg1"/>
                </a:solidFill>
              </a:rPr>
              <a:t>VP &amp; Three DVPs Work in WH</a:t>
            </a:r>
          </a:p>
          <a:p>
            <a:pPr marL="285750" indent="-285750">
              <a:buFont typeface="Arial" panose="020B0604020202020204" pitchFamily="34" charset="0"/>
              <a:buChar char="•"/>
            </a:pPr>
            <a:r>
              <a:rPr lang="en-US" dirty="0">
                <a:solidFill>
                  <a:schemeClr val="bg1"/>
                </a:solidFill>
              </a:rPr>
              <a:t>Distribute the Government across USA as part of cutting it by two thirds </a:t>
            </a:r>
          </a:p>
          <a:p>
            <a:pPr marL="285750" indent="-285750">
              <a:buFont typeface="Arial" panose="020B0604020202020204" pitchFamily="34" charset="0"/>
              <a:buChar char="•"/>
            </a:pPr>
            <a:r>
              <a:rPr lang="en-US" dirty="0">
                <a:solidFill>
                  <a:schemeClr val="bg1"/>
                </a:solidFill>
              </a:rPr>
              <a:t>Leverage modern technology to manage government with transparency and urgency – real time multi-media</a:t>
            </a:r>
          </a:p>
          <a:p>
            <a:pPr marL="285750" indent="-285750">
              <a:buFont typeface="Arial" panose="020B0604020202020204" pitchFamily="34" charset="0"/>
              <a:buChar char="•"/>
            </a:pPr>
            <a:endParaRPr lang="en-US" dirty="0">
              <a:solidFill>
                <a:srgbClr val="FFFF00"/>
              </a:solidFill>
            </a:endParaRPr>
          </a:p>
        </p:txBody>
      </p:sp>
    </p:spTree>
    <p:extLst>
      <p:ext uri="{BB962C8B-B14F-4D97-AF65-F5344CB8AC3E}">
        <p14:creationId xmlns:p14="http://schemas.microsoft.com/office/powerpoint/2010/main" val="1645922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1598" y="19185"/>
            <a:ext cx="11909401" cy="769441"/>
          </a:xfrm>
          <a:prstGeom prst="rect">
            <a:avLst/>
          </a:prstGeom>
          <a:noFill/>
        </p:spPr>
        <p:txBody>
          <a:bodyPr wrap="square" rtlCol="0">
            <a:spAutoFit/>
          </a:bodyPr>
          <a:lstStyle/>
          <a:p>
            <a:pPr algn="ctr"/>
            <a:r>
              <a:rPr lang="en-US" sz="4400" b="1" dirty="0">
                <a:solidFill>
                  <a:srgbClr val="FFFF00"/>
                </a:solidFill>
              </a:rPr>
              <a:t>Vice President, Congress, </a:t>
            </a:r>
            <a:r>
              <a:rPr lang="en-US" sz="4400" b="1" dirty="0" smtClean="0">
                <a:solidFill>
                  <a:srgbClr val="FFFF00"/>
                </a:solidFill>
              </a:rPr>
              <a:t>Governors, &amp; Mayors</a:t>
            </a:r>
          </a:p>
        </p:txBody>
      </p:sp>
      <p:grpSp>
        <p:nvGrpSpPr>
          <p:cNvPr id="19" name="Group 18"/>
          <p:cNvGrpSpPr/>
          <p:nvPr/>
        </p:nvGrpSpPr>
        <p:grpSpPr>
          <a:xfrm>
            <a:off x="21346" y="1144777"/>
            <a:ext cx="3959493" cy="4782620"/>
            <a:chOff x="21346" y="1144777"/>
            <a:chExt cx="3959493" cy="478262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545" y="1144777"/>
              <a:ext cx="2234148" cy="3184850"/>
            </a:xfrm>
            <a:prstGeom prst="rect">
              <a:avLst/>
            </a:prstGeom>
            <a:ln w="38100">
              <a:solidFill>
                <a:srgbClr val="FF0000"/>
              </a:solidFill>
            </a:ln>
          </p:spPr>
        </p:pic>
        <p:sp>
          <p:nvSpPr>
            <p:cNvPr id="6" name="TextBox 5"/>
            <p:cNvSpPr txBox="1"/>
            <p:nvPr/>
          </p:nvSpPr>
          <p:spPr>
            <a:xfrm>
              <a:off x="21346" y="4357737"/>
              <a:ext cx="3959493" cy="1569660"/>
            </a:xfrm>
            <a:prstGeom prst="rect">
              <a:avLst/>
            </a:prstGeom>
            <a:noFill/>
          </p:spPr>
          <p:txBody>
            <a:bodyPr wrap="square" rtlCol="0">
              <a:spAutoFit/>
            </a:bodyPr>
            <a:lstStyle/>
            <a:p>
              <a:pPr algn="ctr"/>
              <a:r>
                <a:rPr lang="en-US" sz="2400" b="1" dirty="0" smtClean="0">
                  <a:solidFill>
                    <a:srgbClr val="FFFF00"/>
                  </a:solidFill>
                </a:rPr>
                <a:t>Cynthia McKinney</a:t>
              </a:r>
            </a:p>
            <a:p>
              <a:pPr algn="ctr"/>
              <a:r>
                <a:rPr lang="en-US" sz="2400" b="1" i="1" dirty="0">
                  <a:solidFill>
                    <a:schemeClr val="bg1"/>
                  </a:solidFill>
                </a:rPr>
                <a:t>a</a:t>
              </a:r>
              <a:r>
                <a:rPr lang="en-US" sz="2400" b="1" i="1" dirty="0" smtClean="0">
                  <a:solidFill>
                    <a:schemeClr val="bg1"/>
                  </a:solidFill>
                </a:rPr>
                <a:t>ka</a:t>
              </a:r>
            </a:p>
            <a:p>
              <a:pPr algn="ctr"/>
              <a:r>
                <a:rPr lang="en-US" sz="2400" b="1" dirty="0" smtClean="0">
                  <a:solidFill>
                    <a:schemeClr val="bg1"/>
                  </a:solidFill>
                </a:rPr>
                <a:t>“Goddess” PhD in Leadership</a:t>
              </a:r>
            </a:p>
            <a:p>
              <a:pPr algn="ctr"/>
              <a:r>
                <a:rPr lang="en-US" sz="2400" b="1" dirty="0">
                  <a:solidFill>
                    <a:schemeClr val="bg1"/>
                  </a:solidFill>
                </a:rPr>
                <a:t>Georgia, 6-</a:t>
              </a:r>
              <a:r>
                <a:rPr lang="en-US" sz="2400" b="1" dirty="0" smtClean="0">
                  <a:solidFill>
                    <a:schemeClr val="bg1"/>
                  </a:solidFill>
                </a:rPr>
                <a:t>Term</a:t>
              </a:r>
              <a:endParaRPr lang="en-US" sz="2400" b="1" dirty="0">
                <a:solidFill>
                  <a:schemeClr val="bg1"/>
                </a:solidFill>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3942" y="2349960"/>
            <a:ext cx="1418535" cy="1952788"/>
          </a:xfrm>
          <a:prstGeom prst="rect">
            <a:avLst/>
          </a:prstGeom>
          <a:ln w="38100">
            <a:solidFill>
              <a:srgbClr val="FF0000"/>
            </a:solidFill>
          </a:ln>
        </p:spPr>
      </p:pic>
      <p:sp>
        <p:nvSpPr>
          <p:cNvPr id="10" name="TextBox 9"/>
          <p:cNvSpPr txBox="1"/>
          <p:nvPr/>
        </p:nvSpPr>
        <p:spPr>
          <a:xfrm>
            <a:off x="3699963" y="4302748"/>
            <a:ext cx="2080784" cy="830997"/>
          </a:xfrm>
          <a:prstGeom prst="rect">
            <a:avLst/>
          </a:prstGeom>
          <a:noFill/>
        </p:spPr>
        <p:txBody>
          <a:bodyPr wrap="square" rtlCol="0">
            <a:spAutoFit/>
          </a:bodyPr>
          <a:lstStyle/>
          <a:p>
            <a:pPr algn="ctr"/>
            <a:r>
              <a:rPr lang="en-US" sz="2400" b="1" dirty="0" smtClean="0">
                <a:solidFill>
                  <a:srgbClr val="FFFF00"/>
                </a:solidFill>
              </a:rPr>
              <a:t>Jesse Ventura</a:t>
            </a:r>
          </a:p>
          <a:p>
            <a:pPr algn="ctr"/>
            <a:r>
              <a:rPr lang="en-US" sz="2400" b="1" dirty="0" smtClean="0">
                <a:solidFill>
                  <a:srgbClr val="FFFFFF"/>
                </a:solidFill>
              </a:rPr>
              <a:t>Minnesota</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6456" y="2325441"/>
            <a:ext cx="1415892" cy="1954452"/>
          </a:xfrm>
          <a:prstGeom prst="rect">
            <a:avLst/>
          </a:prstGeom>
          <a:ln w="38100">
            <a:solidFill>
              <a:srgbClr val="FF0000"/>
            </a:solidFill>
          </a:ln>
        </p:spPr>
      </p:pic>
      <p:sp>
        <p:nvSpPr>
          <p:cNvPr id="12" name="TextBox 11"/>
          <p:cNvSpPr txBox="1"/>
          <p:nvPr/>
        </p:nvSpPr>
        <p:spPr>
          <a:xfrm>
            <a:off x="5710946" y="4311570"/>
            <a:ext cx="2164324" cy="830997"/>
          </a:xfrm>
          <a:prstGeom prst="rect">
            <a:avLst/>
          </a:prstGeom>
          <a:noFill/>
        </p:spPr>
        <p:txBody>
          <a:bodyPr wrap="none" rtlCol="0">
            <a:spAutoFit/>
          </a:bodyPr>
          <a:lstStyle/>
          <a:p>
            <a:pPr algn="ctr"/>
            <a:r>
              <a:rPr lang="en-US" sz="2400" b="1" dirty="0" smtClean="0">
                <a:solidFill>
                  <a:srgbClr val="FFFF00"/>
                </a:solidFill>
              </a:rPr>
              <a:t>Mike Huckabee</a:t>
            </a:r>
          </a:p>
          <a:p>
            <a:pPr algn="ctr"/>
            <a:r>
              <a:rPr lang="en-US" sz="2400" b="1" dirty="0" smtClean="0">
                <a:solidFill>
                  <a:srgbClr val="FFFFFF"/>
                </a:solidFill>
              </a:rPr>
              <a:t>Arkansas</a:t>
            </a:r>
          </a:p>
        </p:txBody>
      </p:sp>
      <p:sp>
        <p:nvSpPr>
          <p:cNvPr id="13" name="TextBox 12"/>
          <p:cNvSpPr txBox="1"/>
          <p:nvPr/>
        </p:nvSpPr>
        <p:spPr>
          <a:xfrm>
            <a:off x="4036228" y="1348480"/>
            <a:ext cx="3516499" cy="954107"/>
          </a:xfrm>
          <a:prstGeom prst="rect">
            <a:avLst/>
          </a:prstGeom>
          <a:noFill/>
        </p:spPr>
        <p:txBody>
          <a:bodyPr wrap="square" rtlCol="0">
            <a:spAutoFit/>
          </a:bodyPr>
          <a:lstStyle/>
          <a:p>
            <a:pPr algn="ctr"/>
            <a:r>
              <a:rPr lang="en-US" sz="2800" b="1" dirty="0" smtClean="0">
                <a:solidFill>
                  <a:srgbClr val="FFFF00"/>
                </a:solidFill>
              </a:rPr>
              <a:t>Co-Governors General</a:t>
            </a:r>
          </a:p>
          <a:p>
            <a:pPr algn="ctr"/>
            <a:r>
              <a:rPr lang="en-US" sz="2800" b="1" dirty="0" smtClean="0">
                <a:solidFill>
                  <a:srgbClr val="FFFF00"/>
                </a:solidFill>
              </a:rPr>
              <a:t>Council of Governors</a:t>
            </a:r>
            <a:endParaRPr lang="en-US" sz="2800" b="1" dirty="0">
              <a:solidFill>
                <a:srgbClr val="FFFF00"/>
              </a:solidFill>
            </a:endParaRPr>
          </a:p>
        </p:txBody>
      </p:sp>
      <p:sp>
        <p:nvSpPr>
          <p:cNvPr id="9" name="TextBox 8"/>
          <p:cNvSpPr txBox="1"/>
          <p:nvPr/>
        </p:nvSpPr>
        <p:spPr>
          <a:xfrm>
            <a:off x="7988579" y="4834293"/>
            <a:ext cx="2236381" cy="1200329"/>
          </a:xfrm>
          <a:prstGeom prst="rect">
            <a:avLst/>
          </a:prstGeom>
          <a:noFill/>
        </p:spPr>
        <p:txBody>
          <a:bodyPr wrap="none" rtlCol="0">
            <a:spAutoFit/>
          </a:bodyPr>
          <a:lstStyle/>
          <a:p>
            <a:pPr algn="ctr"/>
            <a:r>
              <a:rPr lang="en-US" sz="2400" b="1" dirty="0" smtClean="0">
                <a:solidFill>
                  <a:srgbClr val="FFFF00"/>
                </a:solidFill>
              </a:rPr>
              <a:t>Satya </a:t>
            </a:r>
          </a:p>
          <a:p>
            <a:pPr algn="ctr"/>
            <a:r>
              <a:rPr lang="en-US" sz="2400" b="1" dirty="0" smtClean="0">
                <a:solidFill>
                  <a:srgbClr val="FFFF00"/>
                </a:solidFill>
              </a:rPr>
              <a:t>Rhodes-Conway</a:t>
            </a:r>
          </a:p>
          <a:p>
            <a:pPr algn="ctr"/>
            <a:r>
              <a:rPr lang="en-US" sz="2400" b="1" dirty="0" smtClean="0">
                <a:solidFill>
                  <a:srgbClr val="FFFFFF"/>
                </a:solidFill>
              </a:rPr>
              <a:t>Madison, WI</a:t>
            </a:r>
            <a:endParaRPr lang="en-US" sz="2400" b="1" dirty="0">
              <a:solidFill>
                <a:srgbClr val="FFFFFF"/>
              </a:solidFill>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1341" y="2811181"/>
            <a:ext cx="1487349" cy="1996179"/>
          </a:xfrm>
          <a:prstGeom prst="rect">
            <a:avLst/>
          </a:prstGeom>
          <a:ln w="38100">
            <a:solidFill>
              <a:srgbClr val="FF0000"/>
            </a:solidFill>
          </a:ln>
        </p:spPr>
      </p:pic>
      <p:sp>
        <p:nvSpPr>
          <p:cNvPr id="16" name="TextBox 15"/>
          <p:cNvSpPr txBox="1"/>
          <p:nvPr/>
        </p:nvSpPr>
        <p:spPr>
          <a:xfrm>
            <a:off x="10069034" y="4848361"/>
            <a:ext cx="1991965" cy="830997"/>
          </a:xfrm>
          <a:prstGeom prst="rect">
            <a:avLst/>
          </a:prstGeom>
          <a:noFill/>
        </p:spPr>
        <p:txBody>
          <a:bodyPr wrap="square" rtlCol="0">
            <a:spAutoFit/>
          </a:bodyPr>
          <a:lstStyle/>
          <a:p>
            <a:pPr algn="ctr"/>
            <a:r>
              <a:rPr lang="en-US" sz="2400" b="1" dirty="0" smtClean="0">
                <a:solidFill>
                  <a:srgbClr val="FFFF00"/>
                </a:solidFill>
              </a:rPr>
              <a:t>Nan Whaley</a:t>
            </a:r>
          </a:p>
          <a:p>
            <a:pPr algn="ctr"/>
            <a:r>
              <a:rPr lang="en-US" sz="2400" b="1" dirty="0" smtClean="0">
                <a:solidFill>
                  <a:srgbClr val="FFFFFF"/>
                </a:solidFill>
              </a:rPr>
              <a:t>Dayton, OH</a:t>
            </a:r>
            <a:endParaRPr lang="en-US" sz="2400" b="1" dirty="0">
              <a:solidFill>
                <a:srgbClr val="FFFFFF"/>
              </a:solidFill>
            </a:endParaRPr>
          </a:p>
        </p:txBody>
      </p:sp>
      <p:sp>
        <p:nvSpPr>
          <p:cNvPr id="17" name="TextBox 16"/>
          <p:cNvSpPr txBox="1"/>
          <p:nvPr/>
        </p:nvSpPr>
        <p:spPr>
          <a:xfrm>
            <a:off x="8314962" y="1783095"/>
            <a:ext cx="3404528" cy="954107"/>
          </a:xfrm>
          <a:prstGeom prst="rect">
            <a:avLst/>
          </a:prstGeom>
          <a:noFill/>
        </p:spPr>
        <p:txBody>
          <a:bodyPr wrap="square" rtlCol="0">
            <a:spAutoFit/>
          </a:bodyPr>
          <a:lstStyle/>
          <a:p>
            <a:pPr algn="ctr"/>
            <a:r>
              <a:rPr lang="en-US" sz="2800" b="1" dirty="0" smtClean="0">
                <a:solidFill>
                  <a:srgbClr val="FFFF00"/>
                </a:solidFill>
              </a:rPr>
              <a:t>Co-Mayors General</a:t>
            </a:r>
          </a:p>
          <a:p>
            <a:pPr algn="ctr"/>
            <a:r>
              <a:rPr lang="en-US" sz="2800" b="1" dirty="0" smtClean="0">
                <a:solidFill>
                  <a:srgbClr val="FFFF00"/>
                </a:solidFill>
              </a:rPr>
              <a:t>Council of Mayors</a:t>
            </a:r>
            <a:endParaRPr lang="en-US" sz="2800" b="1" dirty="0">
              <a:solidFill>
                <a:srgbClr val="FFFF00"/>
              </a:solidFill>
            </a:endParaRPr>
          </a:p>
        </p:txBody>
      </p:sp>
      <p:sp>
        <p:nvSpPr>
          <p:cNvPr id="18" name="TextBox 17"/>
          <p:cNvSpPr txBox="1"/>
          <p:nvPr/>
        </p:nvSpPr>
        <p:spPr>
          <a:xfrm>
            <a:off x="160089" y="6050935"/>
            <a:ext cx="11867822" cy="584776"/>
          </a:xfrm>
          <a:prstGeom prst="rect">
            <a:avLst/>
          </a:prstGeom>
          <a:noFill/>
        </p:spPr>
        <p:txBody>
          <a:bodyPr wrap="square" rtlCol="0">
            <a:spAutoFit/>
          </a:bodyPr>
          <a:lstStyle/>
          <a:p>
            <a:pPr algn="ctr"/>
            <a:r>
              <a:rPr lang="en-US" sz="3200" b="1" i="1" dirty="0">
                <a:solidFill>
                  <a:srgbClr val="FFFF00"/>
                </a:solidFill>
              </a:rPr>
              <a:t>Each person could help our </a:t>
            </a:r>
            <a:r>
              <a:rPr lang="en-US" sz="3200" b="1" i="1" u="sng" dirty="0">
                <a:solidFill>
                  <a:srgbClr val="FFFF00"/>
                </a:solidFill>
              </a:rPr>
              <a:t>current</a:t>
            </a:r>
            <a:r>
              <a:rPr lang="en-US" sz="3200" b="1" i="1" dirty="0">
                <a:solidFill>
                  <a:srgbClr val="FFFF00"/>
                </a:solidFill>
              </a:rPr>
              <a:t> President be </a:t>
            </a:r>
            <a:r>
              <a:rPr lang="en-US" sz="3200" b="1" i="1" dirty="0" smtClean="0">
                <a:solidFill>
                  <a:srgbClr val="FFFF00"/>
                </a:solidFill>
              </a:rPr>
              <a:t>the greatest ever!</a:t>
            </a:r>
            <a:endParaRPr lang="en-US" sz="3200" dirty="0">
              <a:solidFill>
                <a:srgbClr val="FFFF00"/>
              </a:solidFill>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59362" y="2803443"/>
            <a:ext cx="1637798" cy="2003917"/>
          </a:xfrm>
          <a:prstGeom prst="rect">
            <a:avLst/>
          </a:prstGeom>
          <a:ln w="38100">
            <a:solidFill>
              <a:srgbClr val="FF0000"/>
            </a:solidFill>
          </a:ln>
        </p:spPr>
      </p:pic>
    </p:spTree>
    <p:extLst>
      <p:ext uri="{BB962C8B-B14F-4D97-AF65-F5344CB8AC3E}">
        <p14:creationId xmlns:p14="http://schemas.microsoft.com/office/powerpoint/2010/main" val="35716250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1598" y="19185"/>
            <a:ext cx="11909401" cy="769441"/>
          </a:xfrm>
          <a:prstGeom prst="rect">
            <a:avLst/>
          </a:prstGeom>
          <a:noFill/>
        </p:spPr>
        <p:txBody>
          <a:bodyPr wrap="square" rtlCol="0">
            <a:spAutoFit/>
          </a:bodyPr>
          <a:lstStyle/>
          <a:p>
            <a:pPr algn="ctr"/>
            <a:r>
              <a:rPr lang="en-US" sz="4400" b="1" dirty="0">
                <a:solidFill>
                  <a:srgbClr val="FFFF00"/>
                </a:solidFill>
              </a:rPr>
              <a:t>DVP Education, </a:t>
            </a:r>
            <a:r>
              <a:rPr lang="en-US" sz="4400" b="1" dirty="0" smtClean="0">
                <a:solidFill>
                  <a:srgbClr val="FFFF00"/>
                </a:solidFill>
              </a:rPr>
              <a:t>Intelligence &amp; </a:t>
            </a:r>
            <a:r>
              <a:rPr lang="en-US" sz="4400" b="1" dirty="0">
                <a:solidFill>
                  <a:srgbClr val="FFFF00"/>
                </a:solidFill>
              </a:rPr>
              <a:t>Research</a:t>
            </a:r>
          </a:p>
        </p:txBody>
      </p:sp>
      <p:grpSp>
        <p:nvGrpSpPr>
          <p:cNvPr id="8" name="Group 7"/>
          <p:cNvGrpSpPr/>
          <p:nvPr/>
        </p:nvGrpSpPr>
        <p:grpSpPr>
          <a:xfrm>
            <a:off x="4346496" y="836384"/>
            <a:ext cx="2700424" cy="2971532"/>
            <a:chOff x="4447888" y="984143"/>
            <a:chExt cx="2700424" cy="2971532"/>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926" y="984143"/>
              <a:ext cx="2140348" cy="2448312"/>
            </a:xfrm>
            <a:prstGeom prst="rect">
              <a:avLst/>
            </a:prstGeom>
            <a:ln w="38100">
              <a:solidFill>
                <a:srgbClr val="FF0000"/>
              </a:solidFill>
            </a:ln>
          </p:spPr>
        </p:pic>
        <p:sp>
          <p:nvSpPr>
            <p:cNvPr id="3" name="TextBox 2"/>
            <p:cNvSpPr txBox="1"/>
            <p:nvPr/>
          </p:nvSpPr>
          <p:spPr>
            <a:xfrm>
              <a:off x="4447888" y="3432455"/>
              <a:ext cx="2700424" cy="523220"/>
            </a:xfrm>
            <a:prstGeom prst="rect">
              <a:avLst/>
            </a:prstGeom>
            <a:noFill/>
          </p:spPr>
          <p:txBody>
            <a:bodyPr wrap="square" rtlCol="0">
              <a:spAutoFit/>
            </a:bodyPr>
            <a:lstStyle/>
            <a:p>
              <a:pPr algn="ctr"/>
              <a:r>
                <a:rPr lang="en-US" sz="2800" b="1" dirty="0" smtClean="0">
                  <a:solidFill>
                    <a:srgbClr val="FFFF00"/>
                  </a:solidFill>
                </a:rPr>
                <a:t>Dr. Robert Gates</a:t>
              </a:r>
            </a:p>
          </p:txBody>
        </p:sp>
      </p:grpSp>
      <p:grpSp>
        <p:nvGrpSpPr>
          <p:cNvPr id="17" name="Group 16"/>
          <p:cNvGrpSpPr/>
          <p:nvPr/>
        </p:nvGrpSpPr>
        <p:grpSpPr>
          <a:xfrm>
            <a:off x="36032" y="4021030"/>
            <a:ext cx="3068118" cy="2758609"/>
            <a:chOff x="36032" y="4021030"/>
            <a:chExt cx="3068118" cy="2758609"/>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759" y="4021030"/>
              <a:ext cx="1506927" cy="1901846"/>
            </a:xfrm>
            <a:prstGeom prst="rect">
              <a:avLst/>
            </a:prstGeom>
            <a:ln w="38100">
              <a:solidFill>
                <a:srgbClr val="FF0000"/>
              </a:solidFill>
            </a:ln>
          </p:spPr>
        </p:pic>
        <p:sp>
          <p:nvSpPr>
            <p:cNvPr id="5" name="TextBox 4"/>
            <p:cNvSpPr txBox="1"/>
            <p:nvPr/>
          </p:nvSpPr>
          <p:spPr>
            <a:xfrm>
              <a:off x="36032" y="5948642"/>
              <a:ext cx="3068118" cy="830997"/>
            </a:xfrm>
            <a:prstGeom prst="rect">
              <a:avLst/>
            </a:prstGeom>
            <a:noFill/>
          </p:spPr>
          <p:txBody>
            <a:bodyPr wrap="none" rtlCol="0">
              <a:spAutoFit/>
            </a:bodyPr>
            <a:lstStyle/>
            <a:p>
              <a:pPr algn="ctr"/>
              <a:r>
                <a:rPr lang="en-US" sz="2400" b="1" dirty="0" smtClean="0">
                  <a:solidFill>
                    <a:srgbClr val="FFFF00"/>
                  </a:solidFill>
                </a:rPr>
                <a:t>Salman Kahn</a:t>
              </a:r>
            </a:p>
            <a:p>
              <a:pPr algn="ctr"/>
              <a:r>
                <a:rPr lang="en-US" sz="2400" b="1" dirty="0" smtClean="0">
                  <a:solidFill>
                    <a:srgbClr val="FFFFFF"/>
                  </a:solidFill>
                </a:rPr>
                <a:t>Secretary of Education</a:t>
              </a:r>
              <a:endParaRPr lang="en-US" sz="2400" b="1" dirty="0">
                <a:solidFill>
                  <a:srgbClr val="FFFFFF"/>
                </a:solidFill>
              </a:endParaRPr>
            </a:p>
          </p:txBody>
        </p:sp>
      </p:grpSp>
      <p:grpSp>
        <p:nvGrpSpPr>
          <p:cNvPr id="19" name="Group 18"/>
          <p:cNvGrpSpPr/>
          <p:nvPr/>
        </p:nvGrpSpPr>
        <p:grpSpPr>
          <a:xfrm>
            <a:off x="3436543" y="4028475"/>
            <a:ext cx="4557158" cy="2751163"/>
            <a:chOff x="3436543" y="4028475"/>
            <a:chExt cx="4557158" cy="2751163"/>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5121" y="4028475"/>
              <a:ext cx="1481059" cy="1888599"/>
            </a:xfrm>
            <a:prstGeom prst="rect">
              <a:avLst/>
            </a:prstGeom>
            <a:ln w="38100">
              <a:solidFill>
                <a:srgbClr val="FF0000"/>
              </a:solidFill>
            </a:ln>
          </p:spPr>
        </p:pic>
        <p:sp>
          <p:nvSpPr>
            <p:cNvPr id="10" name="TextBox 9"/>
            <p:cNvSpPr txBox="1"/>
            <p:nvPr/>
          </p:nvSpPr>
          <p:spPr>
            <a:xfrm>
              <a:off x="3436543" y="5948641"/>
              <a:ext cx="4557158" cy="830997"/>
            </a:xfrm>
            <a:prstGeom prst="rect">
              <a:avLst/>
            </a:prstGeom>
            <a:noFill/>
          </p:spPr>
          <p:txBody>
            <a:bodyPr wrap="square" rtlCol="0">
              <a:spAutoFit/>
            </a:bodyPr>
            <a:lstStyle/>
            <a:p>
              <a:pPr algn="ctr"/>
              <a:r>
                <a:rPr lang="en-US" sz="2400" b="1" dirty="0" smtClean="0">
                  <a:solidFill>
                    <a:srgbClr val="FFFF00"/>
                  </a:solidFill>
                </a:rPr>
                <a:t>LT GEN Michael Flynn, USA (Ret)</a:t>
              </a:r>
            </a:p>
            <a:p>
              <a:pPr algn="ctr"/>
              <a:r>
                <a:rPr lang="en-US" sz="2400" b="1" dirty="0" smtClean="0">
                  <a:solidFill>
                    <a:srgbClr val="FFFFFF"/>
                  </a:solidFill>
                </a:rPr>
                <a:t>Director of National Intelligence</a:t>
              </a:r>
            </a:p>
          </p:txBody>
        </p:sp>
      </p:grpSp>
      <p:grpSp>
        <p:nvGrpSpPr>
          <p:cNvPr id="20" name="Group 19"/>
          <p:cNvGrpSpPr/>
          <p:nvPr/>
        </p:nvGrpSpPr>
        <p:grpSpPr>
          <a:xfrm>
            <a:off x="8252413" y="4028183"/>
            <a:ext cx="3082094" cy="2751456"/>
            <a:chOff x="8252413" y="4028183"/>
            <a:chExt cx="3082094" cy="2751456"/>
          </a:xfrm>
        </p:grpSpPr>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6297" y="4028183"/>
              <a:ext cx="1456420" cy="1894695"/>
            </a:xfrm>
            <a:prstGeom prst="rect">
              <a:avLst/>
            </a:prstGeom>
            <a:ln w="38100">
              <a:solidFill>
                <a:srgbClr val="FF0000"/>
              </a:solidFill>
            </a:ln>
          </p:spPr>
        </p:pic>
        <p:sp>
          <p:nvSpPr>
            <p:cNvPr id="13" name="TextBox 12"/>
            <p:cNvSpPr txBox="1"/>
            <p:nvPr/>
          </p:nvSpPr>
          <p:spPr>
            <a:xfrm>
              <a:off x="8252413" y="5948642"/>
              <a:ext cx="3082094" cy="830997"/>
            </a:xfrm>
            <a:prstGeom prst="rect">
              <a:avLst/>
            </a:prstGeom>
            <a:noFill/>
          </p:spPr>
          <p:txBody>
            <a:bodyPr wrap="none" rtlCol="0">
              <a:spAutoFit/>
            </a:bodyPr>
            <a:lstStyle/>
            <a:p>
              <a:pPr algn="ctr"/>
              <a:r>
                <a:rPr lang="en-US" sz="2400" b="1" dirty="0" smtClean="0">
                  <a:solidFill>
                    <a:srgbClr val="FFFF00"/>
                  </a:solidFill>
                </a:rPr>
                <a:t>Dr. Marcin Jakubowski</a:t>
              </a:r>
            </a:p>
            <a:p>
              <a:pPr algn="ctr"/>
              <a:r>
                <a:rPr lang="en-US" sz="2400" b="1" dirty="0" smtClean="0">
                  <a:solidFill>
                    <a:srgbClr val="FFFFFF"/>
                  </a:solidFill>
                </a:rPr>
                <a:t>Secretary of Research</a:t>
              </a:r>
            </a:p>
          </p:txBody>
        </p:sp>
      </p:grpSp>
      <p:sp>
        <p:nvSpPr>
          <p:cNvPr id="18" name="TextBox 17"/>
          <p:cNvSpPr txBox="1"/>
          <p:nvPr/>
        </p:nvSpPr>
        <p:spPr>
          <a:xfrm>
            <a:off x="7868183" y="836384"/>
            <a:ext cx="3826689" cy="3108544"/>
          </a:xfrm>
          <a:prstGeom prst="rect">
            <a:avLst/>
          </a:prstGeom>
          <a:noFill/>
        </p:spPr>
        <p:txBody>
          <a:bodyPr wrap="none" rtlCol="0">
            <a:spAutoFit/>
          </a:bodyPr>
          <a:lstStyle/>
          <a:p>
            <a:r>
              <a:rPr lang="en-US" sz="2800" b="1" dirty="0" smtClean="0">
                <a:solidFill>
                  <a:srgbClr val="FFFF00"/>
                </a:solidFill>
              </a:rPr>
              <a:t>REDUCE BY 70%</a:t>
            </a:r>
          </a:p>
          <a:p>
            <a:pPr marL="285750" indent="-285750">
              <a:buFont typeface="Arial"/>
              <a:buChar char="•"/>
            </a:pPr>
            <a:r>
              <a:rPr lang="en-US" sz="2000" b="1" dirty="0" smtClean="0">
                <a:solidFill>
                  <a:schemeClr val="bg1"/>
                </a:solidFill>
              </a:rPr>
              <a:t>Central Intelligence Agency</a:t>
            </a:r>
          </a:p>
          <a:p>
            <a:pPr marL="285750" indent="-285750">
              <a:buFont typeface="Arial"/>
              <a:buChar char="•"/>
            </a:pPr>
            <a:r>
              <a:rPr lang="en-US" sz="2000" b="1" dirty="0" smtClean="0">
                <a:solidFill>
                  <a:schemeClr val="bg1"/>
                </a:solidFill>
              </a:rPr>
              <a:t>Defense Intelligence Agency</a:t>
            </a:r>
          </a:p>
          <a:p>
            <a:pPr marL="285750" indent="-285750">
              <a:buFont typeface="Arial"/>
              <a:buChar char="•"/>
            </a:pPr>
            <a:r>
              <a:rPr lang="en-US" sz="2000" b="1" dirty="0" smtClean="0">
                <a:solidFill>
                  <a:schemeClr val="bg1"/>
                </a:solidFill>
              </a:rPr>
              <a:t>National Geospace Agency</a:t>
            </a:r>
          </a:p>
          <a:p>
            <a:pPr marL="285750" indent="-285750">
              <a:buFont typeface="Arial"/>
              <a:buChar char="•"/>
            </a:pPr>
            <a:r>
              <a:rPr lang="en-US" sz="2000" b="1" dirty="0" smtClean="0">
                <a:solidFill>
                  <a:schemeClr val="bg1"/>
                </a:solidFill>
              </a:rPr>
              <a:t>National Reconnaissance Office</a:t>
            </a:r>
          </a:p>
          <a:p>
            <a:pPr marL="285750" indent="-285750">
              <a:buFont typeface="Arial"/>
              <a:buChar char="•"/>
            </a:pPr>
            <a:r>
              <a:rPr lang="en-US" sz="2000" b="1" dirty="0" smtClean="0">
                <a:solidFill>
                  <a:srgbClr val="FFFFFF"/>
                </a:solidFill>
              </a:rPr>
              <a:t>National Security Agency</a:t>
            </a:r>
          </a:p>
          <a:p>
            <a:r>
              <a:rPr lang="en-US" sz="2800" b="1" dirty="0" smtClean="0">
                <a:solidFill>
                  <a:srgbClr val="FFFF00"/>
                </a:solidFill>
              </a:rPr>
              <a:t>CONSOLIDATE</a:t>
            </a:r>
          </a:p>
          <a:p>
            <a:pPr marL="285750" indent="-285750">
              <a:buFont typeface="Arial" panose="020B0604020202020204" pitchFamily="34" charset="0"/>
              <a:buChar char="•"/>
            </a:pPr>
            <a:r>
              <a:rPr lang="en-US" sz="2000" b="1" dirty="0" smtClean="0">
                <a:solidFill>
                  <a:srgbClr val="FFFFFF"/>
                </a:solidFill>
              </a:rPr>
              <a:t>IC into CIA, OSA into EOP</a:t>
            </a:r>
          </a:p>
          <a:p>
            <a:pPr marL="285750" indent="-285750">
              <a:buFont typeface="Arial" panose="020B0604020202020204" pitchFamily="34" charset="0"/>
              <a:buChar char="•"/>
            </a:pPr>
            <a:r>
              <a:rPr lang="en-US" sz="2000" b="1" dirty="0" smtClean="0">
                <a:solidFill>
                  <a:srgbClr val="FFFFFF"/>
                </a:solidFill>
              </a:rPr>
              <a:t>DARPA &amp; IC R&amp;D to SecRes</a:t>
            </a:r>
            <a:endParaRPr lang="en-US" sz="2000" b="1" dirty="0">
              <a:solidFill>
                <a:srgbClr val="FFFFFF"/>
              </a:solidFill>
            </a:endParaRPr>
          </a:p>
        </p:txBody>
      </p:sp>
      <p:sp>
        <p:nvSpPr>
          <p:cNvPr id="14" name="TextBox 13"/>
          <p:cNvSpPr txBox="1"/>
          <p:nvPr/>
        </p:nvSpPr>
        <p:spPr>
          <a:xfrm>
            <a:off x="151598" y="757873"/>
            <a:ext cx="1280702" cy="584776"/>
          </a:xfrm>
          <a:prstGeom prst="rect">
            <a:avLst/>
          </a:prstGeom>
          <a:noFill/>
        </p:spPr>
        <p:txBody>
          <a:bodyPr wrap="square" rtlCol="0">
            <a:spAutoFit/>
          </a:bodyPr>
          <a:lstStyle/>
          <a:p>
            <a:pPr algn="ctr"/>
            <a:r>
              <a:rPr lang="en-US" sz="3200" b="1" dirty="0" smtClean="0">
                <a:solidFill>
                  <a:srgbClr val="FFFF00"/>
                </a:solidFill>
              </a:rPr>
              <a:t>NEW</a:t>
            </a:r>
          </a:p>
        </p:txBody>
      </p:sp>
      <p:sp>
        <p:nvSpPr>
          <p:cNvPr id="15" name="TextBox 14"/>
          <p:cNvSpPr txBox="1"/>
          <p:nvPr/>
        </p:nvSpPr>
        <p:spPr>
          <a:xfrm>
            <a:off x="56382" y="3113931"/>
            <a:ext cx="3073680" cy="830997"/>
          </a:xfrm>
          <a:prstGeom prst="rect">
            <a:avLst/>
          </a:prstGeom>
          <a:noFill/>
        </p:spPr>
        <p:txBody>
          <a:bodyPr wrap="square" rtlCol="0">
            <a:spAutoFit/>
          </a:bodyPr>
          <a:lstStyle/>
          <a:p>
            <a:pPr algn="ctr"/>
            <a:r>
              <a:rPr lang="en-US" sz="2400" b="1" dirty="0" smtClean="0">
                <a:solidFill>
                  <a:srgbClr val="FFFF00"/>
                </a:solidFill>
              </a:rPr>
              <a:t>Robert David Steele</a:t>
            </a:r>
          </a:p>
          <a:p>
            <a:pPr algn="ctr"/>
            <a:r>
              <a:rPr lang="en-US" sz="2400" b="1" dirty="0" smtClean="0">
                <a:solidFill>
                  <a:schemeClr val="bg1"/>
                </a:solidFill>
              </a:rPr>
              <a:t>Open Source Agency</a:t>
            </a:r>
            <a:endParaRPr lang="en-US" sz="2400" b="1" dirty="0">
              <a:solidFill>
                <a:schemeClr val="bg1"/>
              </a:solidFill>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3528" y="1368415"/>
            <a:ext cx="1429985" cy="1743043"/>
          </a:xfrm>
          <a:prstGeom prst="rect">
            <a:avLst/>
          </a:prstGeom>
          <a:ln w="38100">
            <a:solidFill>
              <a:srgbClr val="FF0000"/>
            </a:solidFill>
          </a:ln>
        </p:spPr>
      </p:pic>
    </p:spTree>
    <p:extLst>
      <p:ext uri="{BB962C8B-B14F-4D97-AF65-F5344CB8AC3E}">
        <p14:creationId xmlns:p14="http://schemas.microsoft.com/office/powerpoint/2010/main" val="3662603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1598" y="19185"/>
            <a:ext cx="11909401" cy="769441"/>
          </a:xfrm>
          <a:prstGeom prst="rect">
            <a:avLst/>
          </a:prstGeom>
          <a:noFill/>
        </p:spPr>
        <p:txBody>
          <a:bodyPr wrap="square" rtlCol="0">
            <a:spAutoFit/>
          </a:bodyPr>
          <a:lstStyle/>
          <a:p>
            <a:pPr algn="ctr"/>
            <a:r>
              <a:rPr lang="en-US" sz="4400" b="1" dirty="0">
                <a:solidFill>
                  <a:srgbClr val="FFFF00"/>
                </a:solidFill>
              </a:rPr>
              <a:t>DVP Commonwealth</a:t>
            </a:r>
          </a:p>
        </p:txBody>
      </p:sp>
      <p:sp>
        <p:nvSpPr>
          <p:cNvPr id="9" name="TextBox 8"/>
          <p:cNvSpPr txBox="1"/>
          <p:nvPr/>
        </p:nvSpPr>
        <p:spPr>
          <a:xfrm>
            <a:off x="7752949" y="829759"/>
            <a:ext cx="4237057" cy="3416320"/>
          </a:xfrm>
          <a:prstGeom prst="rect">
            <a:avLst/>
          </a:prstGeom>
          <a:noFill/>
        </p:spPr>
        <p:txBody>
          <a:bodyPr wrap="none" rtlCol="0">
            <a:spAutoFit/>
          </a:bodyPr>
          <a:lstStyle/>
          <a:p>
            <a:r>
              <a:rPr lang="en-US" sz="2800" b="1" dirty="0" smtClean="0">
                <a:solidFill>
                  <a:srgbClr val="FFFF00"/>
                </a:solidFill>
              </a:rPr>
              <a:t>ABOLISH</a:t>
            </a:r>
          </a:p>
          <a:p>
            <a:pPr marL="285750" indent="-285750">
              <a:buFont typeface="Arial" panose="020B0604020202020204" pitchFamily="34" charset="0"/>
              <a:buChar char="•"/>
            </a:pPr>
            <a:r>
              <a:rPr lang="en-US" sz="2000" b="1" dirty="0">
                <a:solidFill>
                  <a:srgbClr val="FFFFFF"/>
                </a:solidFill>
              </a:rPr>
              <a:t>Federal Bureau of Investigation</a:t>
            </a:r>
          </a:p>
          <a:p>
            <a:pPr marL="285750" indent="-285750">
              <a:buFont typeface="Arial" panose="020B0604020202020204" pitchFamily="34" charset="0"/>
              <a:buChar char="•"/>
            </a:pPr>
            <a:r>
              <a:rPr lang="en-US" sz="2000" b="1" dirty="0">
                <a:solidFill>
                  <a:srgbClr val="FFFFFF"/>
                </a:solidFill>
              </a:rPr>
              <a:t>Homeland Security</a:t>
            </a:r>
          </a:p>
          <a:p>
            <a:pPr marL="285750" indent="-285750">
              <a:buFont typeface="Arial" panose="020B0604020202020204" pitchFamily="34" charset="0"/>
              <a:buChar char="•"/>
            </a:pPr>
            <a:r>
              <a:rPr lang="en-US" sz="2000" b="1" dirty="0">
                <a:solidFill>
                  <a:srgbClr val="FFFFFF"/>
                </a:solidFill>
              </a:rPr>
              <a:t>Internal Revenue Service</a:t>
            </a:r>
          </a:p>
          <a:p>
            <a:pPr marL="285750" indent="-285750">
              <a:buFont typeface="Arial" panose="020B0604020202020204" pitchFamily="34" charset="0"/>
              <a:buChar char="•"/>
            </a:pPr>
            <a:r>
              <a:rPr lang="en-US" sz="2000" b="1" dirty="0" smtClean="0">
                <a:solidFill>
                  <a:srgbClr val="FFFFFF"/>
                </a:solidFill>
              </a:rPr>
              <a:t>Environmental Protection Agency</a:t>
            </a:r>
          </a:p>
          <a:p>
            <a:pPr marL="285750" indent="-285750">
              <a:buFont typeface="Arial" panose="020B0604020202020204" pitchFamily="34" charset="0"/>
              <a:buChar char="•"/>
            </a:pPr>
            <a:r>
              <a:rPr lang="en-US" sz="2000" b="1" dirty="0" smtClean="0">
                <a:solidFill>
                  <a:srgbClr val="FFFFFF"/>
                </a:solidFill>
              </a:rPr>
              <a:t>Housing &amp; Urban Development</a:t>
            </a:r>
          </a:p>
          <a:p>
            <a:pPr marL="285750" indent="-285750">
              <a:buFont typeface="Arial" panose="020B0604020202020204" pitchFamily="34" charset="0"/>
              <a:buChar char="•"/>
            </a:pPr>
            <a:r>
              <a:rPr lang="en-US" sz="2000" b="1" dirty="0" smtClean="0">
                <a:solidFill>
                  <a:srgbClr val="FFFFFF"/>
                </a:solidFill>
              </a:rPr>
              <a:t>Small Business Administration</a:t>
            </a:r>
          </a:p>
          <a:p>
            <a:r>
              <a:rPr lang="en-US" sz="2800" b="1" dirty="0" smtClean="0">
                <a:solidFill>
                  <a:srgbClr val="FFFF00"/>
                </a:solidFill>
              </a:rPr>
              <a:t>CONVERT</a:t>
            </a:r>
          </a:p>
          <a:p>
            <a:pPr marL="285750" indent="-285750">
              <a:buFont typeface="Arial" panose="020B0604020202020204" pitchFamily="34" charset="0"/>
              <a:buChar char="•"/>
            </a:pPr>
            <a:r>
              <a:rPr lang="en-US" sz="2000" b="1" dirty="0" smtClean="0">
                <a:solidFill>
                  <a:srgbClr val="FFFFFF"/>
                </a:solidFill>
              </a:rPr>
              <a:t>CDC into moral effective capability</a:t>
            </a:r>
          </a:p>
          <a:p>
            <a:pPr marL="285750" indent="-285750">
              <a:buFont typeface="Arial" panose="020B0604020202020204" pitchFamily="34" charset="0"/>
              <a:buChar char="•"/>
            </a:pPr>
            <a:r>
              <a:rPr lang="en-US" sz="2000" b="1" dirty="0" smtClean="0">
                <a:solidFill>
                  <a:srgbClr val="FFFFFF"/>
                </a:solidFill>
              </a:rPr>
              <a:t>Federal Reserve to Bank of the USA</a:t>
            </a:r>
          </a:p>
        </p:txBody>
      </p:sp>
      <p:grpSp>
        <p:nvGrpSpPr>
          <p:cNvPr id="30" name="Group 29"/>
          <p:cNvGrpSpPr/>
          <p:nvPr/>
        </p:nvGrpSpPr>
        <p:grpSpPr>
          <a:xfrm>
            <a:off x="1238010" y="1627175"/>
            <a:ext cx="1846343" cy="1955391"/>
            <a:chOff x="428354" y="2056022"/>
            <a:chExt cx="1846343" cy="1955391"/>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443" y="2056022"/>
              <a:ext cx="896112" cy="1182624"/>
            </a:xfrm>
            <a:prstGeom prst="rect">
              <a:avLst/>
            </a:prstGeom>
            <a:ln w="38100">
              <a:solidFill>
                <a:srgbClr val="FF0000"/>
              </a:solidFill>
            </a:ln>
          </p:spPr>
        </p:pic>
        <p:sp>
          <p:nvSpPr>
            <p:cNvPr id="14" name="TextBox 13"/>
            <p:cNvSpPr txBox="1"/>
            <p:nvPr/>
          </p:nvSpPr>
          <p:spPr>
            <a:xfrm>
              <a:off x="428354" y="3272749"/>
              <a:ext cx="1846343" cy="738664"/>
            </a:xfrm>
            <a:prstGeom prst="rect">
              <a:avLst/>
            </a:prstGeom>
            <a:noFill/>
          </p:spPr>
          <p:txBody>
            <a:bodyPr wrap="square" rtlCol="0">
              <a:spAutoFit/>
            </a:bodyPr>
            <a:lstStyle/>
            <a:p>
              <a:pPr algn="ctr"/>
              <a:r>
                <a:rPr lang="en-US" sz="1400" b="1" dirty="0" smtClean="0">
                  <a:solidFill>
                    <a:srgbClr val="FFFF00"/>
                  </a:solidFill>
                </a:rPr>
                <a:t>Carol Mosely Braun</a:t>
              </a:r>
            </a:p>
            <a:p>
              <a:pPr algn="ctr"/>
              <a:r>
                <a:rPr lang="en-US" sz="1400" b="1" dirty="0" smtClean="0">
                  <a:solidFill>
                    <a:srgbClr val="FFFFFF"/>
                  </a:solidFill>
                </a:rPr>
                <a:t>Community &amp; Family Values</a:t>
              </a:r>
              <a:endParaRPr lang="en-US" sz="1400" b="1" dirty="0">
                <a:solidFill>
                  <a:srgbClr val="FFFFFF"/>
                </a:solidFill>
              </a:endParaRPr>
            </a:p>
          </p:txBody>
        </p:sp>
      </p:grpSp>
      <p:grpSp>
        <p:nvGrpSpPr>
          <p:cNvPr id="31" name="Group 30"/>
          <p:cNvGrpSpPr/>
          <p:nvPr/>
        </p:nvGrpSpPr>
        <p:grpSpPr>
          <a:xfrm>
            <a:off x="2747715" y="2051640"/>
            <a:ext cx="1739618" cy="1971107"/>
            <a:chOff x="2553408" y="2056022"/>
            <a:chExt cx="1739618" cy="1971107"/>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437" y="2056022"/>
              <a:ext cx="909204" cy="1184467"/>
            </a:xfrm>
            <a:prstGeom prst="rect">
              <a:avLst/>
            </a:prstGeom>
            <a:ln w="38100">
              <a:solidFill>
                <a:srgbClr val="FF0000"/>
              </a:solidFill>
            </a:ln>
          </p:spPr>
        </p:pic>
        <p:sp>
          <p:nvSpPr>
            <p:cNvPr id="17" name="TextBox 16"/>
            <p:cNvSpPr txBox="1"/>
            <p:nvPr/>
          </p:nvSpPr>
          <p:spPr>
            <a:xfrm>
              <a:off x="2553408" y="3288465"/>
              <a:ext cx="1739618" cy="738664"/>
            </a:xfrm>
            <a:prstGeom prst="rect">
              <a:avLst/>
            </a:prstGeom>
            <a:noFill/>
          </p:spPr>
          <p:txBody>
            <a:bodyPr wrap="square" rtlCol="0">
              <a:spAutoFit/>
            </a:bodyPr>
            <a:lstStyle/>
            <a:p>
              <a:pPr algn="ctr"/>
              <a:r>
                <a:rPr lang="en-US" sz="1400" b="1" dirty="0" smtClean="0">
                  <a:solidFill>
                    <a:srgbClr val="FFFF00"/>
                  </a:solidFill>
                </a:rPr>
                <a:t>Stuart Herrington</a:t>
              </a:r>
            </a:p>
            <a:p>
              <a:pPr algn="ctr"/>
              <a:r>
                <a:rPr lang="en-US" sz="1400" b="1" dirty="0" smtClean="0">
                  <a:solidFill>
                    <a:srgbClr val="FFFFFF"/>
                  </a:solidFill>
                </a:rPr>
                <a:t>Counterintelligence Command</a:t>
              </a:r>
              <a:r>
                <a:rPr lang="en-US" sz="1400" b="1" dirty="0" smtClean="0">
                  <a:solidFill>
                    <a:schemeClr val="bg1"/>
                  </a:solidFill>
                </a:rPr>
                <a:t>*</a:t>
              </a:r>
              <a:endParaRPr lang="en-US" sz="1400" b="1" dirty="0">
                <a:solidFill>
                  <a:schemeClr val="bg1"/>
                </a:solidFill>
              </a:endParaRPr>
            </a:p>
          </p:txBody>
        </p:sp>
      </p:grpSp>
      <p:grpSp>
        <p:nvGrpSpPr>
          <p:cNvPr id="25" name="Group 24"/>
          <p:cNvGrpSpPr/>
          <p:nvPr/>
        </p:nvGrpSpPr>
        <p:grpSpPr>
          <a:xfrm>
            <a:off x="203586" y="4564636"/>
            <a:ext cx="1255151" cy="1744308"/>
            <a:chOff x="764425" y="4603272"/>
            <a:chExt cx="1255151" cy="1744308"/>
          </a:xfrm>
        </p:grpSpPr>
        <p:sp>
          <p:nvSpPr>
            <p:cNvPr id="4" name="TextBox 3"/>
            <p:cNvSpPr txBox="1"/>
            <p:nvPr/>
          </p:nvSpPr>
          <p:spPr>
            <a:xfrm>
              <a:off x="764425" y="5824360"/>
              <a:ext cx="1255151" cy="523220"/>
            </a:xfrm>
            <a:prstGeom prst="rect">
              <a:avLst/>
            </a:prstGeom>
            <a:noFill/>
          </p:spPr>
          <p:txBody>
            <a:bodyPr wrap="none" rtlCol="0">
              <a:spAutoFit/>
            </a:bodyPr>
            <a:lstStyle/>
            <a:p>
              <a:pPr algn="ctr"/>
              <a:r>
                <a:rPr lang="en-US" sz="1400" b="1" dirty="0" smtClean="0">
                  <a:solidFill>
                    <a:srgbClr val="FFFF00"/>
                  </a:solidFill>
                </a:rPr>
                <a:t>Jim Hightower</a:t>
              </a:r>
            </a:p>
            <a:p>
              <a:pPr algn="ctr"/>
              <a:r>
                <a:rPr lang="en-US" sz="1400" b="1" dirty="0" smtClean="0">
                  <a:solidFill>
                    <a:srgbClr val="FFFFFF"/>
                  </a:solidFill>
                </a:rPr>
                <a:t>Agriculture</a:t>
              </a:r>
              <a:endParaRPr lang="en-US" sz="1400" b="1" dirty="0">
                <a:solidFill>
                  <a:srgbClr val="FFFFFF"/>
                </a:solidFill>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443" y="4603272"/>
              <a:ext cx="1008009" cy="1182624"/>
            </a:xfrm>
            <a:prstGeom prst="rect">
              <a:avLst/>
            </a:prstGeom>
            <a:ln w="38100">
              <a:solidFill>
                <a:srgbClr val="FF0000"/>
              </a:solidFill>
            </a:ln>
          </p:spPr>
        </p:pic>
      </p:grpSp>
      <p:grpSp>
        <p:nvGrpSpPr>
          <p:cNvPr id="26" name="Group 25"/>
          <p:cNvGrpSpPr/>
          <p:nvPr/>
        </p:nvGrpSpPr>
        <p:grpSpPr>
          <a:xfrm>
            <a:off x="1513669" y="4555973"/>
            <a:ext cx="1154483" cy="1752829"/>
            <a:chOff x="2695812" y="4638195"/>
            <a:chExt cx="1154483" cy="1752829"/>
          </a:xfrm>
        </p:grpSpPr>
        <p:sp>
          <p:nvSpPr>
            <p:cNvPr id="7" name="TextBox 6"/>
            <p:cNvSpPr txBox="1"/>
            <p:nvPr/>
          </p:nvSpPr>
          <p:spPr>
            <a:xfrm>
              <a:off x="2695812" y="5867804"/>
              <a:ext cx="1154483" cy="523220"/>
            </a:xfrm>
            <a:prstGeom prst="rect">
              <a:avLst/>
            </a:prstGeom>
            <a:noFill/>
          </p:spPr>
          <p:txBody>
            <a:bodyPr wrap="none" rtlCol="0">
              <a:spAutoFit/>
            </a:bodyPr>
            <a:lstStyle/>
            <a:p>
              <a:pPr algn="ctr"/>
              <a:r>
                <a:rPr lang="en-US" sz="1400" b="1" dirty="0" smtClean="0">
                  <a:solidFill>
                    <a:srgbClr val="FFFF00"/>
                  </a:solidFill>
                </a:rPr>
                <a:t>Herman Daly</a:t>
              </a:r>
            </a:p>
            <a:p>
              <a:pPr algn="ctr"/>
              <a:r>
                <a:rPr lang="en-US" sz="1400" b="1" dirty="0" smtClean="0">
                  <a:solidFill>
                    <a:srgbClr val="FFFFFF"/>
                  </a:solidFill>
                </a:rPr>
                <a:t>Energy</a:t>
              </a:r>
              <a:endParaRPr lang="en-US" sz="1400" b="1" dirty="0">
                <a:solidFill>
                  <a:srgbClr val="FFFFFF"/>
                </a:solidFill>
              </a:endParaRP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3838" y="4638195"/>
              <a:ext cx="994235" cy="1203024"/>
            </a:xfrm>
            <a:prstGeom prst="rect">
              <a:avLst/>
            </a:prstGeom>
            <a:ln w="38100">
              <a:solidFill>
                <a:srgbClr val="FF0000"/>
              </a:solidFill>
            </a:ln>
          </p:spPr>
        </p:pic>
      </p:grpSp>
      <p:grpSp>
        <p:nvGrpSpPr>
          <p:cNvPr id="27" name="Group 26"/>
          <p:cNvGrpSpPr/>
          <p:nvPr/>
        </p:nvGrpSpPr>
        <p:grpSpPr>
          <a:xfrm>
            <a:off x="3982658" y="4564636"/>
            <a:ext cx="1395382" cy="1766987"/>
            <a:chOff x="4487112" y="4629470"/>
            <a:chExt cx="1395382" cy="1766987"/>
          </a:xfrm>
        </p:grpSpPr>
        <p:sp>
          <p:nvSpPr>
            <p:cNvPr id="8" name="TextBox 7"/>
            <p:cNvSpPr txBox="1"/>
            <p:nvPr/>
          </p:nvSpPr>
          <p:spPr>
            <a:xfrm>
              <a:off x="4487112" y="5873237"/>
              <a:ext cx="1395382" cy="523220"/>
            </a:xfrm>
            <a:prstGeom prst="rect">
              <a:avLst/>
            </a:prstGeom>
            <a:noFill/>
          </p:spPr>
          <p:txBody>
            <a:bodyPr wrap="none" rtlCol="0">
              <a:spAutoFit/>
            </a:bodyPr>
            <a:lstStyle/>
            <a:p>
              <a:pPr algn="ctr"/>
              <a:r>
                <a:rPr lang="en-US" sz="1400" b="1" dirty="0" smtClean="0">
                  <a:solidFill>
                    <a:srgbClr val="FFFF00"/>
                  </a:solidFill>
                </a:rPr>
                <a:t>Robert Costanza</a:t>
              </a:r>
            </a:p>
            <a:p>
              <a:pPr algn="ctr"/>
              <a:r>
                <a:rPr lang="en-US" sz="1400" b="1" dirty="0" smtClean="0">
                  <a:solidFill>
                    <a:srgbClr val="FFFFFF"/>
                  </a:solidFill>
                </a:rPr>
                <a:t>Interior</a:t>
              </a:r>
              <a:endParaRPr lang="en-US" sz="1400" b="1" dirty="0">
                <a:solidFill>
                  <a:srgbClr val="FFFFFF"/>
                </a:solidFill>
              </a:endParaRP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08332" y="4629470"/>
              <a:ext cx="997127" cy="1216902"/>
            </a:xfrm>
            <a:prstGeom prst="rect">
              <a:avLst/>
            </a:prstGeom>
            <a:ln w="38100">
              <a:solidFill>
                <a:srgbClr val="FF0000"/>
              </a:solidFill>
            </a:ln>
          </p:spPr>
        </p:pic>
      </p:grpSp>
      <p:grpSp>
        <p:nvGrpSpPr>
          <p:cNvPr id="28" name="Group 27"/>
          <p:cNvGrpSpPr/>
          <p:nvPr/>
        </p:nvGrpSpPr>
        <p:grpSpPr>
          <a:xfrm>
            <a:off x="5378037" y="4564636"/>
            <a:ext cx="1239138" cy="1786302"/>
            <a:chOff x="6778842" y="4578137"/>
            <a:chExt cx="1222099" cy="1786302"/>
          </a:xfrm>
        </p:grpSpPr>
        <p:sp>
          <p:nvSpPr>
            <p:cNvPr id="11" name="TextBox 10"/>
            <p:cNvSpPr txBox="1"/>
            <p:nvPr/>
          </p:nvSpPr>
          <p:spPr>
            <a:xfrm>
              <a:off x="6778842" y="5841219"/>
              <a:ext cx="1222099" cy="523220"/>
            </a:xfrm>
            <a:prstGeom prst="rect">
              <a:avLst/>
            </a:prstGeom>
            <a:noFill/>
          </p:spPr>
          <p:txBody>
            <a:bodyPr wrap="square" rtlCol="0">
              <a:spAutoFit/>
            </a:bodyPr>
            <a:lstStyle/>
            <a:p>
              <a:pPr algn="ctr"/>
              <a:r>
                <a:rPr lang="en-US" sz="1400" b="1" dirty="0" smtClean="0">
                  <a:solidFill>
                    <a:srgbClr val="FFFF00"/>
                  </a:solidFill>
                </a:rPr>
                <a:t>Sidney Powell</a:t>
              </a:r>
            </a:p>
            <a:p>
              <a:pPr algn="ctr"/>
              <a:r>
                <a:rPr lang="en-US" sz="1400" b="1" dirty="0" smtClean="0">
                  <a:solidFill>
                    <a:srgbClr val="FFFFFF"/>
                  </a:solidFill>
                </a:rPr>
                <a:t>Justice</a:t>
              </a:r>
              <a:r>
                <a:rPr lang="en-US" sz="1400" b="1" dirty="0" smtClean="0">
                  <a:solidFill>
                    <a:schemeClr val="bg1"/>
                  </a:solidFill>
                </a:rPr>
                <a:t>*</a:t>
              </a:r>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36175" y="4578137"/>
              <a:ext cx="950027" cy="1252430"/>
            </a:xfrm>
            <a:prstGeom prst="rect">
              <a:avLst/>
            </a:prstGeom>
            <a:ln w="38100">
              <a:solidFill>
                <a:srgbClr val="FF0000"/>
              </a:solidFill>
            </a:ln>
          </p:spPr>
        </p:pic>
      </p:grpSp>
      <p:grpSp>
        <p:nvGrpSpPr>
          <p:cNvPr id="29" name="Group 28"/>
          <p:cNvGrpSpPr/>
          <p:nvPr/>
        </p:nvGrpSpPr>
        <p:grpSpPr>
          <a:xfrm>
            <a:off x="7833491" y="4585703"/>
            <a:ext cx="1300719" cy="1805458"/>
            <a:chOff x="8825932" y="4605376"/>
            <a:chExt cx="1300719" cy="1805458"/>
          </a:xfrm>
        </p:grpSpPr>
        <p:sp>
          <p:nvSpPr>
            <p:cNvPr id="10" name="TextBox 9"/>
            <p:cNvSpPr txBox="1"/>
            <p:nvPr/>
          </p:nvSpPr>
          <p:spPr>
            <a:xfrm>
              <a:off x="8825932" y="5887614"/>
              <a:ext cx="1300719" cy="523220"/>
            </a:xfrm>
            <a:prstGeom prst="rect">
              <a:avLst/>
            </a:prstGeom>
            <a:noFill/>
          </p:spPr>
          <p:txBody>
            <a:bodyPr wrap="none" rtlCol="0">
              <a:spAutoFit/>
            </a:bodyPr>
            <a:lstStyle/>
            <a:p>
              <a:r>
                <a:rPr lang="en-US" sz="1400" b="1" dirty="0" smtClean="0">
                  <a:solidFill>
                    <a:srgbClr val="FFFF00"/>
                  </a:solidFill>
                </a:rPr>
                <a:t>Joan Claybook</a:t>
              </a:r>
            </a:p>
            <a:p>
              <a:r>
                <a:rPr lang="en-US" sz="1400" b="1" dirty="0" smtClean="0">
                  <a:solidFill>
                    <a:srgbClr val="FFFFFF"/>
                  </a:solidFill>
                </a:rPr>
                <a:t>Transportation</a:t>
              </a:r>
              <a:endParaRPr lang="en-US" sz="1400" b="1" dirty="0">
                <a:solidFill>
                  <a:srgbClr val="FFFFFF"/>
                </a:solidFill>
              </a:endParaRPr>
            </a:p>
          </p:txBody>
        </p:sp>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42400" y="4605376"/>
              <a:ext cx="895899" cy="1260894"/>
            </a:xfrm>
            <a:prstGeom prst="rect">
              <a:avLst/>
            </a:prstGeom>
            <a:ln w="38100">
              <a:solidFill>
                <a:srgbClr val="FF0000"/>
              </a:solidFill>
            </a:ln>
          </p:spPr>
        </p:pic>
      </p:grpSp>
      <p:grpSp>
        <p:nvGrpSpPr>
          <p:cNvPr id="12" name="Group 11"/>
          <p:cNvGrpSpPr/>
          <p:nvPr/>
        </p:nvGrpSpPr>
        <p:grpSpPr>
          <a:xfrm>
            <a:off x="90881" y="1227579"/>
            <a:ext cx="1334063" cy="1912239"/>
            <a:chOff x="128076" y="959275"/>
            <a:chExt cx="1334063" cy="1912239"/>
          </a:xfrm>
        </p:grpSpPr>
        <p:pic>
          <p:nvPicPr>
            <p:cNvPr id="32" name="Pictur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5347" y="959275"/>
              <a:ext cx="799307" cy="1139438"/>
            </a:xfrm>
            <a:prstGeom prst="rect">
              <a:avLst/>
            </a:prstGeom>
            <a:ln w="38100">
              <a:solidFill>
                <a:srgbClr val="FF0000"/>
              </a:solidFill>
            </a:ln>
          </p:spPr>
        </p:pic>
        <p:sp>
          <p:nvSpPr>
            <p:cNvPr id="33" name="TextBox 32"/>
            <p:cNvSpPr txBox="1"/>
            <p:nvPr/>
          </p:nvSpPr>
          <p:spPr>
            <a:xfrm>
              <a:off x="128076" y="2132850"/>
              <a:ext cx="1334063" cy="738664"/>
            </a:xfrm>
            <a:prstGeom prst="rect">
              <a:avLst/>
            </a:prstGeom>
            <a:noFill/>
          </p:spPr>
          <p:txBody>
            <a:bodyPr wrap="square" rtlCol="0">
              <a:spAutoFit/>
            </a:bodyPr>
            <a:lstStyle/>
            <a:p>
              <a:pPr algn="ctr"/>
              <a:r>
                <a:rPr lang="en-US" sz="1400" b="1" dirty="0" smtClean="0">
                  <a:solidFill>
                    <a:srgbClr val="FFFF00"/>
                  </a:solidFill>
                </a:rPr>
                <a:t>Joan Blades</a:t>
              </a:r>
            </a:p>
            <a:p>
              <a:pPr algn="ctr"/>
              <a:r>
                <a:rPr lang="en-US" sz="1400" b="1" dirty="0" smtClean="0">
                  <a:solidFill>
                    <a:srgbClr val="FFFFFF"/>
                  </a:solidFill>
                </a:rPr>
                <a:t>Citizen</a:t>
              </a:r>
            </a:p>
            <a:p>
              <a:pPr algn="ctr"/>
              <a:r>
                <a:rPr lang="en-US" sz="1400" b="1" dirty="0" smtClean="0">
                  <a:solidFill>
                    <a:srgbClr val="FFFFFF"/>
                  </a:solidFill>
                </a:rPr>
                <a:t>Engagement</a:t>
              </a:r>
            </a:p>
          </p:txBody>
        </p:sp>
      </p:grpSp>
      <p:grpSp>
        <p:nvGrpSpPr>
          <p:cNvPr id="45" name="Group 44"/>
          <p:cNvGrpSpPr/>
          <p:nvPr/>
        </p:nvGrpSpPr>
        <p:grpSpPr>
          <a:xfrm>
            <a:off x="4487333" y="850813"/>
            <a:ext cx="2558815" cy="3458930"/>
            <a:chOff x="4487333" y="850813"/>
            <a:chExt cx="2558815" cy="3458930"/>
          </a:xfrm>
        </p:grpSpPr>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89068" y="850813"/>
              <a:ext cx="2371584" cy="2897106"/>
            </a:xfrm>
            <a:prstGeom prst="rect">
              <a:avLst/>
            </a:prstGeom>
            <a:ln w="38100">
              <a:solidFill>
                <a:srgbClr val="FF0000"/>
              </a:solidFill>
            </a:ln>
          </p:spPr>
        </p:pic>
        <p:sp>
          <p:nvSpPr>
            <p:cNvPr id="34" name="TextBox 33"/>
            <p:cNvSpPr txBox="1"/>
            <p:nvPr/>
          </p:nvSpPr>
          <p:spPr>
            <a:xfrm>
              <a:off x="4487333" y="3786523"/>
              <a:ext cx="2558815" cy="523220"/>
            </a:xfrm>
            <a:prstGeom prst="rect">
              <a:avLst/>
            </a:prstGeom>
            <a:noFill/>
          </p:spPr>
          <p:txBody>
            <a:bodyPr wrap="square" rtlCol="0">
              <a:spAutoFit/>
            </a:bodyPr>
            <a:lstStyle/>
            <a:p>
              <a:pPr algn="ctr"/>
              <a:r>
                <a:rPr lang="en-US" sz="2800" b="1" dirty="0" smtClean="0">
                  <a:solidFill>
                    <a:srgbClr val="FFFF00"/>
                  </a:solidFill>
                </a:rPr>
                <a:t>Dennis Kucinich</a:t>
              </a:r>
              <a:endParaRPr lang="en-US" sz="2800" b="1" dirty="0">
                <a:solidFill>
                  <a:srgbClr val="FFFF00"/>
                </a:solidFill>
              </a:endParaRPr>
            </a:p>
          </p:txBody>
        </p:sp>
      </p:grpSp>
      <p:grpSp>
        <p:nvGrpSpPr>
          <p:cNvPr id="35" name="Group 34"/>
          <p:cNvGrpSpPr/>
          <p:nvPr/>
        </p:nvGrpSpPr>
        <p:grpSpPr>
          <a:xfrm>
            <a:off x="8979045" y="4610667"/>
            <a:ext cx="1632203" cy="1763047"/>
            <a:chOff x="7812042" y="4604279"/>
            <a:chExt cx="1632203" cy="1763047"/>
          </a:xfrm>
        </p:grpSpPr>
        <p:sp>
          <p:nvSpPr>
            <p:cNvPr id="2" name="TextBox 1"/>
            <p:cNvSpPr txBox="1"/>
            <p:nvPr/>
          </p:nvSpPr>
          <p:spPr>
            <a:xfrm>
              <a:off x="7812042" y="5844106"/>
              <a:ext cx="1632203" cy="523220"/>
            </a:xfrm>
            <a:prstGeom prst="rect">
              <a:avLst/>
            </a:prstGeom>
            <a:noFill/>
          </p:spPr>
          <p:txBody>
            <a:bodyPr wrap="square" rtlCol="0">
              <a:spAutoFit/>
            </a:bodyPr>
            <a:lstStyle/>
            <a:p>
              <a:pPr algn="ctr"/>
              <a:r>
                <a:rPr lang="en-US" sz="1400" b="1" dirty="0" smtClean="0">
                  <a:solidFill>
                    <a:srgbClr val="FFFF00"/>
                  </a:solidFill>
                </a:rPr>
                <a:t>Martin Armstrong</a:t>
              </a:r>
            </a:p>
            <a:p>
              <a:pPr algn="ctr"/>
              <a:r>
                <a:rPr lang="en-US" sz="1400" b="1" dirty="0" smtClean="0">
                  <a:solidFill>
                    <a:srgbClr val="FFFFFF"/>
                  </a:solidFill>
                </a:rPr>
                <a:t>Treasury*</a:t>
              </a:r>
              <a:endParaRPr lang="en-US" sz="1400" b="1" dirty="0">
                <a:solidFill>
                  <a:srgbClr val="FFFFFF"/>
                </a:solidFill>
              </a:endParaRPr>
            </a:p>
          </p:txBody>
        </p:sp>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29640" y="4604279"/>
              <a:ext cx="1007690" cy="1218760"/>
            </a:xfrm>
            <a:prstGeom prst="rect">
              <a:avLst/>
            </a:prstGeom>
            <a:ln w="38100">
              <a:solidFill>
                <a:srgbClr val="FF0000"/>
              </a:solidFill>
            </a:ln>
          </p:spPr>
        </p:pic>
      </p:grpSp>
      <p:grpSp>
        <p:nvGrpSpPr>
          <p:cNvPr id="38" name="Group 37"/>
          <p:cNvGrpSpPr/>
          <p:nvPr/>
        </p:nvGrpSpPr>
        <p:grpSpPr>
          <a:xfrm>
            <a:off x="10519289" y="4610667"/>
            <a:ext cx="1497495" cy="1794773"/>
            <a:chOff x="9142252" y="4596268"/>
            <a:chExt cx="1497495" cy="1794773"/>
          </a:xfrm>
        </p:grpSpPr>
        <p:pic>
          <p:nvPicPr>
            <p:cNvPr id="19" name="Picture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59608" y="4596268"/>
              <a:ext cx="872082" cy="1231816"/>
            </a:xfrm>
            <a:prstGeom prst="rect">
              <a:avLst/>
            </a:prstGeom>
            <a:ln w="38100">
              <a:solidFill>
                <a:srgbClr val="FF0000"/>
              </a:solidFill>
            </a:ln>
          </p:spPr>
        </p:pic>
        <p:sp>
          <p:nvSpPr>
            <p:cNvPr id="20" name="TextBox 19"/>
            <p:cNvSpPr txBox="1"/>
            <p:nvPr/>
          </p:nvSpPr>
          <p:spPr>
            <a:xfrm>
              <a:off x="9142252" y="5867821"/>
              <a:ext cx="1497495" cy="523220"/>
            </a:xfrm>
            <a:prstGeom prst="rect">
              <a:avLst/>
            </a:prstGeom>
            <a:noFill/>
          </p:spPr>
          <p:txBody>
            <a:bodyPr wrap="square" rtlCol="0">
              <a:spAutoFit/>
            </a:bodyPr>
            <a:lstStyle/>
            <a:p>
              <a:pPr algn="ctr"/>
              <a:r>
                <a:rPr lang="en-US" sz="1400" b="1" dirty="0" smtClean="0">
                  <a:solidFill>
                    <a:srgbClr val="FFFF00"/>
                  </a:solidFill>
                </a:rPr>
                <a:t>Ellen Brown</a:t>
              </a:r>
            </a:p>
            <a:p>
              <a:pPr algn="ctr"/>
              <a:r>
                <a:rPr lang="en-US" sz="1400" b="1" dirty="0" smtClean="0">
                  <a:solidFill>
                    <a:srgbClr val="FFFFFF"/>
                  </a:solidFill>
                </a:rPr>
                <a:t>Bank of the USA </a:t>
              </a:r>
              <a:endParaRPr lang="en-US" sz="1400" b="1" dirty="0">
                <a:solidFill>
                  <a:srgbClr val="FFFFFF"/>
                </a:solidFill>
              </a:endParaRPr>
            </a:p>
          </p:txBody>
        </p:sp>
      </p:grpSp>
      <p:grpSp>
        <p:nvGrpSpPr>
          <p:cNvPr id="39" name="Group 38"/>
          <p:cNvGrpSpPr/>
          <p:nvPr/>
        </p:nvGrpSpPr>
        <p:grpSpPr>
          <a:xfrm>
            <a:off x="6644367" y="4563610"/>
            <a:ext cx="1210588" cy="2011243"/>
            <a:chOff x="5278567" y="4563516"/>
            <a:chExt cx="1210588" cy="2011243"/>
          </a:xfrm>
        </p:grpSpPr>
        <p:pic>
          <p:nvPicPr>
            <p:cNvPr id="36" name="Picture 3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21598" y="4563516"/>
              <a:ext cx="872702" cy="1251512"/>
            </a:xfrm>
            <a:prstGeom prst="rect">
              <a:avLst/>
            </a:prstGeom>
            <a:ln w="38100">
              <a:solidFill>
                <a:srgbClr val="FF0000"/>
              </a:solidFill>
            </a:ln>
          </p:spPr>
        </p:pic>
        <p:sp>
          <p:nvSpPr>
            <p:cNvPr id="37" name="TextBox 36"/>
            <p:cNvSpPr txBox="1"/>
            <p:nvPr/>
          </p:nvSpPr>
          <p:spPr>
            <a:xfrm>
              <a:off x="5278567" y="5836095"/>
              <a:ext cx="1210588" cy="738664"/>
            </a:xfrm>
            <a:prstGeom prst="rect">
              <a:avLst/>
            </a:prstGeom>
            <a:noFill/>
          </p:spPr>
          <p:txBody>
            <a:bodyPr wrap="none" rtlCol="0">
              <a:spAutoFit/>
            </a:bodyPr>
            <a:lstStyle/>
            <a:p>
              <a:pPr algn="ctr"/>
              <a:r>
                <a:rPr lang="en-US" sz="1400" b="1" dirty="0" smtClean="0">
                  <a:solidFill>
                    <a:srgbClr val="FFFF00"/>
                  </a:solidFill>
                </a:rPr>
                <a:t>Del Spurlock</a:t>
              </a:r>
            </a:p>
            <a:p>
              <a:pPr algn="ctr"/>
              <a:r>
                <a:rPr lang="en-US" sz="1400" b="1" dirty="0" smtClean="0">
                  <a:solidFill>
                    <a:schemeClr val="bg1"/>
                  </a:solidFill>
                </a:rPr>
                <a:t>Labor +</a:t>
              </a:r>
            </a:p>
            <a:p>
              <a:pPr algn="ctr"/>
              <a:r>
                <a:rPr lang="en-US" sz="1400" b="1" dirty="0" smtClean="0">
                  <a:solidFill>
                    <a:schemeClr val="bg1"/>
                  </a:solidFill>
                </a:rPr>
                <a:t>100% e-verify</a:t>
              </a:r>
              <a:endParaRPr lang="en-US" sz="1400" b="1" dirty="0">
                <a:solidFill>
                  <a:schemeClr val="bg1"/>
                </a:solidFill>
              </a:endParaRPr>
            </a:p>
          </p:txBody>
        </p:sp>
      </p:grpSp>
      <p:grpSp>
        <p:nvGrpSpPr>
          <p:cNvPr id="44" name="Group 43"/>
          <p:cNvGrpSpPr/>
          <p:nvPr/>
        </p:nvGrpSpPr>
        <p:grpSpPr>
          <a:xfrm>
            <a:off x="2796056" y="4539426"/>
            <a:ext cx="1199752" cy="1769387"/>
            <a:chOff x="2796056" y="4539426"/>
            <a:chExt cx="1199752" cy="1769387"/>
          </a:xfrm>
        </p:grpSpPr>
        <p:sp>
          <p:nvSpPr>
            <p:cNvPr id="40" name="TextBox 39"/>
            <p:cNvSpPr txBox="1"/>
            <p:nvPr/>
          </p:nvSpPr>
          <p:spPr>
            <a:xfrm>
              <a:off x="2796056" y="5785593"/>
              <a:ext cx="1199752" cy="523220"/>
            </a:xfrm>
            <a:prstGeom prst="rect">
              <a:avLst/>
            </a:prstGeom>
            <a:noFill/>
          </p:spPr>
          <p:txBody>
            <a:bodyPr wrap="none" rtlCol="0">
              <a:spAutoFit/>
            </a:bodyPr>
            <a:lstStyle/>
            <a:p>
              <a:pPr algn="ctr"/>
              <a:r>
                <a:rPr lang="en-US" sz="1400" b="1" dirty="0" smtClean="0">
                  <a:solidFill>
                    <a:srgbClr val="FFFF00"/>
                  </a:solidFill>
                </a:rPr>
                <a:t>Howard Dean</a:t>
              </a:r>
            </a:p>
            <a:p>
              <a:pPr algn="ctr"/>
              <a:r>
                <a:rPr lang="en-US" sz="1400" b="1" dirty="0" smtClean="0">
                  <a:solidFill>
                    <a:srgbClr val="FFFFFF"/>
                  </a:solidFill>
                </a:rPr>
                <a:t>Health</a:t>
              </a:r>
              <a:endParaRPr lang="en-US" sz="1400" b="1" dirty="0">
                <a:solidFill>
                  <a:srgbClr val="FFFFFF"/>
                </a:solidFill>
              </a:endParaRPr>
            </a:p>
          </p:txBody>
        </p:sp>
        <p:pic>
          <p:nvPicPr>
            <p:cNvPr id="41" name="Picture 4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96811" y="4539426"/>
              <a:ext cx="956732" cy="1219571"/>
            </a:xfrm>
            <a:prstGeom prst="rect">
              <a:avLst/>
            </a:prstGeom>
            <a:ln w="38100">
              <a:solidFill>
                <a:srgbClr val="FF0000"/>
              </a:solidFill>
            </a:ln>
          </p:spPr>
        </p:pic>
      </p:grpSp>
      <p:sp>
        <p:nvSpPr>
          <p:cNvPr id="42" name="TextBox 41"/>
          <p:cNvSpPr txBox="1"/>
          <p:nvPr/>
        </p:nvSpPr>
        <p:spPr>
          <a:xfrm>
            <a:off x="96557" y="6420964"/>
            <a:ext cx="5600508" cy="307777"/>
          </a:xfrm>
          <a:prstGeom prst="rect">
            <a:avLst/>
          </a:prstGeom>
          <a:noFill/>
        </p:spPr>
        <p:txBody>
          <a:bodyPr wrap="none" rtlCol="0">
            <a:spAutoFit/>
          </a:bodyPr>
          <a:lstStyle/>
          <a:p>
            <a:r>
              <a:rPr lang="en-US" sz="1400" b="1" dirty="0" smtClean="0">
                <a:solidFill>
                  <a:schemeClr val="bg1"/>
                </a:solidFill>
              </a:rPr>
              <a:t>* Direct Reports to President along with Office of Management &amp; Budget</a:t>
            </a:r>
            <a:endParaRPr lang="en-US" sz="1400" b="1" dirty="0">
              <a:solidFill>
                <a:schemeClr val="bg1"/>
              </a:solidFill>
            </a:endParaRPr>
          </a:p>
        </p:txBody>
      </p:sp>
      <p:sp>
        <p:nvSpPr>
          <p:cNvPr id="43" name="TextBox 42"/>
          <p:cNvSpPr txBox="1"/>
          <p:nvPr/>
        </p:nvSpPr>
        <p:spPr>
          <a:xfrm>
            <a:off x="117561" y="579768"/>
            <a:ext cx="1280702" cy="584776"/>
          </a:xfrm>
          <a:prstGeom prst="rect">
            <a:avLst/>
          </a:prstGeom>
          <a:noFill/>
        </p:spPr>
        <p:txBody>
          <a:bodyPr wrap="square" rtlCol="0">
            <a:spAutoFit/>
          </a:bodyPr>
          <a:lstStyle/>
          <a:p>
            <a:pPr algn="ctr"/>
            <a:r>
              <a:rPr lang="en-US" sz="3200" b="1" dirty="0" smtClean="0">
                <a:solidFill>
                  <a:srgbClr val="FFFF00"/>
                </a:solidFill>
              </a:rPr>
              <a:t>NEW</a:t>
            </a:r>
          </a:p>
        </p:txBody>
      </p:sp>
    </p:spTree>
    <p:extLst>
      <p:ext uri="{BB962C8B-B14F-4D97-AF65-F5344CB8AC3E}">
        <p14:creationId xmlns:p14="http://schemas.microsoft.com/office/powerpoint/2010/main" val="35008278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9185"/>
            <a:ext cx="12192000" cy="769441"/>
          </a:xfrm>
          <a:prstGeom prst="rect">
            <a:avLst/>
          </a:prstGeom>
          <a:noFill/>
        </p:spPr>
        <p:txBody>
          <a:bodyPr wrap="square" rtlCol="0">
            <a:spAutoFit/>
          </a:bodyPr>
          <a:lstStyle/>
          <a:p>
            <a:pPr algn="ctr"/>
            <a:r>
              <a:rPr lang="en-US" sz="4400" b="1" dirty="0">
                <a:solidFill>
                  <a:srgbClr val="FFFF00"/>
                </a:solidFill>
              </a:rPr>
              <a:t>DVP Global Engagement</a:t>
            </a:r>
          </a:p>
        </p:txBody>
      </p:sp>
      <p:sp>
        <p:nvSpPr>
          <p:cNvPr id="8" name="TextBox 7"/>
          <p:cNvSpPr txBox="1"/>
          <p:nvPr/>
        </p:nvSpPr>
        <p:spPr>
          <a:xfrm>
            <a:off x="609600" y="915384"/>
            <a:ext cx="2880308" cy="461665"/>
          </a:xfrm>
          <a:prstGeom prst="rect">
            <a:avLst/>
          </a:prstGeom>
          <a:noFill/>
        </p:spPr>
        <p:txBody>
          <a:bodyPr wrap="square" rtlCol="0">
            <a:spAutoFit/>
          </a:bodyPr>
          <a:lstStyle/>
          <a:p>
            <a:pPr algn="ctr"/>
            <a:r>
              <a:rPr lang="en-US" sz="2400" b="1" dirty="0" smtClean="0">
                <a:solidFill>
                  <a:srgbClr val="FFFF00"/>
                </a:solidFill>
              </a:rPr>
              <a:t>NEW - $100B/Year</a:t>
            </a:r>
          </a:p>
        </p:txBody>
      </p:sp>
      <p:sp>
        <p:nvSpPr>
          <p:cNvPr id="13" name="TextBox 12"/>
          <p:cNvSpPr txBox="1"/>
          <p:nvPr/>
        </p:nvSpPr>
        <p:spPr>
          <a:xfrm>
            <a:off x="8581867" y="795155"/>
            <a:ext cx="3224429" cy="3231654"/>
          </a:xfrm>
          <a:prstGeom prst="rect">
            <a:avLst/>
          </a:prstGeom>
          <a:noFill/>
        </p:spPr>
        <p:txBody>
          <a:bodyPr wrap="square" rtlCol="0">
            <a:spAutoFit/>
          </a:bodyPr>
          <a:lstStyle/>
          <a:p>
            <a:r>
              <a:rPr lang="en-US" sz="2800" b="1" dirty="0" smtClean="0">
                <a:solidFill>
                  <a:srgbClr val="FFFF00"/>
                </a:solidFill>
              </a:rPr>
              <a:t>ABOLISH</a:t>
            </a:r>
          </a:p>
          <a:p>
            <a:pPr marL="285750" indent="-285750">
              <a:buFont typeface="Arial"/>
              <a:buChar char="•"/>
            </a:pPr>
            <a:r>
              <a:rPr lang="en-US" sz="2000" b="1" dirty="0" smtClean="0">
                <a:solidFill>
                  <a:schemeClr val="bg1"/>
                </a:solidFill>
              </a:rPr>
              <a:t>NATO &amp; UN Participation</a:t>
            </a:r>
          </a:p>
          <a:p>
            <a:pPr marL="285750" indent="-285750">
              <a:buFont typeface="Arial"/>
              <a:buChar char="•"/>
            </a:pPr>
            <a:r>
              <a:rPr lang="en-US" sz="2000" b="1" dirty="0" smtClean="0">
                <a:solidFill>
                  <a:schemeClr val="bg1"/>
                </a:solidFill>
              </a:rPr>
              <a:t>Trade Representative</a:t>
            </a:r>
          </a:p>
          <a:p>
            <a:r>
              <a:rPr lang="en-US" sz="2800" b="1" dirty="0" smtClean="0">
                <a:solidFill>
                  <a:srgbClr val="FFFF00"/>
                </a:solidFill>
              </a:rPr>
              <a:t>REDUCE</a:t>
            </a:r>
          </a:p>
          <a:p>
            <a:pPr marL="285750" indent="-285750">
              <a:buFont typeface="Arial"/>
              <a:buChar char="•"/>
            </a:pPr>
            <a:r>
              <a:rPr lang="en-US" sz="2000" b="1" dirty="0" smtClean="0">
                <a:solidFill>
                  <a:schemeClr val="bg1"/>
                </a:solidFill>
              </a:rPr>
              <a:t>50% Defense</a:t>
            </a:r>
          </a:p>
          <a:p>
            <a:r>
              <a:rPr lang="en-US" sz="2800" b="1" dirty="0" smtClean="0">
                <a:solidFill>
                  <a:srgbClr val="FFFF00"/>
                </a:solidFill>
              </a:rPr>
              <a:t>INCREASE</a:t>
            </a:r>
          </a:p>
          <a:p>
            <a:pPr marL="285750" indent="-285750">
              <a:buFont typeface="Arial"/>
              <a:buChar char="•"/>
            </a:pPr>
            <a:r>
              <a:rPr lang="en-US" sz="2000" b="1" dirty="0" smtClean="0">
                <a:solidFill>
                  <a:schemeClr val="bg1"/>
                </a:solidFill>
              </a:rPr>
              <a:t>20% State</a:t>
            </a:r>
          </a:p>
          <a:p>
            <a:pPr marL="285750" indent="-285750">
              <a:buFont typeface="Arial"/>
              <a:buChar char="•"/>
            </a:pPr>
            <a:r>
              <a:rPr lang="en-US" sz="2000" b="1" dirty="0" smtClean="0">
                <a:solidFill>
                  <a:schemeClr val="bg1"/>
                </a:solidFill>
              </a:rPr>
              <a:t>20% Commerce</a:t>
            </a:r>
          </a:p>
          <a:p>
            <a:pPr marL="285750" indent="-285750">
              <a:buFont typeface="Arial"/>
              <a:buChar char="•"/>
            </a:pPr>
            <a:r>
              <a:rPr lang="en-US" sz="2000" b="1" dirty="0" smtClean="0">
                <a:solidFill>
                  <a:schemeClr val="bg1"/>
                </a:solidFill>
              </a:rPr>
              <a:t>20% Veterans</a:t>
            </a:r>
          </a:p>
        </p:txBody>
      </p:sp>
      <p:grpSp>
        <p:nvGrpSpPr>
          <p:cNvPr id="22" name="Group 21"/>
          <p:cNvGrpSpPr/>
          <p:nvPr/>
        </p:nvGrpSpPr>
        <p:grpSpPr>
          <a:xfrm>
            <a:off x="3609513" y="4404121"/>
            <a:ext cx="991266" cy="1802567"/>
            <a:chOff x="4511563" y="4761773"/>
            <a:chExt cx="991266" cy="1802567"/>
          </a:xfrm>
        </p:grpSpPr>
        <p:sp>
          <p:nvSpPr>
            <p:cNvPr id="5" name="TextBox 4"/>
            <p:cNvSpPr txBox="1"/>
            <p:nvPr/>
          </p:nvSpPr>
          <p:spPr>
            <a:xfrm>
              <a:off x="4511563" y="6041120"/>
              <a:ext cx="950388" cy="523220"/>
            </a:xfrm>
            <a:prstGeom prst="rect">
              <a:avLst/>
            </a:prstGeom>
            <a:noFill/>
          </p:spPr>
          <p:txBody>
            <a:bodyPr wrap="none" rtlCol="0">
              <a:spAutoFit/>
            </a:bodyPr>
            <a:lstStyle/>
            <a:p>
              <a:pPr algn="ctr"/>
              <a:r>
                <a:rPr lang="en-US" sz="1400" b="1" dirty="0" smtClean="0">
                  <a:solidFill>
                    <a:srgbClr val="FFFF00"/>
                  </a:solidFill>
                </a:rPr>
                <a:t>Joe Sestak</a:t>
              </a:r>
            </a:p>
            <a:p>
              <a:pPr algn="ctr"/>
              <a:r>
                <a:rPr lang="en-US" sz="1400" b="1" dirty="0" smtClean="0">
                  <a:solidFill>
                    <a:srgbClr val="FFFFFF"/>
                  </a:solidFill>
                </a:rPr>
                <a:t>Defense</a:t>
              </a:r>
              <a:endParaRPr lang="en-US" sz="1400" b="1" dirty="0">
                <a:solidFill>
                  <a:srgbClr val="FFFFFF"/>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3255" y="4761773"/>
              <a:ext cx="989574" cy="1242016"/>
            </a:xfrm>
            <a:prstGeom prst="rect">
              <a:avLst/>
            </a:prstGeom>
            <a:ln w="38100">
              <a:solidFill>
                <a:srgbClr val="FF0000"/>
              </a:solidFill>
            </a:ln>
          </p:spPr>
        </p:pic>
      </p:grpSp>
      <p:grpSp>
        <p:nvGrpSpPr>
          <p:cNvPr id="21" name="Group 20"/>
          <p:cNvGrpSpPr/>
          <p:nvPr/>
        </p:nvGrpSpPr>
        <p:grpSpPr>
          <a:xfrm>
            <a:off x="6625183" y="4409308"/>
            <a:ext cx="1104726" cy="1840068"/>
            <a:chOff x="6434690" y="4730702"/>
            <a:chExt cx="1104726" cy="1840068"/>
          </a:xfrm>
        </p:grpSpPr>
        <p:sp>
          <p:nvSpPr>
            <p:cNvPr id="12" name="TextBox 11"/>
            <p:cNvSpPr txBox="1"/>
            <p:nvPr/>
          </p:nvSpPr>
          <p:spPr>
            <a:xfrm>
              <a:off x="6434690" y="6047550"/>
              <a:ext cx="1104726" cy="523220"/>
            </a:xfrm>
            <a:prstGeom prst="rect">
              <a:avLst/>
            </a:prstGeom>
            <a:noFill/>
          </p:spPr>
          <p:txBody>
            <a:bodyPr wrap="none" rtlCol="0">
              <a:spAutoFit/>
            </a:bodyPr>
            <a:lstStyle/>
            <a:p>
              <a:pPr algn="ctr"/>
              <a:r>
                <a:rPr lang="en-US" sz="1400" b="1" dirty="0" smtClean="0">
                  <a:solidFill>
                    <a:srgbClr val="FFFF00"/>
                  </a:solidFill>
                </a:rPr>
                <a:t>Max Cleland</a:t>
              </a:r>
            </a:p>
            <a:p>
              <a:pPr algn="ctr"/>
              <a:r>
                <a:rPr lang="en-US" sz="1400" b="1" dirty="0" smtClean="0">
                  <a:solidFill>
                    <a:srgbClr val="FFFFFF"/>
                  </a:solidFill>
                </a:rPr>
                <a:t>Veterans</a:t>
              </a:r>
              <a:endParaRPr lang="en-US" sz="1400" b="1" dirty="0">
                <a:solidFill>
                  <a:srgbClr val="FFFFFF"/>
                </a:solidFill>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3659" y="4730702"/>
              <a:ext cx="1010754" cy="1273087"/>
            </a:xfrm>
            <a:prstGeom prst="rect">
              <a:avLst/>
            </a:prstGeom>
            <a:ln w="38100">
              <a:solidFill>
                <a:srgbClr val="FF0000"/>
              </a:solidFill>
            </a:ln>
          </p:spPr>
        </p:pic>
      </p:grpSp>
      <p:grpSp>
        <p:nvGrpSpPr>
          <p:cNvPr id="20" name="Group 19"/>
          <p:cNvGrpSpPr/>
          <p:nvPr/>
        </p:nvGrpSpPr>
        <p:grpSpPr>
          <a:xfrm>
            <a:off x="8822537" y="4404121"/>
            <a:ext cx="1583635" cy="1871858"/>
            <a:chOff x="8282266" y="4739642"/>
            <a:chExt cx="1583635" cy="1871858"/>
          </a:xfrm>
        </p:grpSpPr>
        <p:sp>
          <p:nvSpPr>
            <p:cNvPr id="17" name="TextBox 16"/>
            <p:cNvSpPr txBox="1"/>
            <p:nvPr/>
          </p:nvSpPr>
          <p:spPr>
            <a:xfrm>
              <a:off x="8282266" y="6088280"/>
              <a:ext cx="1583635" cy="523220"/>
            </a:xfrm>
            <a:prstGeom prst="rect">
              <a:avLst/>
            </a:prstGeom>
            <a:noFill/>
          </p:spPr>
          <p:txBody>
            <a:bodyPr wrap="square" rtlCol="0">
              <a:spAutoFit/>
            </a:bodyPr>
            <a:lstStyle/>
            <a:p>
              <a:pPr algn="ctr"/>
              <a:r>
                <a:rPr lang="en-US" sz="1400" b="1" dirty="0" smtClean="0">
                  <a:solidFill>
                    <a:srgbClr val="FFFF00"/>
                  </a:solidFill>
                </a:rPr>
                <a:t>John McAfee</a:t>
              </a:r>
            </a:p>
            <a:p>
              <a:pPr algn="ctr"/>
              <a:r>
                <a:rPr lang="en-US" sz="1400" b="1" dirty="0" smtClean="0">
                  <a:solidFill>
                    <a:srgbClr val="FFFFFF"/>
                  </a:solidFill>
                </a:rPr>
                <a:t>Envoy to Cuba</a:t>
              </a:r>
              <a:endParaRPr lang="en-US" sz="1400" b="1" dirty="0">
                <a:solidFill>
                  <a:srgbClr val="FFFFFF"/>
                </a:solidFill>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4168" y="4739642"/>
              <a:ext cx="997275" cy="1311731"/>
            </a:xfrm>
            <a:prstGeom prst="rect">
              <a:avLst/>
            </a:prstGeom>
            <a:ln w="38100">
              <a:solidFill>
                <a:srgbClr val="FF0000"/>
              </a:solidFill>
            </a:ln>
          </p:spPr>
        </p:pic>
      </p:grpSp>
      <p:grpSp>
        <p:nvGrpSpPr>
          <p:cNvPr id="24" name="Group 23"/>
          <p:cNvGrpSpPr/>
          <p:nvPr/>
        </p:nvGrpSpPr>
        <p:grpSpPr>
          <a:xfrm>
            <a:off x="275769" y="4351792"/>
            <a:ext cx="1702904" cy="1861071"/>
            <a:chOff x="275769" y="4351792"/>
            <a:chExt cx="1702904" cy="1861071"/>
          </a:xfrm>
        </p:grpSpPr>
        <p:sp>
          <p:nvSpPr>
            <p:cNvPr id="7" name="TextBox 6"/>
            <p:cNvSpPr txBox="1"/>
            <p:nvPr/>
          </p:nvSpPr>
          <p:spPr>
            <a:xfrm>
              <a:off x="275769" y="5689643"/>
              <a:ext cx="1702904" cy="523220"/>
            </a:xfrm>
            <a:prstGeom prst="rect">
              <a:avLst/>
            </a:prstGeom>
            <a:noFill/>
          </p:spPr>
          <p:txBody>
            <a:bodyPr wrap="square" rtlCol="0">
              <a:spAutoFit/>
            </a:bodyPr>
            <a:lstStyle/>
            <a:p>
              <a:pPr algn="ctr"/>
              <a:r>
                <a:rPr lang="en-US" sz="1400" b="1" dirty="0" smtClean="0">
                  <a:solidFill>
                    <a:srgbClr val="FFFF00"/>
                  </a:solidFill>
                </a:rPr>
                <a:t>John Huntsman</a:t>
              </a:r>
            </a:p>
            <a:p>
              <a:pPr algn="ctr"/>
              <a:r>
                <a:rPr lang="en-US" sz="1400" b="1" dirty="0" smtClean="0">
                  <a:solidFill>
                    <a:schemeClr val="bg1"/>
                  </a:solidFill>
                </a:rPr>
                <a:t>State</a:t>
              </a:r>
              <a:endParaRPr lang="en-US" sz="1400" b="1" dirty="0">
                <a:solidFill>
                  <a:schemeClr val="bg1"/>
                </a:solidFill>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420" y="4351792"/>
              <a:ext cx="926083" cy="1300369"/>
            </a:xfrm>
            <a:prstGeom prst="rect">
              <a:avLst/>
            </a:prstGeom>
            <a:ln w="38100">
              <a:solidFill>
                <a:srgbClr val="FF0000"/>
              </a:solidFill>
            </a:ln>
          </p:spPr>
        </p:pic>
      </p:grpSp>
      <p:grpSp>
        <p:nvGrpSpPr>
          <p:cNvPr id="2" name="Group 1"/>
          <p:cNvGrpSpPr/>
          <p:nvPr/>
        </p:nvGrpSpPr>
        <p:grpSpPr>
          <a:xfrm>
            <a:off x="1946654" y="4375223"/>
            <a:ext cx="1420582" cy="1874153"/>
            <a:chOff x="1946654" y="4375223"/>
            <a:chExt cx="1420582" cy="1874153"/>
          </a:xfrm>
        </p:grpSpPr>
        <p:sp>
          <p:nvSpPr>
            <p:cNvPr id="11" name="TextBox 10"/>
            <p:cNvSpPr txBox="1"/>
            <p:nvPr/>
          </p:nvSpPr>
          <p:spPr>
            <a:xfrm>
              <a:off x="1946654" y="5726156"/>
              <a:ext cx="1420582" cy="523220"/>
            </a:xfrm>
            <a:prstGeom prst="rect">
              <a:avLst/>
            </a:prstGeom>
            <a:noFill/>
          </p:spPr>
          <p:txBody>
            <a:bodyPr wrap="none" rtlCol="0">
              <a:spAutoFit/>
            </a:bodyPr>
            <a:lstStyle/>
            <a:p>
              <a:pPr algn="ctr"/>
              <a:r>
                <a:rPr lang="en-US" sz="1400" b="1" dirty="0" smtClean="0">
                  <a:solidFill>
                    <a:srgbClr val="FFFF00"/>
                  </a:solidFill>
                </a:rPr>
                <a:t>Clyde Prestowitz</a:t>
              </a:r>
            </a:p>
            <a:p>
              <a:pPr algn="ctr"/>
              <a:r>
                <a:rPr lang="en-US" sz="1400" b="1" dirty="0" smtClean="0">
                  <a:solidFill>
                    <a:srgbClr val="FFFFFF"/>
                  </a:solidFill>
                </a:rPr>
                <a:t>Commerce</a:t>
              </a:r>
              <a:endParaRPr lang="en-US" sz="1400" b="1" dirty="0">
                <a:solidFill>
                  <a:srgbClr val="FFFFFF"/>
                </a:solidFill>
              </a:endParaRPr>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2158" y="4375223"/>
              <a:ext cx="989574" cy="1319432"/>
            </a:xfrm>
            <a:prstGeom prst="rect">
              <a:avLst/>
            </a:prstGeom>
            <a:ln w="38100">
              <a:solidFill>
                <a:srgbClr val="FF0000"/>
              </a:solidFill>
            </a:ln>
          </p:spPr>
        </p:pic>
      </p:grpSp>
      <p:sp>
        <p:nvSpPr>
          <p:cNvPr id="28" name="TextBox 27"/>
          <p:cNvSpPr txBox="1"/>
          <p:nvPr/>
        </p:nvSpPr>
        <p:spPr>
          <a:xfrm>
            <a:off x="140290" y="6412318"/>
            <a:ext cx="4043735" cy="307777"/>
          </a:xfrm>
          <a:prstGeom prst="rect">
            <a:avLst/>
          </a:prstGeom>
          <a:noFill/>
        </p:spPr>
        <p:txBody>
          <a:bodyPr wrap="square" rtlCol="0">
            <a:spAutoFit/>
          </a:bodyPr>
          <a:lstStyle/>
          <a:p>
            <a:r>
              <a:rPr lang="en-US" sz="1400" b="1" dirty="0" smtClean="0">
                <a:solidFill>
                  <a:schemeClr val="bg1"/>
                </a:solidFill>
              </a:rPr>
              <a:t>* Diplomacy, Development, Defense, &amp; Commerce</a:t>
            </a:r>
            <a:endParaRPr lang="en-US" sz="1400" b="1" dirty="0">
              <a:solidFill>
                <a:schemeClr val="bg1"/>
              </a:solidFill>
            </a:endParaRPr>
          </a:p>
        </p:txBody>
      </p:sp>
      <p:grpSp>
        <p:nvGrpSpPr>
          <p:cNvPr id="31" name="Group 30"/>
          <p:cNvGrpSpPr/>
          <p:nvPr/>
        </p:nvGrpSpPr>
        <p:grpSpPr>
          <a:xfrm>
            <a:off x="185530" y="1411474"/>
            <a:ext cx="3584951" cy="2203592"/>
            <a:chOff x="238820" y="1592426"/>
            <a:chExt cx="3584951" cy="2203592"/>
          </a:xfrm>
        </p:grpSpPr>
        <p:sp>
          <p:nvSpPr>
            <p:cNvPr id="9" name="TextBox 8"/>
            <p:cNvSpPr txBox="1"/>
            <p:nvPr/>
          </p:nvSpPr>
          <p:spPr>
            <a:xfrm>
              <a:off x="238820" y="2836088"/>
              <a:ext cx="2086955" cy="954107"/>
            </a:xfrm>
            <a:prstGeom prst="rect">
              <a:avLst/>
            </a:prstGeom>
            <a:noFill/>
          </p:spPr>
          <p:txBody>
            <a:bodyPr wrap="square" rtlCol="0">
              <a:spAutoFit/>
            </a:bodyPr>
            <a:lstStyle/>
            <a:p>
              <a:pPr algn="ctr"/>
              <a:r>
                <a:rPr lang="en-US" sz="1400" b="1" dirty="0" smtClean="0">
                  <a:solidFill>
                    <a:srgbClr val="FFFF00"/>
                  </a:solidFill>
                </a:rPr>
                <a:t>GEN Tony Zinni </a:t>
              </a:r>
            </a:p>
            <a:p>
              <a:pPr algn="ctr"/>
              <a:r>
                <a:rPr lang="en-US" sz="1400" b="1" dirty="0" smtClean="0">
                  <a:solidFill>
                    <a:schemeClr val="bg1"/>
                  </a:solidFill>
                </a:rPr>
                <a:t>USMC (Ret)</a:t>
              </a:r>
            </a:p>
            <a:p>
              <a:pPr algn="ctr"/>
              <a:r>
                <a:rPr lang="en-US" sz="1400" b="1" dirty="0" smtClean="0">
                  <a:solidFill>
                    <a:schemeClr val="bg1"/>
                  </a:solidFill>
                </a:rPr>
                <a:t>Inter-Agency Development Command</a:t>
              </a:r>
              <a:endParaRPr lang="en-US" sz="1400" b="1" dirty="0">
                <a:solidFill>
                  <a:schemeClr val="bg1"/>
                </a:solidFill>
              </a:endParaRPr>
            </a:p>
          </p:txBody>
        </p:sp>
        <p:sp>
          <p:nvSpPr>
            <p:cNvPr id="10" name="TextBox 9"/>
            <p:cNvSpPr txBox="1"/>
            <p:nvPr/>
          </p:nvSpPr>
          <p:spPr>
            <a:xfrm>
              <a:off x="2325775" y="2841911"/>
              <a:ext cx="1497996" cy="954107"/>
            </a:xfrm>
            <a:prstGeom prst="rect">
              <a:avLst/>
            </a:prstGeom>
            <a:noFill/>
          </p:spPr>
          <p:txBody>
            <a:bodyPr wrap="square" rtlCol="0">
              <a:spAutoFit/>
            </a:bodyPr>
            <a:lstStyle/>
            <a:p>
              <a:pPr algn="ctr"/>
              <a:r>
                <a:rPr lang="en-US" sz="1400" b="1" dirty="0" smtClean="0">
                  <a:solidFill>
                    <a:srgbClr val="FFFF00"/>
                  </a:solidFill>
                </a:rPr>
                <a:t>Dr. James Keagle</a:t>
              </a:r>
            </a:p>
            <a:p>
              <a:pPr algn="ctr"/>
              <a:r>
                <a:rPr lang="en-US" sz="1400" b="1" dirty="0" smtClean="0">
                  <a:solidFill>
                    <a:srgbClr val="FFFFFF"/>
                  </a:solidFill>
                </a:rPr>
                <a:t>Inter-Agency University</a:t>
              </a:r>
              <a:br>
                <a:rPr lang="en-US" sz="1400" b="1" dirty="0" smtClean="0">
                  <a:solidFill>
                    <a:srgbClr val="FFFFFF"/>
                  </a:solidFill>
                </a:rPr>
              </a:br>
              <a:r>
                <a:rPr lang="en-US" sz="1400" b="1" dirty="0" smtClean="0">
                  <a:solidFill>
                    <a:srgbClr val="FFFFFF"/>
                  </a:solidFill>
                </a:rPr>
                <a:t>(D3C</a:t>
              </a:r>
              <a:r>
                <a:rPr lang="en-US" sz="1400" b="1" dirty="0" smtClean="0">
                  <a:solidFill>
                    <a:schemeClr val="bg1"/>
                  </a:solidFill>
                </a:rPr>
                <a:t>)*</a:t>
              </a:r>
              <a:endParaRPr lang="en-US" sz="1400" b="1" dirty="0">
                <a:solidFill>
                  <a:schemeClr val="bg1"/>
                </a:solidFill>
              </a:endParaRPr>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8925" y="1592426"/>
              <a:ext cx="926343" cy="1249485"/>
            </a:xfrm>
            <a:prstGeom prst="rect">
              <a:avLst/>
            </a:prstGeom>
            <a:ln w="38100">
              <a:solidFill>
                <a:srgbClr val="FF0000"/>
              </a:solidFill>
            </a:ln>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87873" y="1592426"/>
              <a:ext cx="920359" cy="1239328"/>
            </a:xfrm>
            <a:prstGeom prst="rect">
              <a:avLst/>
            </a:prstGeom>
            <a:ln w="38100">
              <a:solidFill>
                <a:srgbClr val="FF0000"/>
              </a:solidFill>
            </a:ln>
          </p:spPr>
        </p:pic>
      </p:grpSp>
      <p:grpSp>
        <p:nvGrpSpPr>
          <p:cNvPr id="29" name="Group 28"/>
          <p:cNvGrpSpPr/>
          <p:nvPr/>
        </p:nvGrpSpPr>
        <p:grpSpPr>
          <a:xfrm>
            <a:off x="5119398" y="4404121"/>
            <a:ext cx="972537" cy="1802566"/>
            <a:chOff x="5208104" y="4367298"/>
            <a:chExt cx="1042923" cy="1885530"/>
          </a:xfrm>
        </p:grpSpPr>
        <p:pic>
          <p:nvPicPr>
            <p:cNvPr id="32" name="Pictur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08104" y="4367298"/>
              <a:ext cx="1042923" cy="1327357"/>
            </a:xfrm>
            <a:prstGeom prst="rect">
              <a:avLst/>
            </a:prstGeom>
            <a:ln w="38100">
              <a:solidFill>
                <a:srgbClr val="FF0000"/>
              </a:solidFill>
            </a:ln>
          </p:spPr>
        </p:pic>
        <p:sp>
          <p:nvSpPr>
            <p:cNvPr id="33" name="TextBox 32"/>
            <p:cNvSpPr txBox="1"/>
            <p:nvPr/>
          </p:nvSpPr>
          <p:spPr>
            <a:xfrm>
              <a:off x="5274023" y="5729608"/>
              <a:ext cx="911083" cy="523220"/>
            </a:xfrm>
            <a:prstGeom prst="rect">
              <a:avLst/>
            </a:prstGeom>
            <a:noFill/>
          </p:spPr>
          <p:txBody>
            <a:bodyPr wrap="none" rtlCol="0">
              <a:spAutoFit/>
            </a:bodyPr>
            <a:lstStyle/>
            <a:p>
              <a:pPr algn="ctr"/>
              <a:r>
                <a:rPr lang="en-US" sz="1400" b="1" dirty="0" smtClean="0">
                  <a:solidFill>
                    <a:srgbClr val="FFFF00"/>
                  </a:solidFill>
                </a:rPr>
                <a:t>Jeff Bezos</a:t>
              </a:r>
            </a:p>
            <a:p>
              <a:pPr algn="ctr"/>
              <a:r>
                <a:rPr lang="en-US" sz="1400" b="1" dirty="0" smtClean="0">
                  <a:solidFill>
                    <a:srgbClr val="FFFF00"/>
                  </a:solidFill>
                </a:rPr>
                <a:t>NASA</a:t>
              </a:r>
              <a:endParaRPr lang="en-US" sz="1400" b="1" dirty="0">
                <a:solidFill>
                  <a:srgbClr val="FFFF00"/>
                </a:solidFill>
              </a:endParaRPr>
            </a:p>
          </p:txBody>
        </p:sp>
      </p:grpSp>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38825" y="822041"/>
            <a:ext cx="2245046" cy="2447100"/>
          </a:xfrm>
          <a:prstGeom prst="rect">
            <a:avLst/>
          </a:prstGeom>
          <a:ln w="38100">
            <a:solidFill>
              <a:srgbClr val="FF0000"/>
            </a:solidFill>
          </a:ln>
        </p:spPr>
      </p:pic>
      <p:sp>
        <p:nvSpPr>
          <p:cNvPr id="34" name="TextBox 33"/>
          <p:cNvSpPr txBox="1"/>
          <p:nvPr/>
        </p:nvSpPr>
        <p:spPr>
          <a:xfrm>
            <a:off x="4847068" y="3269141"/>
            <a:ext cx="2244461" cy="584775"/>
          </a:xfrm>
          <a:prstGeom prst="rect">
            <a:avLst/>
          </a:prstGeom>
          <a:noFill/>
        </p:spPr>
        <p:txBody>
          <a:bodyPr wrap="none" rtlCol="0">
            <a:spAutoFit/>
          </a:bodyPr>
          <a:lstStyle/>
          <a:p>
            <a:r>
              <a:rPr lang="en-US" sz="3200" b="1" dirty="0" smtClean="0">
                <a:solidFill>
                  <a:srgbClr val="FFFF00"/>
                </a:solidFill>
              </a:rPr>
              <a:t>Dr. Ron Paul</a:t>
            </a:r>
            <a:endParaRPr lang="en-US" sz="3200" b="1" dirty="0">
              <a:solidFill>
                <a:srgbClr val="FFFF00"/>
              </a:solidFill>
            </a:endParaRPr>
          </a:p>
        </p:txBody>
      </p:sp>
    </p:spTree>
    <p:extLst>
      <p:ext uri="{BB962C8B-B14F-4D97-AF65-F5344CB8AC3E}">
        <p14:creationId xmlns:p14="http://schemas.microsoft.com/office/powerpoint/2010/main" val="3500827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1598" y="19185"/>
            <a:ext cx="11909401" cy="769441"/>
          </a:xfrm>
          <a:prstGeom prst="rect">
            <a:avLst/>
          </a:prstGeom>
          <a:noFill/>
        </p:spPr>
        <p:txBody>
          <a:bodyPr wrap="square" rtlCol="0">
            <a:spAutoFit/>
          </a:bodyPr>
          <a:lstStyle/>
          <a:p>
            <a:pPr algn="ctr"/>
            <a:r>
              <a:rPr lang="en-US" sz="4400" b="1" dirty="0">
                <a:solidFill>
                  <a:srgbClr val="FFFF00"/>
                </a:solidFill>
              </a:rPr>
              <a:t>Grand Strategy </a:t>
            </a:r>
            <a:r>
              <a:rPr lang="en-US" sz="4400" b="1" dirty="0" smtClean="0">
                <a:solidFill>
                  <a:srgbClr val="FFFF00"/>
                </a:solidFill>
              </a:rPr>
              <a:t>- Ends</a:t>
            </a:r>
            <a:r>
              <a:rPr lang="en-US" sz="4400" b="1" dirty="0">
                <a:solidFill>
                  <a:srgbClr val="FFFF00"/>
                </a:solidFill>
              </a:rPr>
              <a:t>, </a:t>
            </a:r>
            <a:r>
              <a:rPr lang="en-US" sz="4400" b="1" dirty="0" smtClean="0">
                <a:solidFill>
                  <a:srgbClr val="FFFF00"/>
                </a:solidFill>
              </a:rPr>
              <a:t>Ways &amp; Means</a:t>
            </a:r>
            <a:endParaRPr lang="en-US" sz="4400" b="1" dirty="0">
              <a:solidFill>
                <a:srgbClr val="FFFF00"/>
              </a:solidFill>
            </a:endParaRPr>
          </a:p>
        </p:txBody>
      </p:sp>
      <p:sp>
        <p:nvSpPr>
          <p:cNvPr id="2" name="TextBox 1"/>
          <p:cNvSpPr txBox="1"/>
          <p:nvPr/>
        </p:nvSpPr>
        <p:spPr>
          <a:xfrm>
            <a:off x="453395" y="651104"/>
            <a:ext cx="7558479" cy="2616101"/>
          </a:xfrm>
          <a:prstGeom prst="rect">
            <a:avLst/>
          </a:prstGeom>
          <a:noFill/>
        </p:spPr>
        <p:txBody>
          <a:bodyPr wrap="none" rtlCol="0">
            <a:spAutoFit/>
          </a:bodyPr>
          <a:lstStyle/>
          <a:p>
            <a:r>
              <a:rPr lang="en-US" sz="2800" b="1" dirty="0" smtClean="0">
                <a:solidFill>
                  <a:srgbClr val="FFFF00"/>
                </a:solidFill>
              </a:rPr>
              <a:t>ENDS</a:t>
            </a:r>
          </a:p>
          <a:p>
            <a:pPr marL="285750" indent="-285750">
              <a:buFont typeface="Arial" panose="020B0604020202020204" pitchFamily="34" charset="0"/>
              <a:buChar char="•"/>
            </a:pPr>
            <a:r>
              <a:rPr lang="en-US" sz="2200" b="1" dirty="0">
                <a:solidFill>
                  <a:srgbClr val="FFFFFF"/>
                </a:solidFill>
              </a:rPr>
              <a:t>F</a:t>
            </a:r>
            <a:r>
              <a:rPr lang="en-US" sz="2200" b="1" dirty="0" smtClean="0">
                <a:solidFill>
                  <a:srgbClr val="FFFFFF"/>
                </a:solidFill>
              </a:rPr>
              <a:t>orm </a:t>
            </a:r>
            <a:r>
              <a:rPr lang="en-US" sz="2200" b="1" dirty="0">
                <a:solidFill>
                  <a:srgbClr val="FFFFFF"/>
                </a:solidFill>
              </a:rPr>
              <a:t>a more perfect </a:t>
            </a:r>
            <a:r>
              <a:rPr lang="en-US" sz="2200" b="1" dirty="0" smtClean="0">
                <a:solidFill>
                  <a:srgbClr val="FFFFFF"/>
                </a:solidFill>
              </a:rPr>
              <a:t>union</a:t>
            </a:r>
          </a:p>
          <a:p>
            <a:pPr marL="285750" indent="-285750">
              <a:buFont typeface="Arial" panose="020B0604020202020204" pitchFamily="34" charset="0"/>
              <a:buChar char="•"/>
            </a:pPr>
            <a:r>
              <a:rPr lang="en-US" sz="2200" b="1" dirty="0" smtClean="0">
                <a:solidFill>
                  <a:srgbClr val="FFFFFF"/>
                </a:solidFill>
              </a:rPr>
              <a:t>Establish justice</a:t>
            </a:r>
          </a:p>
          <a:p>
            <a:pPr marL="285750" indent="-285750">
              <a:buFont typeface="Arial" panose="020B0604020202020204" pitchFamily="34" charset="0"/>
              <a:buChar char="•"/>
            </a:pPr>
            <a:r>
              <a:rPr lang="en-US" sz="2200" b="1" dirty="0" smtClean="0">
                <a:solidFill>
                  <a:srgbClr val="FFFFFF"/>
                </a:solidFill>
              </a:rPr>
              <a:t>Insure </a:t>
            </a:r>
            <a:r>
              <a:rPr lang="en-US" sz="2200" b="1" dirty="0">
                <a:solidFill>
                  <a:srgbClr val="FFFFFF"/>
                </a:solidFill>
              </a:rPr>
              <a:t>domestic </a:t>
            </a:r>
            <a:r>
              <a:rPr lang="en-US" sz="2200" b="1" dirty="0" smtClean="0">
                <a:solidFill>
                  <a:srgbClr val="FFFFFF"/>
                </a:solidFill>
              </a:rPr>
              <a:t>tranquility</a:t>
            </a:r>
          </a:p>
          <a:p>
            <a:pPr marL="285750" indent="-285750">
              <a:buFont typeface="Arial" panose="020B0604020202020204" pitchFamily="34" charset="0"/>
              <a:buChar char="•"/>
            </a:pPr>
            <a:r>
              <a:rPr lang="en-US" sz="2200" b="1" dirty="0" smtClean="0">
                <a:solidFill>
                  <a:srgbClr val="FFFFFF"/>
                </a:solidFill>
              </a:rPr>
              <a:t>Provide </a:t>
            </a:r>
            <a:r>
              <a:rPr lang="en-US" sz="2200" b="1" dirty="0">
                <a:solidFill>
                  <a:srgbClr val="FFFFFF"/>
                </a:solidFill>
              </a:rPr>
              <a:t>for the common </a:t>
            </a:r>
            <a:r>
              <a:rPr lang="en-US" sz="2200" b="1" dirty="0" smtClean="0">
                <a:solidFill>
                  <a:srgbClr val="FFFFFF"/>
                </a:solidFill>
              </a:rPr>
              <a:t>defense</a:t>
            </a:r>
          </a:p>
          <a:p>
            <a:pPr marL="285750" indent="-285750">
              <a:buFont typeface="Arial" panose="020B0604020202020204" pitchFamily="34" charset="0"/>
              <a:buChar char="•"/>
            </a:pPr>
            <a:r>
              <a:rPr lang="en-US" sz="2200" b="1" dirty="0" smtClean="0">
                <a:solidFill>
                  <a:srgbClr val="FFFFFF"/>
                </a:solidFill>
              </a:rPr>
              <a:t>Promote </a:t>
            </a:r>
            <a:r>
              <a:rPr lang="en-US" sz="2200" b="1" dirty="0">
                <a:solidFill>
                  <a:srgbClr val="FFFFFF"/>
                </a:solidFill>
              </a:rPr>
              <a:t>the general </a:t>
            </a:r>
            <a:r>
              <a:rPr lang="en-US" sz="2200" b="1" dirty="0" smtClean="0">
                <a:solidFill>
                  <a:srgbClr val="FFFFFF"/>
                </a:solidFill>
              </a:rPr>
              <a:t>welfare</a:t>
            </a:r>
          </a:p>
          <a:p>
            <a:pPr marL="285750" indent="-285750">
              <a:buFont typeface="Arial" panose="020B0604020202020204" pitchFamily="34" charset="0"/>
              <a:buChar char="•"/>
            </a:pPr>
            <a:r>
              <a:rPr lang="en-US" sz="2200" b="1" dirty="0" smtClean="0">
                <a:solidFill>
                  <a:srgbClr val="FFFFFF"/>
                </a:solidFill>
              </a:rPr>
              <a:t>Secure </a:t>
            </a:r>
            <a:r>
              <a:rPr lang="en-US" sz="2200" b="1" dirty="0">
                <a:solidFill>
                  <a:srgbClr val="FFFFFF"/>
                </a:solidFill>
              </a:rPr>
              <a:t>the blessings of liberty to ourselves and our </a:t>
            </a:r>
            <a:r>
              <a:rPr lang="en-US" sz="2200" b="1" dirty="0" smtClean="0">
                <a:solidFill>
                  <a:srgbClr val="FFFFFF"/>
                </a:solidFill>
              </a:rPr>
              <a:t>posterity</a:t>
            </a:r>
            <a:endParaRPr lang="en-US" sz="2200" dirty="0">
              <a:solidFill>
                <a:srgbClr val="FFFFFF"/>
              </a:solidFill>
            </a:endParaRPr>
          </a:p>
        </p:txBody>
      </p:sp>
      <p:sp>
        <p:nvSpPr>
          <p:cNvPr id="3" name="TextBox 2"/>
          <p:cNvSpPr txBox="1"/>
          <p:nvPr/>
        </p:nvSpPr>
        <p:spPr>
          <a:xfrm>
            <a:off x="1844397" y="3099851"/>
            <a:ext cx="10172841" cy="2277547"/>
          </a:xfrm>
          <a:prstGeom prst="rect">
            <a:avLst/>
          </a:prstGeom>
          <a:noFill/>
        </p:spPr>
        <p:txBody>
          <a:bodyPr wrap="square" rtlCol="0">
            <a:spAutoFit/>
          </a:bodyPr>
          <a:lstStyle/>
          <a:p>
            <a:r>
              <a:rPr lang="en-US" sz="2800" b="1" dirty="0" smtClean="0">
                <a:solidFill>
                  <a:srgbClr val="FFFF00"/>
                </a:solidFill>
              </a:rPr>
              <a:t>WAYS</a:t>
            </a:r>
          </a:p>
          <a:p>
            <a:pPr marL="285750" indent="-285750">
              <a:buFont typeface="Arial" panose="020B0604020202020204" pitchFamily="34" charset="0"/>
              <a:buChar char="•"/>
            </a:pPr>
            <a:r>
              <a:rPr lang="en-US" sz="2200" b="1" dirty="0" smtClean="0">
                <a:solidFill>
                  <a:srgbClr val="FFFFFF"/>
                </a:solidFill>
              </a:rPr>
              <a:t>Cut federal government by one third before 2024, a second third by 2028</a:t>
            </a:r>
          </a:p>
          <a:p>
            <a:pPr marL="285750" indent="-285750">
              <a:buFont typeface="Arial" panose="020B0604020202020204" pitchFamily="34" charset="0"/>
              <a:buChar char="•"/>
            </a:pPr>
            <a:r>
              <a:rPr lang="en-US" sz="2200" b="1" dirty="0" smtClean="0">
                <a:solidFill>
                  <a:srgbClr val="FFFFFF"/>
                </a:solidFill>
              </a:rPr>
              <a:t>Terminate entitlements less public health and social security</a:t>
            </a:r>
          </a:p>
          <a:p>
            <a:pPr marL="285750" indent="-285750">
              <a:buFont typeface="Arial" panose="020B0604020202020204" pitchFamily="34" charset="0"/>
              <a:buChar char="•"/>
            </a:pPr>
            <a:r>
              <a:rPr lang="en-US" sz="2200" b="1" dirty="0" smtClean="0">
                <a:solidFill>
                  <a:srgbClr val="FFFFFF"/>
                </a:solidFill>
              </a:rPr>
              <a:t>Localize, autonomize, implement Open Source Everything Engineering (OSEE)</a:t>
            </a:r>
          </a:p>
          <a:p>
            <a:pPr marL="285750" indent="-285750">
              <a:buFont typeface="Arial" panose="020B0604020202020204" pitchFamily="34" charset="0"/>
              <a:buChar char="•"/>
            </a:pPr>
            <a:r>
              <a:rPr lang="en-US" sz="2200" b="1" dirty="0" smtClean="0">
                <a:solidFill>
                  <a:srgbClr val="FFFFFF"/>
                </a:solidFill>
              </a:rPr>
              <a:t>Public education, hand-held True Cost application instead of micro-regulation</a:t>
            </a:r>
          </a:p>
          <a:p>
            <a:pPr marL="285750" indent="-285750">
              <a:buFont typeface="Arial" panose="020B0604020202020204" pitchFamily="34" charset="0"/>
              <a:buChar char="•"/>
            </a:pPr>
            <a:r>
              <a:rPr lang="en-US" sz="2200" b="1" dirty="0" smtClean="0">
                <a:solidFill>
                  <a:srgbClr val="FFFFFF"/>
                </a:solidFill>
              </a:rPr>
              <a:t>With public education, put a stop to 5G, geoengineering, corporate toxins, etc.  </a:t>
            </a:r>
          </a:p>
        </p:txBody>
      </p:sp>
      <p:sp>
        <p:nvSpPr>
          <p:cNvPr id="4" name="TextBox 3"/>
          <p:cNvSpPr txBox="1"/>
          <p:nvPr/>
        </p:nvSpPr>
        <p:spPr>
          <a:xfrm>
            <a:off x="3251199" y="5218239"/>
            <a:ext cx="8072326" cy="1538883"/>
          </a:xfrm>
          <a:prstGeom prst="rect">
            <a:avLst/>
          </a:prstGeom>
          <a:noFill/>
        </p:spPr>
        <p:txBody>
          <a:bodyPr wrap="square" rtlCol="0">
            <a:spAutoFit/>
          </a:bodyPr>
          <a:lstStyle/>
          <a:p>
            <a:r>
              <a:rPr lang="en-US" sz="2800" b="1" dirty="0" smtClean="0">
                <a:solidFill>
                  <a:srgbClr val="FFFF00"/>
                </a:solidFill>
              </a:rPr>
              <a:t>MEANS</a:t>
            </a:r>
          </a:p>
          <a:p>
            <a:pPr marL="285750" indent="-285750">
              <a:buFont typeface="Arial" panose="020B0604020202020204" pitchFamily="34" charset="0"/>
              <a:buChar char="•"/>
            </a:pPr>
            <a:r>
              <a:rPr lang="en-US" sz="2200" b="1" dirty="0" smtClean="0">
                <a:solidFill>
                  <a:schemeClr val="bg1"/>
                </a:solidFill>
              </a:rPr>
              <a:t>Terminate federal income tax &amp; all other taxes except tariffs</a:t>
            </a:r>
          </a:p>
          <a:p>
            <a:pPr marL="285750" indent="-285750">
              <a:buFont typeface="Arial" panose="020B0604020202020204" pitchFamily="34" charset="0"/>
              <a:buChar char="•"/>
            </a:pPr>
            <a:r>
              <a:rPr lang="en-US" sz="2200" b="1" dirty="0" smtClean="0">
                <a:solidFill>
                  <a:schemeClr val="bg1"/>
                </a:solidFill>
              </a:rPr>
              <a:t>Implement Automated Payment Transaction (APT) tax</a:t>
            </a:r>
          </a:p>
          <a:p>
            <a:pPr marL="285750" indent="-285750">
              <a:buFont typeface="Arial" panose="020B0604020202020204" pitchFamily="34" charset="0"/>
              <a:buChar char="•"/>
            </a:pPr>
            <a:r>
              <a:rPr lang="en-US" sz="2200" b="1" dirty="0" smtClean="0">
                <a:solidFill>
                  <a:schemeClr val="bg1"/>
                </a:solidFill>
              </a:rPr>
              <a:t>Get Federal Government out of the weeds and back in the box!</a:t>
            </a:r>
            <a:endParaRPr lang="en-US" sz="2200" b="1" dirty="0">
              <a:solidFill>
                <a:schemeClr val="bg1"/>
              </a:solidFill>
            </a:endParaRPr>
          </a:p>
        </p:txBody>
      </p:sp>
    </p:spTree>
    <p:extLst>
      <p:ext uri="{BB962C8B-B14F-4D97-AF65-F5344CB8AC3E}">
        <p14:creationId xmlns:p14="http://schemas.microsoft.com/office/powerpoint/2010/main" val="3500827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1598" y="19185"/>
            <a:ext cx="11909401" cy="769441"/>
          </a:xfrm>
          <a:prstGeom prst="rect">
            <a:avLst/>
          </a:prstGeom>
          <a:noFill/>
        </p:spPr>
        <p:txBody>
          <a:bodyPr wrap="square" rtlCol="0">
            <a:spAutoFit/>
          </a:bodyPr>
          <a:lstStyle/>
          <a:p>
            <a:pPr algn="ctr"/>
            <a:r>
              <a:rPr lang="en-US" sz="4400" b="1" dirty="0">
                <a:solidFill>
                  <a:srgbClr val="FFFF00"/>
                </a:solidFill>
              </a:rPr>
              <a:t>Balanced Budget </a:t>
            </a:r>
            <a:r>
              <a:rPr lang="en-US" sz="4400" b="1" dirty="0" smtClean="0">
                <a:solidFill>
                  <a:srgbClr val="FFFF00"/>
                </a:solidFill>
              </a:rPr>
              <a:t>- Yes</a:t>
            </a:r>
            <a:r>
              <a:rPr lang="en-US" sz="4400" b="1" dirty="0">
                <a:solidFill>
                  <a:srgbClr val="FFFF00"/>
                </a:solidFill>
              </a:rPr>
              <a:t>, We Can</a:t>
            </a:r>
            <a:r>
              <a:rPr lang="en-US" sz="4400" b="1" dirty="0" smtClean="0">
                <a:solidFill>
                  <a:srgbClr val="FFFF00"/>
                </a:solidFill>
              </a:rPr>
              <a:t>!</a:t>
            </a:r>
            <a:endParaRPr lang="en-US" sz="4400" b="1" dirty="0">
              <a:solidFill>
                <a:srgbClr val="FFFF00"/>
              </a:solidFill>
            </a:endParaRPr>
          </a:p>
        </p:txBody>
      </p:sp>
      <p:sp>
        <p:nvSpPr>
          <p:cNvPr id="2" name="TextBox 1"/>
          <p:cNvSpPr txBox="1"/>
          <p:nvPr/>
        </p:nvSpPr>
        <p:spPr>
          <a:xfrm>
            <a:off x="149415" y="1020418"/>
            <a:ext cx="11857149" cy="523220"/>
          </a:xfrm>
          <a:prstGeom prst="rect">
            <a:avLst/>
          </a:prstGeom>
          <a:noFill/>
        </p:spPr>
        <p:txBody>
          <a:bodyPr wrap="square" rtlCol="0">
            <a:spAutoFit/>
          </a:bodyPr>
          <a:lstStyle/>
          <a:p>
            <a:pPr algn="ctr"/>
            <a:r>
              <a:rPr lang="en-US" sz="2800" b="1" i="1" dirty="0" smtClean="0">
                <a:solidFill>
                  <a:srgbClr val="FFFF00"/>
                </a:solidFill>
              </a:rPr>
              <a:t>Public Education  - National Referendums - End Unconstitutional Programs </a:t>
            </a:r>
            <a:endParaRPr lang="en-US" sz="2800" b="1" i="1" dirty="0">
              <a:solidFill>
                <a:srgbClr val="FFFF00"/>
              </a:solidFill>
            </a:endParaRPr>
          </a:p>
        </p:txBody>
      </p:sp>
      <p:sp>
        <p:nvSpPr>
          <p:cNvPr id="3" name="TextBox 2"/>
          <p:cNvSpPr txBox="1"/>
          <p:nvPr/>
        </p:nvSpPr>
        <p:spPr>
          <a:xfrm>
            <a:off x="233356" y="1898006"/>
            <a:ext cx="7749686" cy="3354765"/>
          </a:xfrm>
          <a:prstGeom prst="rect">
            <a:avLst/>
          </a:prstGeom>
          <a:noFill/>
        </p:spPr>
        <p:txBody>
          <a:bodyPr wrap="square" rtlCol="0">
            <a:spAutoFit/>
          </a:bodyPr>
          <a:lstStyle/>
          <a:p>
            <a:r>
              <a:rPr lang="en-US" sz="3200" b="1" dirty="0" smtClean="0">
                <a:solidFill>
                  <a:srgbClr val="FFFF00"/>
                </a:solidFill>
              </a:rPr>
              <a:t>YUGE Budget Cutters</a:t>
            </a:r>
          </a:p>
          <a:p>
            <a:pPr marL="342900" indent="-342900">
              <a:buFont typeface="Arial" panose="020B0604020202020204" pitchFamily="34" charset="0"/>
              <a:buChar char="•"/>
            </a:pPr>
            <a:r>
              <a:rPr lang="en-US" sz="2000" b="1" dirty="0" smtClean="0">
                <a:solidFill>
                  <a:schemeClr val="bg1"/>
                </a:solidFill>
              </a:rPr>
              <a:t>Close all US bases overseas</a:t>
            </a:r>
          </a:p>
          <a:p>
            <a:pPr marL="342900" indent="-342900">
              <a:buFont typeface="Arial" panose="020B0604020202020204" pitchFamily="34" charset="0"/>
              <a:buChar char="•"/>
            </a:pPr>
            <a:r>
              <a:rPr lang="en-US" sz="2000" b="1" dirty="0" smtClean="0">
                <a:solidFill>
                  <a:schemeClr val="bg1"/>
                </a:solidFill>
              </a:rPr>
              <a:t>End all foreign military assistance</a:t>
            </a:r>
          </a:p>
          <a:p>
            <a:pPr marL="342900" indent="-342900">
              <a:buFont typeface="Arial" panose="020B0604020202020204" pitchFamily="34" charset="0"/>
              <a:buChar char="•"/>
            </a:pPr>
            <a:r>
              <a:rPr lang="en-US" sz="2000" b="1" dirty="0" smtClean="0">
                <a:solidFill>
                  <a:schemeClr val="bg1"/>
                </a:solidFill>
              </a:rPr>
              <a:t>End lifestyle medical insurance</a:t>
            </a:r>
          </a:p>
          <a:p>
            <a:pPr marL="342900" indent="-342900">
              <a:buFont typeface="Arial" panose="020B0604020202020204" pitchFamily="34" charset="0"/>
              <a:buChar char="•"/>
            </a:pPr>
            <a:r>
              <a:rPr lang="en-US" sz="2000" b="1" dirty="0" smtClean="0">
                <a:solidFill>
                  <a:schemeClr val="bg1"/>
                </a:solidFill>
              </a:rPr>
              <a:t>End support to illegal aliens</a:t>
            </a:r>
          </a:p>
          <a:p>
            <a:pPr marL="342900" indent="-342900">
              <a:buFont typeface="Arial" panose="020B0604020202020204" pitchFamily="34" charset="0"/>
              <a:buChar char="•"/>
            </a:pPr>
            <a:r>
              <a:rPr lang="en-US" sz="2000" b="1" dirty="0" smtClean="0">
                <a:solidFill>
                  <a:schemeClr val="bg1"/>
                </a:solidFill>
              </a:rPr>
              <a:t>End birthright citizenship for those born to tourists &amp; illegals</a:t>
            </a:r>
          </a:p>
          <a:p>
            <a:pPr marL="342900" indent="-342900">
              <a:buFont typeface="Arial" panose="020B0604020202020204" pitchFamily="34" charset="0"/>
              <a:buChar char="•"/>
            </a:pPr>
            <a:r>
              <a:rPr lang="en-US" sz="2000" b="1" dirty="0" smtClean="0">
                <a:solidFill>
                  <a:schemeClr val="bg1"/>
                </a:solidFill>
              </a:rPr>
              <a:t>Eliminate most federal regulators</a:t>
            </a:r>
          </a:p>
          <a:p>
            <a:pPr marL="342900" indent="-342900">
              <a:buFont typeface="Arial" panose="020B0604020202020204" pitchFamily="34" charset="0"/>
              <a:buChar char="•"/>
            </a:pPr>
            <a:r>
              <a:rPr lang="en-US" sz="2000" b="1" dirty="0" smtClean="0">
                <a:solidFill>
                  <a:schemeClr val="bg1"/>
                </a:solidFill>
              </a:rPr>
              <a:t>Terminate agencies cited earlier</a:t>
            </a:r>
          </a:p>
          <a:p>
            <a:pPr marL="342900" indent="-342900">
              <a:buFont typeface="Arial" panose="020B0604020202020204" pitchFamily="34" charset="0"/>
              <a:buChar char="•"/>
            </a:pPr>
            <a:r>
              <a:rPr lang="en-US" sz="2000" b="1" dirty="0" smtClean="0">
                <a:solidFill>
                  <a:schemeClr val="bg1"/>
                </a:solidFill>
              </a:rPr>
              <a:t>Negotiate all drug prices to match foreign generic prices</a:t>
            </a:r>
          </a:p>
          <a:p>
            <a:pPr marL="342900" indent="-342900">
              <a:buFont typeface="Arial" panose="020B0604020202020204" pitchFamily="34" charset="0"/>
              <a:buChar char="•"/>
            </a:pPr>
            <a:r>
              <a:rPr lang="en-US" sz="2000" b="1" dirty="0" smtClean="0">
                <a:solidFill>
                  <a:schemeClr val="bg1"/>
                </a:solidFill>
              </a:rPr>
              <a:t>End corporate personality &amp; legislatively overturn CITIZENS UNITED</a:t>
            </a:r>
          </a:p>
        </p:txBody>
      </p:sp>
      <p:sp>
        <p:nvSpPr>
          <p:cNvPr id="5" name="TextBox 4"/>
          <p:cNvSpPr txBox="1"/>
          <p:nvPr/>
        </p:nvSpPr>
        <p:spPr>
          <a:xfrm>
            <a:off x="7865219" y="1891413"/>
            <a:ext cx="4120002" cy="4278094"/>
          </a:xfrm>
          <a:prstGeom prst="rect">
            <a:avLst/>
          </a:prstGeom>
          <a:noFill/>
        </p:spPr>
        <p:txBody>
          <a:bodyPr wrap="square" rtlCol="0">
            <a:spAutoFit/>
          </a:bodyPr>
          <a:lstStyle/>
          <a:p>
            <a:r>
              <a:rPr lang="en-US" sz="3200" b="1" dirty="0" smtClean="0">
                <a:solidFill>
                  <a:srgbClr val="FFFF00"/>
                </a:solidFill>
              </a:rPr>
              <a:t>MORE Budget Cutters</a:t>
            </a:r>
          </a:p>
          <a:p>
            <a:pPr marL="285750" indent="-285750">
              <a:buFont typeface="Arial" panose="020B0604020202020204" pitchFamily="34" charset="0"/>
              <a:buChar char="•"/>
            </a:pPr>
            <a:r>
              <a:rPr lang="en-US" sz="2000" b="1" dirty="0" smtClean="0">
                <a:solidFill>
                  <a:srgbClr val="FFFFFF"/>
                </a:solidFill>
              </a:rPr>
              <a:t>End all federal subsidies</a:t>
            </a:r>
          </a:p>
          <a:p>
            <a:pPr marL="742950" lvl="1" indent="-285750">
              <a:buFont typeface="Arial" panose="020B0604020202020204" pitchFamily="34" charset="0"/>
              <a:buChar char="•"/>
            </a:pPr>
            <a:r>
              <a:rPr lang="en-US" sz="2000" b="1" dirty="0" smtClean="0">
                <a:solidFill>
                  <a:srgbClr val="FFFFFF"/>
                </a:solidFill>
              </a:rPr>
              <a:t>States</a:t>
            </a:r>
          </a:p>
          <a:p>
            <a:pPr marL="742950" lvl="1" indent="-285750">
              <a:buFont typeface="Arial" panose="020B0604020202020204" pitchFamily="34" charset="0"/>
              <a:buChar char="•"/>
            </a:pPr>
            <a:r>
              <a:rPr lang="en-US" sz="2000" b="1" dirty="0" smtClean="0">
                <a:solidFill>
                  <a:srgbClr val="FFFFFF"/>
                </a:solidFill>
              </a:rPr>
              <a:t>Corporations</a:t>
            </a:r>
          </a:p>
          <a:p>
            <a:pPr marL="742950" lvl="1" indent="-285750">
              <a:buFont typeface="Arial" panose="020B0604020202020204" pitchFamily="34" charset="0"/>
              <a:buChar char="•"/>
            </a:pPr>
            <a:r>
              <a:rPr lang="en-US" sz="2000" b="1" dirty="0" smtClean="0">
                <a:solidFill>
                  <a:srgbClr val="FFFFFF"/>
                </a:solidFill>
              </a:rPr>
              <a:t>Loophole causes</a:t>
            </a:r>
          </a:p>
          <a:p>
            <a:pPr marL="285750" indent="-285750">
              <a:buFont typeface="Arial" panose="020B0604020202020204" pitchFamily="34" charset="0"/>
              <a:buChar char="•"/>
            </a:pPr>
            <a:r>
              <a:rPr lang="en-US" sz="2000" b="1" dirty="0">
                <a:solidFill>
                  <a:srgbClr val="FFFFFF"/>
                </a:solidFill>
              </a:rPr>
              <a:t>Distribute </a:t>
            </a:r>
            <a:r>
              <a:rPr lang="en-US" sz="2000" b="1" dirty="0" smtClean="0">
                <a:solidFill>
                  <a:srgbClr val="FFFFFF"/>
                </a:solidFill>
              </a:rPr>
              <a:t>Federal Government </a:t>
            </a:r>
            <a:r>
              <a:rPr lang="en-US" sz="2000" b="1" dirty="0">
                <a:solidFill>
                  <a:srgbClr val="FFFFFF"/>
                </a:solidFill>
              </a:rPr>
              <a:t>as part of </a:t>
            </a:r>
            <a:r>
              <a:rPr lang="en-US" sz="2000" b="1" dirty="0" smtClean="0">
                <a:solidFill>
                  <a:srgbClr val="FFFFFF"/>
                </a:solidFill>
              </a:rPr>
              <a:t>reducing it </a:t>
            </a:r>
            <a:r>
              <a:rPr lang="en-US" sz="2000" b="1" dirty="0">
                <a:solidFill>
                  <a:srgbClr val="FFFFFF"/>
                </a:solidFill>
              </a:rPr>
              <a:t>by </a:t>
            </a:r>
            <a:r>
              <a:rPr lang="en-US" sz="2000" b="1" dirty="0" smtClean="0">
                <a:solidFill>
                  <a:srgbClr val="FFFFFF"/>
                </a:solidFill>
              </a:rPr>
              <a:t>two </a:t>
            </a:r>
            <a:r>
              <a:rPr lang="en-US" sz="2000" b="1" dirty="0">
                <a:solidFill>
                  <a:srgbClr val="FFFFFF"/>
                </a:solidFill>
              </a:rPr>
              <a:t>thirds</a:t>
            </a:r>
          </a:p>
          <a:p>
            <a:pPr marL="285750" indent="-285750">
              <a:buFont typeface="Arial" panose="020B0604020202020204" pitchFamily="34" charset="0"/>
              <a:buChar char="•"/>
            </a:pPr>
            <a:r>
              <a:rPr lang="en-US" sz="2000" b="1" dirty="0" smtClean="0">
                <a:solidFill>
                  <a:srgbClr val="FFFFFF"/>
                </a:solidFill>
              </a:rPr>
              <a:t>Return state lands to states</a:t>
            </a:r>
          </a:p>
          <a:p>
            <a:pPr marL="285750" indent="-285750">
              <a:buFont typeface="Arial" panose="020B0604020202020204" pitchFamily="34" charset="0"/>
              <a:buChar char="•"/>
            </a:pPr>
            <a:r>
              <a:rPr lang="en-US" sz="2000" b="1" dirty="0" smtClean="0">
                <a:solidFill>
                  <a:srgbClr val="FFFFFF"/>
                </a:solidFill>
              </a:rPr>
              <a:t>Make medicine a public service</a:t>
            </a:r>
          </a:p>
          <a:p>
            <a:pPr marL="285750" indent="-285750">
              <a:buFont typeface="Arial" panose="020B0604020202020204" pitchFamily="34" charset="0"/>
              <a:buChar char="•"/>
            </a:pPr>
            <a:r>
              <a:rPr lang="en-US" sz="2000" b="1" dirty="0" smtClean="0">
                <a:solidFill>
                  <a:srgbClr val="FFFFFF"/>
                </a:solidFill>
              </a:rPr>
              <a:t>Eliminate public debt by nationalizing Federal Reserve &amp; holding private banks accountable for all money they issue</a:t>
            </a:r>
            <a:endParaRPr lang="en-US" dirty="0">
              <a:solidFill>
                <a:srgbClr val="FFFFFF"/>
              </a:solidFill>
            </a:endParaRPr>
          </a:p>
        </p:txBody>
      </p:sp>
    </p:spTree>
    <p:extLst>
      <p:ext uri="{BB962C8B-B14F-4D97-AF65-F5344CB8AC3E}">
        <p14:creationId xmlns:p14="http://schemas.microsoft.com/office/powerpoint/2010/main" val="802934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949" y="1097425"/>
            <a:ext cx="9019573" cy="5411744"/>
          </a:xfrm>
          <a:prstGeom prst="rect">
            <a:avLst/>
          </a:prstGeom>
          <a:ln w="38100">
            <a:solidFill>
              <a:srgbClr val="FF0000"/>
            </a:solidFill>
          </a:ln>
        </p:spPr>
      </p:pic>
      <p:sp>
        <p:nvSpPr>
          <p:cNvPr id="6" name="TextBox 5"/>
          <p:cNvSpPr txBox="1"/>
          <p:nvPr/>
        </p:nvSpPr>
        <p:spPr>
          <a:xfrm>
            <a:off x="151598" y="19185"/>
            <a:ext cx="11909401" cy="769441"/>
          </a:xfrm>
          <a:prstGeom prst="rect">
            <a:avLst/>
          </a:prstGeom>
          <a:noFill/>
        </p:spPr>
        <p:txBody>
          <a:bodyPr wrap="square" rtlCol="0">
            <a:spAutoFit/>
          </a:bodyPr>
          <a:lstStyle/>
          <a:p>
            <a:pPr algn="ctr"/>
            <a:r>
              <a:rPr lang="en-US" sz="4400" b="1" dirty="0">
                <a:solidFill>
                  <a:srgbClr val="FFFF00"/>
                </a:solidFill>
              </a:rPr>
              <a:t>Automated Payment Transaction Tax </a:t>
            </a:r>
          </a:p>
        </p:txBody>
      </p:sp>
    </p:spTree>
    <p:extLst>
      <p:ext uri="{BB962C8B-B14F-4D97-AF65-F5344CB8AC3E}">
        <p14:creationId xmlns:p14="http://schemas.microsoft.com/office/powerpoint/2010/main" val="157362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123" y="1101871"/>
            <a:ext cx="3013488" cy="4753136"/>
          </a:xfrm>
          <a:prstGeom prst="rect">
            <a:avLst/>
          </a:prstGeom>
          <a:ln w="38100">
            <a:solidFill>
              <a:srgbClr val="FF0000"/>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1622" y="1118162"/>
            <a:ext cx="3092107" cy="4736845"/>
          </a:xfrm>
          <a:prstGeom prst="rect">
            <a:avLst/>
          </a:prstGeom>
          <a:ln w="38100">
            <a:solidFill>
              <a:srgbClr val="FF0000"/>
            </a:solidFill>
          </a:ln>
        </p:spPr>
      </p:pic>
      <p:sp>
        <p:nvSpPr>
          <p:cNvPr id="7" name="TextBox 6"/>
          <p:cNvSpPr txBox="1"/>
          <p:nvPr/>
        </p:nvSpPr>
        <p:spPr>
          <a:xfrm>
            <a:off x="151598" y="19185"/>
            <a:ext cx="11909401" cy="769441"/>
          </a:xfrm>
          <a:prstGeom prst="rect">
            <a:avLst/>
          </a:prstGeom>
          <a:noFill/>
        </p:spPr>
        <p:txBody>
          <a:bodyPr wrap="square" rtlCol="0">
            <a:spAutoFit/>
          </a:bodyPr>
          <a:lstStyle/>
          <a:p>
            <a:pPr algn="ctr"/>
            <a:r>
              <a:rPr lang="en-US" sz="4400" b="1" dirty="0">
                <a:solidFill>
                  <a:srgbClr val="FFFF00"/>
                </a:solidFill>
              </a:rPr>
              <a:t>Localize, </a:t>
            </a:r>
            <a:r>
              <a:rPr lang="en-US" sz="4400" b="1" dirty="0" smtClean="0">
                <a:solidFill>
                  <a:srgbClr val="FFFF00"/>
                </a:solidFill>
              </a:rPr>
              <a:t>Distribute &amp; </a:t>
            </a:r>
            <a:r>
              <a:rPr lang="en-US" sz="4400" b="1" dirty="0">
                <a:solidFill>
                  <a:srgbClr val="FFFF00"/>
                </a:solidFill>
              </a:rPr>
              <a:t>Autonomize</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9777" y="1486883"/>
            <a:ext cx="4413679" cy="3307423"/>
          </a:xfrm>
          <a:prstGeom prst="rect">
            <a:avLst/>
          </a:prstGeom>
          <a:ln w="38100">
            <a:solidFill>
              <a:srgbClr val="FF0000"/>
            </a:solidFill>
          </a:ln>
        </p:spPr>
      </p:pic>
      <p:sp>
        <p:nvSpPr>
          <p:cNvPr id="4" name="TextBox 3"/>
          <p:cNvSpPr txBox="1"/>
          <p:nvPr/>
        </p:nvSpPr>
        <p:spPr>
          <a:xfrm>
            <a:off x="3725063" y="4917988"/>
            <a:ext cx="4269758" cy="1015663"/>
          </a:xfrm>
          <a:prstGeom prst="rect">
            <a:avLst/>
          </a:prstGeom>
          <a:noFill/>
        </p:spPr>
        <p:txBody>
          <a:bodyPr wrap="square" rtlCol="0">
            <a:spAutoFit/>
          </a:bodyPr>
          <a:lstStyle/>
          <a:p>
            <a:pPr marL="342900" indent="-342900">
              <a:buFont typeface="Arial" panose="020B0604020202020204" pitchFamily="34" charset="0"/>
              <a:buChar char="•"/>
            </a:pPr>
            <a:r>
              <a:rPr lang="en-US" sz="2000" b="1" dirty="0" smtClean="0">
                <a:solidFill>
                  <a:srgbClr val="FFFF00"/>
                </a:solidFill>
              </a:rPr>
              <a:t>Return most Western land to states after eliminating many test ranges &amp; </a:t>
            </a:r>
            <a:r>
              <a:rPr lang="en-US" sz="2000" b="1" smtClean="0">
                <a:solidFill>
                  <a:srgbClr val="FFFF00"/>
                </a:solidFill>
              </a:rPr>
              <a:t>underground military bases.</a:t>
            </a:r>
            <a:endParaRPr lang="en-US" sz="2000" b="1" dirty="0">
              <a:solidFill>
                <a:srgbClr val="FFFF00"/>
              </a:solidFill>
            </a:endParaRPr>
          </a:p>
        </p:txBody>
      </p:sp>
    </p:spTree>
    <p:extLst>
      <p:ext uri="{BB962C8B-B14F-4D97-AF65-F5344CB8AC3E}">
        <p14:creationId xmlns:p14="http://schemas.microsoft.com/office/powerpoint/2010/main" val="3320262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742937" y="6062868"/>
            <a:ext cx="3585515" cy="697575"/>
            <a:chOff x="573985" y="5758125"/>
            <a:chExt cx="3699841" cy="827948"/>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985" y="5854719"/>
              <a:ext cx="731354" cy="731354"/>
            </a:xfrm>
            <a:prstGeom prst="rect">
              <a:avLst/>
            </a:prstGeom>
          </p:spPr>
        </p:pic>
        <p:sp>
          <p:nvSpPr>
            <p:cNvPr id="12" name="Cloud Callout 11"/>
            <p:cNvSpPr/>
            <p:nvPr/>
          </p:nvSpPr>
          <p:spPr>
            <a:xfrm>
              <a:off x="1775792" y="5758125"/>
              <a:ext cx="2498034" cy="629349"/>
            </a:xfrm>
            <a:prstGeom prst="cloudCallout">
              <a:avLst>
                <a:gd name="adj1" fmla="val -71231"/>
                <a:gd name="adj2" fmla="val -2278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smtClean="0">
                  <a:solidFill>
                    <a:srgbClr val="FF0000"/>
                  </a:solidFill>
                </a:rPr>
                <a:t>Love the frog…</a:t>
              </a:r>
              <a:endParaRPr lang="en-US" sz="1200" b="1" i="1" dirty="0">
                <a:solidFill>
                  <a:srgbClr val="FF0000"/>
                </a:solidFill>
              </a:endParaRPr>
            </a:p>
          </p:txBody>
        </p:sp>
      </p:grpSp>
      <p:sp>
        <p:nvSpPr>
          <p:cNvPr id="2" name="TextBox 1"/>
          <p:cNvSpPr txBox="1"/>
          <p:nvPr/>
        </p:nvSpPr>
        <p:spPr>
          <a:xfrm>
            <a:off x="188922" y="46387"/>
            <a:ext cx="11797101" cy="769441"/>
          </a:xfrm>
          <a:prstGeom prst="rect">
            <a:avLst/>
          </a:prstGeom>
          <a:noFill/>
        </p:spPr>
        <p:txBody>
          <a:bodyPr wrap="square" rtlCol="0">
            <a:spAutoFit/>
          </a:bodyPr>
          <a:lstStyle/>
          <a:p>
            <a:pPr algn="ctr"/>
            <a:r>
              <a:rPr lang="en-US" sz="4400" b="1" dirty="0" smtClean="0">
                <a:solidFill>
                  <a:srgbClr val="FFFF00"/>
                </a:solidFill>
              </a:rPr>
              <a:t>Fragmentation of Hearts, Minds, &amp; Souls </a:t>
            </a:r>
            <a:endParaRPr lang="en-US" sz="4400" b="1" dirty="0">
              <a:solidFill>
                <a:srgbClr val="FFFF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278" y="1063614"/>
            <a:ext cx="10058400" cy="4058194"/>
          </a:xfrm>
          <a:prstGeom prst="rect">
            <a:avLst/>
          </a:prstGeom>
          <a:ln w="38100">
            <a:solidFill>
              <a:srgbClr val="FF0000"/>
            </a:solidFill>
          </a:ln>
        </p:spPr>
      </p:pic>
      <p:sp>
        <p:nvSpPr>
          <p:cNvPr id="6" name="TextBox 5"/>
          <p:cNvSpPr txBox="1"/>
          <p:nvPr/>
        </p:nvSpPr>
        <p:spPr>
          <a:xfrm>
            <a:off x="101166" y="5212394"/>
            <a:ext cx="11884857" cy="523220"/>
          </a:xfrm>
          <a:prstGeom prst="rect">
            <a:avLst/>
          </a:prstGeom>
          <a:noFill/>
        </p:spPr>
        <p:txBody>
          <a:bodyPr wrap="none" rtlCol="0">
            <a:spAutoFit/>
          </a:bodyPr>
          <a:lstStyle/>
          <a:p>
            <a:pPr algn="ctr"/>
            <a:r>
              <a:rPr lang="en-US" sz="2800" b="1" i="1" dirty="0" smtClean="0">
                <a:solidFill>
                  <a:srgbClr val="FFFF00"/>
                </a:solidFill>
              </a:rPr>
              <a:t>No one - political or professional - is held accountable for informed consensus</a:t>
            </a:r>
            <a:endParaRPr lang="en-US" sz="2800" b="1" i="1" dirty="0">
              <a:solidFill>
                <a:srgbClr val="FFFF00"/>
              </a:solidFill>
            </a:endParaRPr>
          </a:p>
        </p:txBody>
      </p:sp>
    </p:spTree>
    <p:extLst>
      <p:ext uri="{BB962C8B-B14F-4D97-AF65-F5344CB8AC3E}">
        <p14:creationId xmlns:p14="http://schemas.microsoft.com/office/powerpoint/2010/main" val="37739518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674" y="940067"/>
            <a:ext cx="7280978" cy="5460734"/>
          </a:xfrm>
          <a:prstGeom prst="rect">
            <a:avLst/>
          </a:prstGeom>
          <a:ln w="38100">
            <a:solidFill>
              <a:srgbClr val="FF0000"/>
            </a:solidFill>
          </a:ln>
        </p:spPr>
      </p:pic>
      <p:sp>
        <p:nvSpPr>
          <p:cNvPr id="6" name="TextBox 5"/>
          <p:cNvSpPr txBox="1"/>
          <p:nvPr/>
        </p:nvSpPr>
        <p:spPr>
          <a:xfrm>
            <a:off x="151598" y="19185"/>
            <a:ext cx="11909401" cy="769441"/>
          </a:xfrm>
          <a:prstGeom prst="rect">
            <a:avLst/>
          </a:prstGeom>
          <a:noFill/>
        </p:spPr>
        <p:txBody>
          <a:bodyPr wrap="square" rtlCol="0">
            <a:spAutoFit/>
          </a:bodyPr>
          <a:lstStyle/>
          <a:p>
            <a:pPr algn="ctr"/>
            <a:r>
              <a:rPr lang="en-US" sz="4400" b="1" dirty="0">
                <a:solidFill>
                  <a:srgbClr val="FFFF00"/>
                </a:solidFill>
              </a:rPr>
              <a:t>Open Source Everything </a:t>
            </a:r>
            <a:r>
              <a:rPr lang="en-US" sz="4400" b="1" dirty="0" smtClean="0">
                <a:solidFill>
                  <a:srgbClr val="FFFF00"/>
                </a:solidFill>
              </a:rPr>
              <a:t>Engineering (OSEE)</a:t>
            </a:r>
            <a:endParaRPr lang="en-US" sz="4400" b="1" dirty="0">
              <a:solidFill>
                <a:srgbClr val="FFFF00"/>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8660" y="940066"/>
            <a:ext cx="4101548" cy="2658146"/>
          </a:xfrm>
          <a:prstGeom prst="rect">
            <a:avLst/>
          </a:prstGeom>
          <a:ln w="38100">
            <a:solidFill>
              <a:srgbClr val="FF0000"/>
            </a:solidFill>
          </a:ln>
        </p:spPr>
      </p:pic>
      <p:grpSp>
        <p:nvGrpSpPr>
          <p:cNvPr id="5" name="Group 4"/>
          <p:cNvGrpSpPr/>
          <p:nvPr/>
        </p:nvGrpSpPr>
        <p:grpSpPr>
          <a:xfrm>
            <a:off x="8335549" y="3811089"/>
            <a:ext cx="2484851" cy="2589712"/>
            <a:chOff x="7834806" y="3811089"/>
            <a:chExt cx="2484851" cy="2589712"/>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4806" y="3811089"/>
              <a:ext cx="2479070" cy="2589712"/>
            </a:xfrm>
            <a:prstGeom prst="rect">
              <a:avLst/>
            </a:prstGeom>
            <a:ln w="38100">
              <a:solidFill>
                <a:srgbClr val="FF0000"/>
              </a:solidFill>
            </a:ln>
          </p:spPr>
        </p:pic>
        <p:cxnSp>
          <p:nvCxnSpPr>
            <p:cNvPr id="7" name="Straight Connector 6"/>
            <p:cNvCxnSpPr/>
            <p:nvPr/>
          </p:nvCxnSpPr>
          <p:spPr>
            <a:xfrm>
              <a:off x="7838660" y="3817257"/>
              <a:ext cx="2480997" cy="258354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836733" y="3811089"/>
              <a:ext cx="2480997" cy="25897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7506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1598" y="19185"/>
            <a:ext cx="11909401" cy="769441"/>
          </a:xfrm>
          <a:prstGeom prst="rect">
            <a:avLst/>
          </a:prstGeom>
          <a:noFill/>
        </p:spPr>
        <p:txBody>
          <a:bodyPr wrap="square" rtlCol="0">
            <a:spAutoFit/>
          </a:bodyPr>
          <a:lstStyle/>
          <a:p>
            <a:pPr algn="ctr"/>
            <a:r>
              <a:rPr lang="en-US" sz="4400" b="1" dirty="0">
                <a:solidFill>
                  <a:srgbClr val="FFFF00"/>
                </a:solidFill>
              </a:rPr>
              <a:t>America First </a:t>
            </a:r>
            <a:r>
              <a:rPr lang="en-US" sz="4400" b="1" dirty="0" smtClean="0">
                <a:solidFill>
                  <a:srgbClr val="FFFF00"/>
                </a:solidFill>
              </a:rPr>
              <a:t>- What </a:t>
            </a:r>
            <a:r>
              <a:rPr lang="en-US" sz="4400" b="1" dirty="0">
                <a:solidFill>
                  <a:srgbClr val="FFFF00"/>
                </a:solidFill>
              </a:rPr>
              <a:t>Does This Mean</a:t>
            </a:r>
            <a:r>
              <a:rPr lang="en-US" sz="4400" b="1" dirty="0" smtClean="0">
                <a:solidFill>
                  <a:srgbClr val="FFFF00"/>
                </a:solidFill>
              </a:rPr>
              <a:t>?</a:t>
            </a:r>
            <a:endParaRPr lang="en-US" sz="4400" b="1" dirty="0">
              <a:solidFill>
                <a:srgbClr val="FFFF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207037053"/>
              </p:ext>
            </p:extLst>
          </p:nvPr>
        </p:nvGraphicFramePr>
        <p:xfrm>
          <a:off x="181433" y="890415"/>
          <a:ext cx="11814460" cy="4724400"/>
        </p:xfrm>
        <a:graphic>
          <a:graphicData uri="http://schemas.openxmlformats.org/drawingml/2006/table">
            <a:tbl>
              <a:tblPr firstRow="1" bandRow="1">
                <a:tableStyleId>{616DA210-FB5B-4158-B5E0-FEB733F419BA}</a:tableStyleId>
              </a:tblPr>
              <a:tblGrid>
                <a:gridCol w="3788738"/>
                <a:gridCol w="8025722"/>
              </a:tblGrid>
              <a:tr h="370840">
                <a:tc>
                  <a:txBody>
                    <a:bodyPr/>
                    <a:lstStyle/>
                    <a:p>
                      <a:r>
                        <a:rPr lang="en-US" sz="2800" dirty="0" smtClean="0">
                          <a:solidFill>
                            <a:srgbClr val="FFFF00"/>
                          </a:solidFill>
                        </a:rPr>
                        <a:t>ENDS</a:t>
                      </a:r>
                      <a:endParaRPr lang="en-US" sz="2800" dirty="0">
                        <a:solidFill>
                          <a:srgbClr val="FFFF00"/>
                        </a:solidFill>
                      </a:endParaRPr>
                    </a:p>
                  </a:txBody>
                  <a:tcPr/>
                </a:tc>
                <a:tc>
                  <a:txBody>
                    <a:bodyPr/>
                    <a:lstStyle/>
                    <a:p>
                      <a:r>
                        <a:rPr lang="en-US" sz="2800" dirty="0" smtClean="0">
                          <a:solidFill>
                            <a:srgbClr val="FFFF00"/>
                          </a:solidFill>
                        </a:rPr>
                        <a:t>2024 Objective State</a:t>
                      </a:r>
                      <a:endParaRPr lang="en-US" sz="2800" dirty="0">
                        <a:solidFill>
                          <a:srgbClr val="FFFF00"/>
                        </a:solidFill>
                      </a:endParaRPr>
                    </a:p>
                  </a:txBody>
                  <a:tcPr/>
                </a:tc>
              </a:tr>
              <a:tr h="370840">
                <a:tc>
                  <a:txBody>
                    <a:bodyPr/>
                    <a:lstStyle/>
                    <a:p>
                      <a:r>
                        <a:rPr lang="en-US" sz="2000" b="1" kern="1200" dirty="0" smtClean="0">
                          <a:solidFill>
                            <a:schemeClr val="bg1"/>
                          </a:solidFill>
                          <a:latin typeface="+mn-lt"/>
                          <a:ea typeface="+mn-ea"/>
                          <a:cs typeface="+mn-cs"/>
                        </a:rPr>
                        <a:t>Form a More Perfect Union</a:t>
                      </a:r>
                      <a:endParaRPr lang="en-US" sz="2000" b="1" kern="1200" dirty="0">
                        <a:solidFill>
                          <a:schemeClr val="bg1"/>
                        </a:solidFill>
                        <a:latin typeface="+mn-lt"/>
                        <a:ea typeface="+mn-ea"/>
                        <a:cs typeface="+mn-cs"/>
                      </a:endParaRPr>
                    </a:p>
                  </a:txBody>
                  <a:tcPr/>
                </a:tc>
                <a:tc>
                  <a:txBody>
                    <a:bodyPr/>
                    <a:lstStyle/>
                    <a:p>
                      <a:pPr marL="342900" marR="0" indent="-342900" algn="l" defTabSz="914400" rtl="0" eaLnBrk="1" fontAlgn="auto" latinLnBrk="0" hangingPunct="1">
                        <a:lnSpc>
                          <a:spcPct val="100000"/>
                        </a:lnSpc>
                        <a:spcBef>
                          <a:spcPts val="0"/>
                        </a:spcBef>
                        <a:spcAft>
                          <a:spcPts val="0"/>
                        </a:spcAft>
                        <a:buClrTx/>
                        <a:buSzTx/>
                        <a:buFont typeface="Arial"/>
                        <a:buChar char="•"/>
                        <a:tabLst/>
                        <a:defRPr/>
                      </a:pPr>
                      <a:r>
                        <a:rPr lang="en-US" sz="2000" b="1" kern="1200" dirty="0" smtClean="0">
                          <a:solidFill>
                            <a:schemeClr val="bg1"/>
                          </a:solidFill>
                          <a:latin typeface="+mn-lt"/>
                          <a:ea typeface="+mn-ea"/>
                          <a:cs typeface="+mn-cs"/>
                        </a:rPr>
                        <a:t>50 sovereign states, none subverted by foreign powers (as have been 27 to date), all operating within the rule of law &amp; in public interest</a:t>
                      </a:r>
                    </a:p>
                  </a:txBody>
                  <a:tcPr/>
                </a:tc>
              </a:tr>
              <a:tr h="370840">
                <a:tc>
                  <a:txBody>
                    <a:bodyPr/>
                    <a:lstStyle/>
                    <a:p>
                      <a:r>
                        <a:rPr lang="en-US" sz="2000" b="1" dirty="0" smtClean="0">
                          <a:solidFill>
                            <a:schemeClr val="bg1"/>
                          </a:solidFill>
                        </a:rPr>
                        <a:t>Establish Justice</a:t>
                      </a:r>
                      <a:endParaRPr lang="en-US" sz="2000" dirty="0">
                        <a:solidFill>
                          <a:schemeClr val="bg1"/>
                        </a:solidFill>
                      </a:endParaRPr>
                    </a:p>
                  </a:txBody>
                  <a:tcPr/>
                </a:tc>
                <a:tc>
                  <a:txBody>
                    <a:bodyPr/>
                    <a:lstStyle/>
                    <a:p>
                      <a:pPr marL="342900" marR="0" indent="-342900" algn="l" defTabSz="914400" rtl="0" eaLnBrk="1" fontAlgn="auto" latinLnBrk="0" hangingPunct="1">
                        <a:lnSpc>
                          <a:spcPct val="100000"/>
                        </a:lnSpc>
                        <a:spcBef>
                          <a:spcPts val="0"/>
                        </a:spcBef>
                        <a:spcAft>
                          <a:spcPts val="0"/>
                        </a:spcAft>
                        <a:buClrTx/>
                        <a:buSzTx/>
                        <a:buFont typeface="Arial"/>
                        <a:buChar char="•"/>
                        <a:tabLst/>
                        <a:defRPr/>
                      </a:pPr>
                      <a:r>
                        <a:rPr lang="en-US" sz="2000" b="1" dirty="0" smtClean="0">
                          <a:solidFill>
                            <a:schemeClr val="bg1"/>
                          </a:solidFill>
                        </a:rPr>
                        <a:t>No corrupt judges or prosecutors. DOJ, CIA, FBI, NSA not licensed to lie. Constitution upheld, especially 1</a:t>
                      </a:r>
                      <a:r>
                        <a:rPr lang="en-US" sz="2000" b="1" baseline="30000" dirty="0" smtClean="0">
                          <a:solidFill>
                            <a:schemeClr val="bg1"/>
                          </a:solidFill>
                        </a:rPr>
                        <a:t>st</a:t>
                      </a:r>
                      <a:r>
                        <a:rPr lang="en-US" sz="2000" b="1" dirty="0" smtClean="0">
                          <a:solidFill>
                            <a:schemeClr val="bg1"/>
                          </a:solidFill>
                        </a:rPr>
                        <a:t>, 2</a:t>
                      </a:r>
                      <a:r>
                        <a:rPr lang="en-US" sz="2000" b="1" baseline="30000" dirty="0" smtClean="0">
                          <a:solidFill>
                            <a:schemeClr val="bg1"/>
                          </a:solidFill>
                        </a:rPr>
                        <a:t>nd</a:t>
                      </a:r>
                      <a:r>
                        <a:rPr lang="en-US" sz="2000" b="1" baseline="0" dirty="0" smtClean="0">
                          <a:solidFill>
                            <a:schemeClr val="bg1"/>
                          </a:solidFill>
                        </a:rPr>
                        <a:t> &amp;</a:t>
                      </a:r>
                      <a:r>
                        <a:rPr lang="en-US" sz="2000" b="1" dirty="0" smtClean="0">
                          <a:solidFill>
                            <a:schemeClr val="bg1"/>
                          </a:solidFill>
                        </a:rPr>
                        <a:t> 4</a:t>
                      </a:r>
                      <a:r>
                        <a:rPr lang="en-US" sz="2000" b="1" baseline="30000" dirty="0" smtClean="0">
                          <a:solidFill>
                            <a:schemeClr val="bg1"/>
                          </a:solidFill>
                        </a:rPr>
                        <a:t>th</a:t>
                      </a:r>
                      <a:r>
                        <a:rPr lang="en-US" sz="2000" b="1" dirty="0" smtClean="0">
                          <a:solidFill>
                            <a:schemeClr val="bg1"/>
                          </a:solidFill>
                        </a:rPr>
                        <a:t> Amendments</a:t>
                      </a:r>
                    </a:p>
                  </a:txBody>
                  <a:tcPr/>
                </a:tc>
              </a:tr>
              <a:tr h="370840">
                <a:tc>
                  <a:txBody>
                    <a:bodyPr/>
                    <a:lstStyle/>
                    <a:p>
                      <a:r>
                        <a:rPr lang="en-US" sz="2000" b="1" dirty="0" smtClean="0">
                          <a:solidFill>
                            <a:schemeClr val="bg1"/>
                          </a:solidFill>
                        </a:rPr>
                        <a:t>Insure Domestic Tranquility</a:t>
                      </a:r>
                      <a:endParaRPr lang="en-US" sz="2000" dirty="0">
                        <a:solidFill>
                          <a:schemeClr val="bg1"/>
                        </a:solidFill>
                      </a:endParaRPr>
                    </a:p>
                  </a:txBody>
                  <a:tcPr/>
                </a:tc>
                <a:tc>
                  <a:txBody>
                    <a:bodyPr/>
                    <a:lstStyle/>
                    <a:p>
                      <a:pPr marL="342900" marR="0" indent="-342900" algn="l" defTabSz="914400" rtl="0" eaLnBrk="1" fontAlgn="auto" latinLnBrk="0" hangingPunct="1">
                        <a:lnSpc>
                          <a:spcPct val="100000"/>
                        </a:lnSpc>
                        <a:spcBef>
                          <a:spcPts val="0"/>
                        </a:spcBef>
                        <a:spcAft>
                          <a:spcPts val="0"/>
                        </a:spcAft>
                        <a:buClrTx/>
                        <a:buSzTx/>
                        <a:buFont typeface="Arial"/>
                        <a:buChar char="•"/>
                        <a:tabLst/>
                        <a:defRPr/>
                      </a:pPr>
                      <a:r>
                        <a:rPr lang="en-US" sz="2000" b="1" dirty="0" smtClean="0">
                          <a:solidFill>
                            <a:schemeClr val="bg1"/>
                          </a:solidFill>
                        </a:rPr>
                        <a:t>Full employment, shared family values &amp; not normalizing perverts</a:t>
                      </a:r>
                    </a:p>
                  </a:txBody>
                  <a:tcPr/>
                </a:tc>
              </a:tr>
              <a:tr h="370840">
                <a:tc>
                  <a:txBody>
                    <a:bodyPr/>
                    <a:lstStyle/>
                    <a:p>
                      <a:r>
                        <a:rPr lang="en-US" sz="2000" b="1" dirty="0" smtClean="0">
                          <a:solidFill>
                            <a:schemeClr val="bg1"/>
                          </a:solidFill>
                        </a:rPr>
                        <a:t>Provide for the Common Defense</a:t>
                      </a:r>
                      <a:endParaRPr lang="en-US" sz="2000" dirty="0">
                        <a:solidFill>
                          <a:schemeClr val="bg1"/>
                        </a:solidFill>
                      </a:endParaRPr>
                    </a:p>
                  </a:txBody>
                  <a:tcPr/>
                </a:tc>
                <a:tc>
                  <a:txBody>
                    <a:bodyPr/>
                    <a:lstStyle/>
                    <a:p>
                      <a:pPr marL="342900" marR="0" indent="-342900" algn="l" defTabSz="914400" rtl="0" eaLnBrk="1" fontAlgn="auto" latinLnBrk="0" hangingPunct="1">
                        <a:lnSpc>
                          <a:spcPct val="100000"/>
                        </a:lnSpc>
                        <a:spcBef>
                          <a:spcPts val="0"/>
                        </a:spcBef>
                        <a:spcAft>
                          <a:spcPts val="0"/>
                        </a:spcAft>
                        <a:buClrTx/>
                        <a:buSzTx/>
                        <a:buFont typeface="Arial"/>
                        <a:buChar char="•"/>
                        <a:tabLst/>
                        <a:defRPr/>
                      </a:pPr>
                      <a:r>
                        <a:rPr lang="en-US" sz="2000" b="1" dirty="0" smtClean="0">
                          <a:solidFill>
                            <a:schemeClr val="bg1"/>
                          </a:solidFill>
                        </a:rPr>
                        <a:t>DEFENSE is not OFFENSIVE - home-based military serving 99% not 1%, secret intelligence community not wreaking havoc everywhere</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2000" b="1" kern="1200" dirty="0" smtClean="0">
                          <a:solidFill>
                            <a:schemeClr val="bg1"/>
                          </a:solidFill>
                          <a:latin typeface="+mn-lt"/>
                          <a:ea typeface="+mn-ea"/>
                          <a:cs typeface="+mn-cs"/>
                        </a:rPr>
                        <a:t>Promote the General Welfare</a:t>
                      </a:r>
                      <a:endParaRPr lang="en-US" sz="2000" b="1" kern="1200" dirty="0">
                        <a:solidFill>
                          <a:schemeClr val="bg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2000" b="1" kern="1200" dirty="0" smtClean="0">
                          <a:solidFill>
                            <a:schemeClr val="bg1"/>
                          </a:solidFill>
                          <a:latin typeface="+mn-lt"/>
                          <a:ea typeface="+mn-ea"/>
                          <a:cs typeface="+mn-cs"/>
                        </a:rPr>
                        <a:t>Healthy, educated public able to pursue happiness without fear of being shot or beaten by our police, or robbed by criminal gangs that get a free pass from the FBI &amp; local law enforcement</a:t>
                      </a:r>
                    </a:p>
                  </a:txBody>
                  <a:tcPr/>
                </a:tc>
              </a:tr>
              <a:tr h="370840">
                <a:tc>
                  <a:txBody>
                    <a:bodyPr/>
                    <a:lstStyle/>
                    <a:p>
                      <a:r>
                        <a:rPr lang="en-US" sz="2000" b="1" dirty="0" smtClean="0">
                          <a:solidFill>
                            <a:schemeClr val="bg1"/>
                          </a:solidFill>
                        </a:rPr>
                        <a:t>Secure the Blessings of Liberty    to Ourselves &amp; Our Posterity</a:t>
                      </a:r>
                      <a:endParaRPr lang="en-US" sz="2000" dirty="0">
                        <a:solidFill>
                          <a:schemeClr val="bg1"/>
                        </a:solidFill>
                      </a:endParaRPr>
                    </a:p>
                  </a:txBody>
                  <a:tcPr/>
                </a:tc>
                <a:tc>
                  <a:txBody>
                    <a:bodyPr/>
                    <a:lstStyle/>
                    <a:p>
                      <a:pPr marL="342900" marR="0" indent="-342900" algn="l" defTabSz="914400" rtl="0" eaLnBrk="1" fontAlgn="auto" latinLnBrk="0" hangingPunct="1">
                        <a:lnSpc>
                          <a:spcPct val="100000"/>
                        </a:lnSpc>
                        <a:spcBef>
                          <a:spcPts val="0"/>
                        </a:spcBef>
                        <a:spcAft>
                          <a:spcPts val="0"/>
                        </a:spcAft>
                        <a:buClrTx/>
                        <a:buSzTx/>
                        <a:buFont typeface="Arial"/>
                        <a:buChar char="•"/>
                        <a:tabLst/>
                        <a:defRPr/>
                      </a:pPr>
                      <a:r>
                        <a:rPr lang="en-US" sz="2000" b="1" dirty="0" smtClean="0">
                          <a:solidFill>
                            <a:schemeClr val="bg1"/>
                          </a:solidFill>
                        </a:rPr>
                        <a:t>Hope for the future - children that are not in debt, not fat, not stupid</a:t>
                      </a:r>
                      <a:r>
                        <a:rPr lang="en-US" sz="2000" b="1" baseline="0" dirty="0" smtClean="0">
                          <a:solidFill>
                            <a:schemeClr val="bg1"/>
                          </a:solidFill>
                        </a:rPr>
                        <a:t>  &amp; </a:t>
                      </a:r>
                      <a:r>
                        <a:rPr lang="en-US" sz="2000" b="1" dirty="0" smtClean="0">
                          <a:solidFill>
                            <a:schemeClr val="bg1"/>
                          </a:solidFill>
                        </a:rPr>
                        <a:t>able to pull their own weight going forward</a:t>
                      </a:r>
                    </a:p>
                  </a:txBody>
                  <a:tcPr/>
                </a:tc>
              </a:tr>
            </a:tbl>
          </a:graphicData>
        </a:graphic>
      </p:graphicFrame>
      <p:grpSp>
        <p:nvGrpSpPr>
          <p:cNvPr id="17" name="Group 16"/>
          <p:cNvGrpSpPr/>
          <p:nvPr/>
        </p:nvGrpSpPr>
        <p:grpSpPr>
          <a:xfrm>
            <a:off x="6604636" y="5883463"/>
            <a:ext cx="3585515" cy="697575"/>
            <a:chOff x="573985" y="5758125"/>
            <a:chExt cx="3699841" cy="827948"/>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985" y="5854719"/>
              <a:ext cx="731354" cy="731354"/>
            </a:xfrm>
            <a:prstGeom prst="rect">
              <a:avLst/>
            </a:prstGeom>
          </p:spPr>
        </p:pic>
        <p:sp>
          <p:nvSpPr>
            <p:cNvPr id="20" name="Cloud Callout 19"/>
            <p:cNvSpPr/>
            <p:nvPr/>
          </p:nvSpPr>
          <p:spPr>
            <a:xfrm>
              <a:off x="1775792" y="5758125"/>
              <a:ext cx="2498034" cy="629349"/>
            </a:xfrm>
            <a:prstGeom prst="cloudCallout">
              <a:avLst>
                <a:gd name="adj1" fmla="val -71231"/>
                <a:gd name="adj2" fmla="val -2278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smtClean="0">
                  <a:solidFill>
                    <a:srgbClr val="FF0000"/>
                  </a:solidFill>
                </a:rPr>
                <a:t>Yada, Yada, Yada…</a:t>
              </a:r>
              <a:endParaRPr lang="en-US" sz="1200" b="1" i="1" dirty="0">
                <a:solidFill>
                  <a:srgbClr val="FF0000"/>
                </a:solidFill>
              </a:endParaRPr>
            </a:p>
          </p:txBody>
        </p:sp>
      </p:grpSp>
      <p:sp>
        <p:nvSpPr>
          <p:cNvPr id="22" name="TextBox 21"/>
          <p:cNvSpPr txBox="1"/>
          <p:nvPr/>
        </p:nvSpPr>
        <p:spPr>
          <a:xfrm>
            <a:off x="461330" y="5873152"/>
            <a:ext cx="5376529" cy="707886"/>
          </a:xfrm>
          <a:prstGeom prst="rect">
            <a:avLst/>
          </a:prstGeom>
          <a:noFill/>
        </p:spPr>
        <p:txBody>
          <a:bodyPr wrap="square" rtlCol="0">
            <a:spAutoFit/>
          </a:bodyPr>
          <a:lstStyle/>
          <a:p>
            <a:pPr algn="ctr"/>
            <a:r>
              <a:rPr lang="en-US" sz="2000" b="1" i="1" dirty="0" smtClean="0">
                <a:solidFill>
                  <a:srgbClr val="FFFF00"/>
                </a:solidFill>
              </a:rPr>
              <a:t>In brief, it does NOT mean Israel First, Deep State First, or Illegal Immigrants &amp; Perverts First!</a:t>
            </a:r>
            <a:endParaRPr lang="en-US" sz="2000" b="1" i="1" dirty="0">
              <a:solidFill>
                <a:srgbClr val="FFFF00"/>
              </a:solidFill>
            </a:endParaRPr>
          </a:p>
        </p:txBody>
      </p:sp>
    </p:spTree>
    <p:extLst>
      <p:ext uri="{BB962C8B-B14F-4D97-AF65-F5344CB8AC3E}">
        <p14:creationId xmlns:p14="http://schemas.microsoft.com/office/powerpoint/2010/main" val="2575608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1598" y="19185"/>
            <a:ext cx="11909401" cy="769441"/>
          </a:xfrm>
          <a:prstGeom prst="rect">
            <a:avLst/>
          </a:prstGeom>
          <a:noFill/>
        </p:spPr>
        <p:txBody>
          <a:bodyPr wrap="square" rtlCol="0">
            <a:spAutoFit/>
          </a:bodyPr>
          <a:lstStyle/>
          <a:p>
            <a:pPr algn="ctr"/>
            <a:r>
              <a:rPr lang="en-US" sz="4400" b="1" dirty="0">
                <a:solidFill>
                  <a:srgbClr val="FFFF00"/>
                </a:solidFill>
              </a:rPr>
              <a:t>Terminate Endless War Abroad</a:t>
            </a:r>
          </a:p>
        </p:txBody>
      </p:sp>
      <p:grpSp>
        <p:nvGrpSpPr>
          <p:cNvPr id="7" name="Group 6"/>
          <p:cNvGrpSpPr/>
          <p:nvPr/>
        </p:nvGrpSpPr>
        <p:grpSpPr>
          <a:xfrm>
            <a:off x="461115" y="5242590"/>
            <a:ext cx="3585515" cy="697575"/>
            <a:chOff x="573985" y="5758125"/>
            <a:chExt cx="3699841" cy="827948"/>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985" y="5854719"/>
              <a:ext cx="731354" cy="731354"/>
            </a:xfrm>
            <a:prstGeom prst="rect">
              <a:avLst/>
            </a:prstGeom>
          </p:spPr>
        </p:pic>
        <p:sp>
          <p:nvSpPr>
            <p:cNvPr id="9" name="Cloud Callout 8"/>
            <p:cNvSpPr/>
            <p:nvPr/>
          </p:nvSpPr>
          <p:spPr>
            <a:xfrm>
              <a:off x="1775792" y="5758125"/>
              <a:ext cx="2498034" cy="629349"/>
            </a:xfrm>
            <a:prstGeom prst="cloudCallout">
              <a:avLst>
                <a:gd name="adj1" fmla="val -71231"/>
                <a:gd name="adj2" fmla="val -2278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smtClean="0">
                  <a:solidFill>
                    <a:srgbClr val="FF0000"/>
                  </a:solidFill>
                </a:rPr>
                <a:t>Love, don’t forget the love…</a:t>
              </a:r>
              <a:endParaRPr lang="en-US" sz="1200" b="1" i="1" dirty="0">
                <a:solidFill>
                  <a:srgbClr val="FF0000"/>
                </a:solidFill>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3909" y="930729"/>
            <a:ext cx="6934200" cy="3619500"/>
          </a:xfrm>
          <a:prstGeom prst="rect">
            <a:avLst/>
          </a:prstGeom>
          <a:ln w="38100">
            <a:solidFill>
              <a:srgbClr val="FF0000"/>
            </a:solidFill>
          </a:ln>
        </p:spPr>
      </p:pic>
      <p:grpSp>
        <p:nvGrpSpPr>
          <p:cNvPr id="13" name="Group 12"/>
          <p:cNvGrpSpPr/>
          <p:nvPr/>
        </p:nvGrpSpPr>
        <p:grpSpPr>
          <a:xfrm>
            <a:off x="232294" y="722448"/>
            <a:ext cx="2275745" cy="3644754"/>
            <a:chOff x="253639" y="772816"/>
            <a:chExt cx="2275745" cy="3644754"/>
          </a:xfrm>
        </p:grpSpPr>
        <p:sp>
          <p:nvSpPr>
            <p:cNvPr id="4" name="TextBox 3"/>
            <p:cNvSpPr txBox="1"/>
            <p:nvPr/>
          </p:nvSpPr>
          <p:spPr>
            <a:xfrm>
              <a:off x="278094" y="2109246"/>
              <a:ext cx="2251290" cy="2308324"/>
            </a:xfrm>
            <a:prstGeom prst="rect">
              <a:avLst/>
            </a:prstGeom>
            <a:noFill/>
          </p:spPr>
          <p:txBody>
            <a:bodyPr wrap="square" rtlCol="0">
              <a:spAutoFit/>
            </a:bodyPr>
            <a:lstStyle/>
            <a:p>
              <a:pPr algn="ctr"/>
              <a:r>
                <a:rPr lang="en-US" sz="2000" b="1" dirty="0" smtClean="0">
                  <a:solidFill>
                    <a:srgbClr val="FFFFFF"/>
                  </a:solidFill>
                </a:rPr>
                <a:t>“We spent </a:t>
              </a:r>
              <a:r>
                <a:rPr lang="en-US" sz="2000" b="1" dirty="0">
                  <a:solidFill>
                    <a:srgbClr val="FFFFFF"/>
                  </a:solidFill>
                </a:rPr>
                <a:t>$6 </a:t>
              </a:r>
              <a:r>
                <a:rPr lang="en-US" sz="2000" b="1" dirty="0" smtClean="0">
                  <a:solidFill>
                    <a:srgbClr val="FFFFFF"/>
                  </a:solidFill>
                </a:rPr>
                <a:t>trillion in </a:t>
              </a:r>
              <a:r>
                <a:rPr lang="en-US" sz="2000" b="1" dirty="0">
                  <a:solidFill>
                    <a:srgbClr val="FFFFFF"/>
                  </a:solidFill>
                </a:rPr>
                <a:t>Middle East </a:t>
              </a:r>
              <a:r>
                <a:rPr lang="en-US" sz="2000" b="1" dirty="0" smtClean="0">
                  <a:solidFill>
                    <a:srgbClr val="FFFFFF"/>
                  </a:solidFill>
                </a:rPr>
                <a:t>and we are less than nowhere</a:t>
              </a:r>
              <a:r>
                <a:rPr lang="en-US" sz="2000" b="1" dirty="0">
                  <a:solidFill>
                    <a:srgbClr val="FFFFFF"/>
                  </a:solidFill>
                </a:rPr>
                <a:t>; </a:t>
              </a:r>
              <a:r>
                <a:rPr lang="en-US" sz="2000" b="1" dirty="0" smtClean="0">
                  <a:solidFill>
                    <a:srgbClr val="FFFFFF"/>
                  </a:solidFill>
                </a:rPr>
                <a:t>far worse than </a:t>
              </a:r>
              <a:r>
                <a:rPr lang="en-US" sz="2000" b="1" dirty="0">
                  <a:solidFill>
                    <a:srgbClr val="FFFFFF"/>
                  </a:solidFill>
                </a:rPr>
                <a:t>16 </a:t>
              </a:r>
              <a:r>
                <a:rPr lang="en-US" sz="2000" b="1" dirty="0" smtClean="0">
                  <a:solidFill>
                    <a:srgbClr val="FFFFFF"/>
                  </a:solidFill>
                </a:rPr>
                <a:t>years ago.”</a:t>
              </a:r>
            </a:p>
            <a:p>
              <a:pPr algn="ctr"/>
              <a:r>
                <a:rPr lang="en-US" sz="2400" b="1" dirty="0" smtClean="0">
                  <a:solidFill>
                    <a:srgbClr val="FFFF00"/>
                  </a:solidFill>
                </a:rPr>
                <a:t>Donald Trump</a:t>
              </a:r>
              <a:endParaRPr lang="en-US" sz="2400" b="1" dirty="0">
                <a:solidFill>
                  <a:srgbClr val="FFFF00"/>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639" y="772816"/>
              <a:ext cx="2141697" cy="1204705"/>
            </a:xfrm>
            <a:prstGeom prst="rect">
              <a:avLst/>
            </a:prstGeom>
            <a:ln w="38100">
              <a:solidFill>
                <a:srgbClr val="FF0000"/>
              </a:solidFill>
            </a:ln>
          </p:spPr>
        </p:pic>
      </p:gr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7515" y="1690872"/>
            <a:ext cx="2127999" cy="3181141"/>
          </a:xfrm>
          <a:prstGeom prst="rect">
            <a:avLst/>
          </a:prstGeom>
          <a:ln w="38100">
            <a:solidFill>
              <a:srgbClr val="FF0000"/>
            </a:solidFill>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0685" y="4274381"/>
            <a:ext cx="2409448" cy="2409448"/>
          </a:xfrm>
          <a:prstGeom prst="rect">
            <a:avLst/>
          </a:prstGeom>
          <a:ln w="38100">
            <a:solidFill>
              <a:srgbClr val="FF0000"/>
            </a:solidFill>
          </a:ln>
        </p:spPr>
      </p:pic>
      <p:sp>
        <p:nvSpPr>
          <p:cNvPr id="15" name="TextBox 14"/>
          <p:cNvSpPr txBox="1"/>
          <p:nvPr/>
        </p:nvSpPr>
        <p:spPr>
          <a:xfrm>
            <a:off x="7442675" y="5136457"/>
            <a:ext cx="4606580" cy="1384995"/>
          </a:xfrm>
          <a:prstGeom prst="rect">
            <a:avLst/>
          </a:prstGeom>
          <a:noFill/>
        </p:spPr>
        <p:txBody>
          <a:bodyPr wrap="square" rtlCol="0">
            <a:spAutoFit/>
          </a:bodyPr>
          <a:lstStyle/>
          <a:p>
            <a:r>
              <a:rPr lang="en-US" sz="2000" b="1" dirty="0" smtClean="0">
                <a:solidFill>
                  <a:srgbClr val="FFFFFF"/>
                </a:solidFill>
              </a:rPr>
              <a:t>“US </a:t>
            </a:r>
            <a:r>
              <a:rPr lang="en-US" sz="2000" b="1" dirty="0">
                <a:solidFill>
                  <a:srgbClr val="FFFFFF"/>
                </a:solidFill>
              </a:rPr>
              <a:t>M</a:t>
            </a:r>
            <a:r>
              <a:rPr lang="en-US" sz="2000" b="1" dirty="0" smtClean="0">
                <a:solidFill>
                  <a:srgbClr val="FFFFFF"/>
                </a:solidFill>
              </a:rPr>
              <a:t>ilitary Bases, both at home &amp; abroad, are lily pads for smuggling drugs, guns, gold, cash, and small children.”</a:t>
            </a:r>
          </a:p>
          <a:p>
            <a:pPr algn="ctr"/>
            <a:r>
              <a:rPr lang="en-US" sz="2400" b="1" dirty="0" smtClean="0">
                <a:solidFill>
                  <a:srgbClr val="FFFF00"/>
                </a:solidFill>
              </a:rPr>
              <a:t>Robert David Steele </a:t>
            </a:r>
            <a:endParaRPr lang="en-US" sz="2400" b="1" dirty="0">
              <a:solidFill>
                <a:srgbClr val="FFFF00"/>
              </a:solidFill>
            </a:endParaRPr>
          </a:p>
        </p:txBody>
      </p:sp>
    </p:spTree>
    <p:extLst>
      <p:ext uri="{BB962C8B-B14F-4D97-AF65-F5344CB8AC3E}">
        <p14:creationId xmlns:p14="http://schemas.microsoft.com/office/powerpoint/2010/main" val="257560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1598" y="19185"/>
            <a:ext cx="11909401" cy="769441"/>
          </a:xfrm>
          <a:prstGeom prst="rect">
            <a:avLst/>
          </a:prstGeom>
          <a:noFill/>
        </p:spPr>
        <p:txBody>
          <a:bodyPr wrap="square" rtlCol="0">
            <a:spAutoFit/>
          </a:bodyPr>
          <a:lstStyle/>
          <a:p>
            <a:pPr algn="ctr"/>
            <a:r>
              <a:rPr lang="en-US" sz="4400" b="1" dirty="0">
                <a:solidFill>
                  <a:srgbClr val="FFFF00"/>
                </a:solidFill>
              </a:rPr>
              <a:t>Terminate Police State at Home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105" y="923202"/>
            <a:ext cx="5504924" cy="3666673"/>
          </a:xfrm>
          <a:prstGeom prst="rect">
            <a:avLst/>
          </a:prstGeom>
          <a:ln w="38100">
            <a:solidFill>
              <a:srgbClr val="FF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3522" y="923202"/>
            <a:ext cx="5397500" cy="3644900"/>
          </a:xfrm>
          <a:prstGeom prst="rect">
            <a:avLst/>
          </a:prstGeom>
          <a:ln w="38100">
            <a:solidFill>
              <a:srgbClr val="FF0000"/>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7128" y="4837206"/>
            <a:ext cx="2271486" cy="1703615"/>
          </a:xfrm>
          <a:prstGeom prst="rect">
            <a:avLst/>
          </a:prstGeom>
          <a:ln w="38100">
            <a:solidFill>
              <a:srgbClr val="FF0000"/>
            </a:solidFill>
          </a:ln>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7650" y="4856253"/>
            <a:ext cx="3263118" cy="1703615"/>
          </a:xfrm>
          <a:prstGeom prst="rect">
            <a:avLst/>
          </a:prstGeom>
          <a:ln w="38100">
            <a:solidFill>
              <a:srgbClr val="FF0000"/>
            </a:solidFill>
          </a:ln>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9130" y="4856253"/>
            <a:ext cx="2589725" cy="1723344"/>
          </a:xfrm>
          <a:prstGeom prst="rect">
            <a:avLst/>
          </a:prstGeom>
          <a:ln w="38100">
            <a:solidFill>
              <a:srgbClr val="FF0000"/>
            </a:solidFill>
          </a:ln>
        </p:spPr>
      </p:pic>
    </p:spTree>
    <p:extLst>
      <p:ext uri="{BB962C8B-B14F-4D97-AF65-F5344CB8AC3E}">
        <p14:creationId xmlns:p14="http://schemas.microsoft.com/office/powerpoint/2010/main" val="257560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1598" y="19185"/>
            <a:ext cx="11909401" cy="769441"/>
          </a:xfrm>
          <a:prstGeom prst="rect">
            <a:avLst/>
          </a:prstGeom>
          <a:noFill/>
        </p:spPr>
        <p:txBody>
          <a:bodyPr wrap="square" rtlCol="0">
            <a:spAutoFit/>
          </a:bodyPr>
          <a:lstStyle/>
          <a:p>
            <a:pPr algn="ctr"/>
            <a:r>
              <a:rPr lang="en-US" sz="4400" b="1" dirty="0">
                <a:solidFill>
                  <a:srgbClr val="FFFF00"/>
                </a:solidFill>
              </a:rPr>
              <a:t>Freedom Should Be </a:t>
            </a:r>
            <a:r>
              <a:rPr lang="en-US" sz="4400" b="1" dirty="0" smtClean="0">
                <a:solidFill>
                  <a:srgbClr val="FFFF00"/>
                </a:solidFill>
              </a:rPr>
              <a:t>Fun - Cosmic Fun!</a:t>
            </a:r>
            <a:endParaRPr lang="en-US" sz="4400" b="1" dirty="0">
              <a:solidFill>
                <a:srgbClr val="FFFF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513" y="939125"/>
            <a:ext cx="9446897" cy="4738302"/>
          </a:xfrm>
          <a:prstGeom prst="rect">
            <a:avLst/>
          </a:prstGeom>
          <a:ln w="38100">
            <a:solidFill>
              <a:srgbClr val="FF0000"/>
            </a:solidFill>
          </a:ln>
        </p:spPr>
      </p:pic>
      <p:grpSp>
        <p:nvGrpSpPr>
          <p:cNvPr id="8" name="Group 7"/>
          <p:cNvGrpSpPr/>
          <p:nvPr/>
        </p:nvGrpSpPr>
        <p:grpSpPr>
          <a:xfrm>
            <a:off x="4313540" y="5922931"/>
            <a:ext cx="3585515" cy="697575"/>
            <a:chOff x="573985" y="5758125"/>
            <a:chExt cx="3699841" cy="827948"/>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985" y="5854719"/>
              <a:ext cx="731354" cy="731354"/>
            </a:xfrm>
            <a:prstGeom prst="rect">
              <a:avLst/>
            </a:prstGeom>
          </p:spPr>
        </p:pic>
        <p:sp>
          <p:nvSpPr>
            <p:cNvPr id="10" name="Cloud Callout 9"/>
            <p:cNvSpPr/>
            <p:nvPr/>
          </p:nvSpPr>
          <p:spPr>
            <a:xfrm>
              <a:off x="1775792" y="5758125"/>
              <a:ext cx="2498034" cy="629349"/>
            </a:xfrm>
            <a:prstGeom prst="cloudCallout">
              <a:avLst>
                <a:gd name="adj1" fmla="val -71231"/>
                <a:gd name="adj2" fmla="val -2278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smtClean="0">
                  <a:solidFill>
                    <a:srgbClr val="FF0000"/>
                  </a:solidFill>
                </a:rPr>
                <a:t>Feel the love…</a:t>
              </a:r>
              <a:endParaRPr lang="en-US" sz="1200" b="1" i="1" dirty="0">
                <a:solidFill>
                  <a:srgbClr val="FF0000"/>
                </a:solidFill>
              </a:endParaRPr>
            </a:p>
          </p:txBody>
        </p:sp>
      </p:grpSp>
      <p:sp>
        <p:nvSpPr>
          <p:cNvPr id="12" name="TextBox 11"/>
          <p:cNvSpPr txBox="1"/>
          <p:nvPr/>
        </p:nvSpPr>
        <p:spPr>
          <a:xfrm>
            <a:off x="42691" y="867603"/>
            <a:ext cx="1238005" cy="4801314"/>
          </a:xfrm>
          <a:prstGeom prst="rect">
            <a:avLst/>
          </a:prstGeom>
          <a:noFill/>
        </p:spPr>
        <p:txBody>
          <a:bodyPr wrap="square" rtlCol="0">
            <a:spAutoFit/>
          </a:bodyPr>
          <a:lstStyle/>
          <a:p>
            <a:r>
              <a:rPr lang="en-US" b="1" dirty="0" smtClean="0">
                <a:solidFill>
                  <a:srgbClr val="FFFF00"/>
                </a:solidFill>
              </a:rPr>
              <a:t>CHAKRA</a:t>
            </a:r>
          </a:p>
          <a:p>
            <a:pPr>
              <a:spcBef>
                <a:spcPts val="1200"/>
              </a:spcBef>
            </a:pPr>
            <a:r>
              <a:rPr lang="en-US" sz="1400" b="1" dirty="0" smtClean="0">
                <a:solidFill>
                  <a:schemeClr val="bg1"/>
                </a:solidFill>
              </a:rPr>
              <a:t>12 Divine</a:t>
            </a:r>
          </a:p>
          <a:p>
            <a:pPr>
              <a:spcBef>
                <a:spcPts val="1200"/>
              </a:spcBef>
            </a:pPr>
            <a:r>
              <a:rPr lang="en-US" sz="1400" b="1" dirty="0" smtClean="0">
                <a:solidFill>
                  <a:schemeClr val="bg1"/>
                </a:solidFill>
              </a:rPr>
              <a:t>11 Galactic</a:t>
            </a:r>
          </a:p>
          <a:p>
            <a:pPr>
              <a:spcBef>
                <a:spcPts val="1200"/>
              </a:spcBef>
            </a:pPr>
            <a:r>
              <a:rPr lang="en-US" sz="1400" b="1" dirty="0" smtClean="0">
                <a:solidFill>
                  <a:schemeClr val="bg1"/>
                </a:solidFill>
              </a:rPr>
              <a:t>09 Universal</a:t>
            </a:r>
          </a:p>
          <a:p>
            <a:pPr>
              <a:spcBef>
                <a:spcPts val="1200"/>
              </a:spcBef>
            </a:pPr>
            <a:r>
              <a:rPr lang="en-US" sz="1400" b="1" dirty="0" smtClean="0">
                <a:solidFill>
                  <a:schemeClr val="bg1"/>
                </a:solidFill>
              </a:rPr>
              <a:t>08 Spirit</a:t>
            </a:r>
          </a:p>
          <a:p>
            <a:pPr>
              <a:spcBef>
                <a:spcPts val="1200"/>
              </a:spcBef>
            </a:pPr>
            <a:r>
              <a:rPr lang="en-US" sz="1400" b="1" dirty="0" smtClean="0">
                <a:solidFill>
                  <a:schemeClr val="bg1"/>
                </a:solidFill>
              </a:rPr>
              <a:t>07 Crown</a:t>
            </a:r>
          </a:p>
          <a:p>
            <a:pPr>
              <a:spcBef>
                <a:spcPts val="1200"/>
              </a:spcBef>
            </a:pPr>
            <a:r>
              <a:rPr lang="en-US" sz="1400" b="1" dirty="0" smtClean="0">
                <a:solidFill>
                  <a:schemeClr val="bg1"/>
                </a:solidFill>
              </a:rPr>
              <a:t>06 Third Eye</a:t>
            </a:r>
          </a:p>
          <a:p>
            <a:pPr>
              <a:spcBef>
                <a:spcPts val="1200"/>
              </a:spcBef>
            </a:pPr>
            <a:r>
              <a:rPr lang="en-US" sz="1400" b="1" dirty="0" smtClean="0">
                <a:solidFill>
                  <a:schemeClr val="bg1"/>
                </a:solidFill>
              </a:rPr>
              <a:t>05 Throat</a:t>
            </a:r>
          </a:p>
          <a:p>
            <a:pPr>
              <a:spcBef>
                <a:spcPts val="1200"/>
              </a:spcBef>
            </a:pPr>
            <a:r>
              <a:rPr lang="en-US" sz="1400" b="1" dirty="0" smtClean="0">
                <a:solidFill>
                  <a:schemeClr val="bg1"/>
                </a:solidFill>
              </a:rPr>
              <a:t>04 Heart</a:t>
            </a:r>
          </a:p>
          <a:p>
            <a:pPr>
              <a:spcBef>
                <a:spcPts val="1200"/>
              </a:spcBef>
            </a:pPr>
            <a:r>
              <a:rPr lang="en-US" sz="1400" b="1" dirty="0" smtClean="0">
                <a:solidFill>
                  <a:schemeClr val="bg1"/>
                </a:solidFill>
              </a:rPr>
              <a:t>03 Gut</a:t>
            </a:r>
          </a:p>
          <a:p>
            <a:pPr>
              <a:spcBef>
                <a:spcPts val="1200"/>
              </a:spcBef>
            </a:pPr>
            <a:r>
              <a:rPr lang="en-US" sz="1400" b="1" dirty="0" smtClean="0">
                <a:solidFill>
                  <a:schemeClr val="bg1"/>
                </a:solidFill>
              </a:rPr>
              <a:t>02 Navel</a:t>
            </a:r>
          </a:p>
          <a:p>
            <a:pPr>
              <a:spcBef>
                <a:spcPts val="1200"/>
              </a:spcBef>
            </a:pPr>
            <a:r>
              <a:rPr lang="en-US" sz="1400" b="1" dirty="0" smtClean="0">
                <a:solidFill>
                  <a:schemeClr val="bg1"/>
                </a:solidFill>
              </a:rPr>
              <a:t>01 Sacral</a:t>
            </a:r>
          </a:p>
          <a:p>
            <a:pPr>
              <a:spcBef>
                <a:spcPts val="1200"/>
              </a:spcBef>
            </a:pPr>
            <a:r>
              <a:rPr lang="en-US" sz="1400" b="1" dirty="0" smtClean="0">
                <a:solidFill>
                  <a:schemeClr val="bg1"/>
                </a:solidFill>
              </a:rPr>
              <a:t>10 Earth Roo</a:t>
            </a:r>
            <a:r>
              <a:rPr lang="en-US" sz="1200" b="1" dirty="0" smtClean="0">
                <a:solidFill>
                  <a:schemeClr val="bg1"/>
                </a:solidFill>
              </a:rPr>
              <a:t>t</a:t>
            </a:r>
          </a:p>
        </p:txBody>
      </p:sp>
      <p:sp>
        <p:nvSpPr>
          <p:cNvPr id="13" name="TextBox 12"/>
          <p:cNvSpPr txBox="1"/>
          <p:nvPr/>
        </p:nvSpPr>
        <p:spPr>
          <a:xfrm>
            <a:off x="10830262" y="867604"/>
            <a:ext cx="1355408" cy="4801314"/>
          </a:xfrm>
          <a:prstGeom prst="rect">
            <a:avLst/>
          </a:prstGeom>
          <a:noFill/>
        </p:spPr>
        <p:txBody>
          <a:bodyPr wrap="square" rtlCol="0">
            <a:spAutoFit/>
          </a:bodyPr>
          <a:lstStyle/>
          <a:p>
            <a:r>
              <a:rPr lang="en-US" b="1" dirty="0" smtClean="0">
                <a:solidFill>
                  <a:srgbClr val="FFFF00"/>
                </a:solidFill>
              </a:rPr>
              <a:t>OUR GOAL</a:t>
            </a:r>
          </a:p>
          <a:p>
            <a:pPr>
              <a:spcBef>
                <a:spcPts val="1200"/>
              </a:spcBef>
            </a:pPr>
            <a:r>
              <a:rPr lang="en-US" sz="1400" b="1" dirty="0" smtClean="0">
                <a:solidFill>
                  <a:srgbClr val="FFFFFF"/>
                </a:solidFill>
              </a:rPr>
              <a:t>12 Infinity</a:t>
            </a:r>
          </a:p>
          <a:p>
            <a:pPr>
              <a:spcBef>
                <a:spcPts val="1200"/>
              </a:spcBef>
            </a:pPr>
            <a:r>
              <a:rPr lang="en-US" sz="1400" b="1" dirty="0" smtClean="0">
                <a:solidFill>
                  <a:srgbClr val="FFFFFF"/>
                </a:solidFill>
              </a:rPr>
              <a:t>11 Healing</a:t>
            </a:r>
          </a:p>
          <a:p>
            <a:pPr>
              <a:spcBef>
                <a:spcPts val="1200"/>
              </a:spcBef>
            </a:pPr>
            <a:r>
              <a:rPr lang="en-US" sz="1400" b="1" dirty="0" smtClean="0">
                <a:solidFill>
                  <a:srgbClr val="FFFFFF"/>
                </a:solidFill>
              </a:rPr>
              <a:t>09 OSEE</a:t>
            </a:r>
          </a:p>
          <a:p>
            <a:pPr>
              <a:spcBef>
                <a:spcPts val="1200"/>
              </a:spcBef>
            </a:pPr>
            <a:r>
              <a:rPr lang="en-US" sz="1400" b="1" dirty="0" smtClean="0">
                <a:solidFill>
                  <a:srgbClr val="FFFFFF"/>
                </a:solidFill>
              </a:rPr>
              <a:t>08 Transcend</a:t>
            </a:r>
          </a:p>
          <a:p>
            <a:pPr>
              <a:spcBef>
                <a:spcPts val="1200"/>
              </a:spcBef>
            </a:pPr>
            <a:r>
              <a:rPr lang="en-US" sz="1400" b="1" dirty="0" smtClean="0">
                <a:solidFill>
                  <a:srgbClr val="FFFFFF"/>
                </a:solidFill>
              </a:rPr>
              <a:t>07 Facts</a:t>
            </a:r>
          </a:p>
          <a:p>
            <a:pPr>
              <a:spcBef>
                <a:spcPts val="1200"/>
              </a:spcBef>
            </a:pPr>
            <a:r>
              <a:rPr lang="en-US" sz="1400" b="1" dirty="0" smtClean="0">
                <a:solidFill>
                  <a:srgbClr val="FFFFFF"/>
                </a:solidFill>
              </a:rPr>
              <a:t>06 Intuition</a:t>
            </a:r>
          </a:p>
          <a:p>
            <a:pPr>
              <a:spcBef>
                <a:spcPts val="1200"/>
              </a:spcBef>
            </a:pPr>
            <a:r>
              <a:rPr lang="en-US" sz="1400" b="1" dirty="0" smtClean="0">
                <a:solidFill>
                  <a:srgbClr val="FFFFFF"/>
                </a:solidFill>
              </a:rPr>
              <a:t>05 Consensus</a:t>
            </a:r>
          </a:p>
          <a:p>
            <a:pPr>
              <a:spcBef>
                <a:spcPts val="1200"/>
              </a:spcBef>
            </a:pPr>
            <a:r>
              <a:rPr lang="en-US" sz="1400" b="1" dirty="0" smtClean="0">
                <a:solidFill>
                  <a:srgbClr val="FFFFFF"/>
                </a:solidFill>
              </a:rPr>
              <a:t>04 Compassion</a:t>
            </a:r>
          </a:p>
          <a:p>
            <a:pPr>
              <a:spcBef>
                <a:spcPts val="1200"/>
              </a:spcBef>
            </a:pPr>
            <a:r>
              <a:rPr lang="en-US" sz="1400" b="1" dirty="0" smtClean="0">
                <a:solidFill>
                  <a:srgbClr val="FFFFFF"/>
                </a:solidFill>
              </a:rPr>
              <a:t>03 Fitness</a:t>
            </a:r>
          </a:p>
          <a:p>
            <a:pPr>
              <a:spcBef>
                <a:spcPts val="1200"/>
              </a:spcBef>
            </a:pPr>
            <a:r>
              <a:rPr lang="en-US" sz="1400" b="1" dirty="0" smtClean="0">
                <a:solidFill>
                  <a:srgbClr val="FFFFFF"/>
                </a:solidFill>
              </a:rPr>
              <a:t>02 Altruism</a:t>
            </a:r>
          </a:p>
          <a:p>
            <a:pPr>
              <a:spcBef>
                <a:spcPts val="1200"/>
              </a:spcBef>
            </a:pPr>
            <a:r>
              <a:rPr lang="en-US" sz="1400" b="1" dirty="0" smtClean="0">
                <a:solidFill>
                  <a:srgbClr val="FFFFFF"/>
                </a:solidFill>
              </a:rPr>
              <a:t>01 Happiness</a:t>
            </a:r>
          </a:p>
          <a:p>
            <a:pPr>
              <a:spcBef>
                <a:spcPts val="1200"/>
              </a:spcBef>
            </a:pPr>
            <a:r>
              <a:rPr lang="en-US" sz="1400" b="1" dirty="0" smtClean="0">
                <a:solidFill>
                  <a:srgbClr val="FFFFFF"/>
                </a:solidFill>
              </a:rPr>
              <a:t>10 Re-Birth</a:t>
            </a:r>
          </a:p>
        </p:txBody>
      </p:sp>
    </p:spTree>
    <p:extLst>
      <p:ext uri="{BB962C8B-B14F-4D97-AF65-F5344CB8AC3E}">
        <p14:creationId xmlns:p14="http://schemas.microsoft.com/office/powerpoint/2010/main" val="2925506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32473"/>
            <a:ext cx="12192000" cy="769441"/>
          </a:xfrm>
          <a:prstGeom prst="rect">
            <a:avLst/>
          </a:prstGeom>
          <a:noFill/>
        </p:spPr>
        <p:txBody>
          <a:bodyPr wrap="square" rtlCol="0">
            <a:spAutoFit/>
          </a:bodyPr>
          <a:lstStyle/>
          <a:p>
            <a:pPr algn="ctr"/>
            <a:r>
              <a:rPr lang="en-US" sz="4400" b="1" dirty="0" smtClean="0">
                <a:solidFill>
                  <a:srgbClr val="FFFF00"/>
                </a:solidFill>
              </a:rPr>
              <a:t>The Gold Standard - Presidential, National &amp; Global</a:t>
            </a:r>
            <a:endParaRPr lang="en-US" sz="4400" b="1" dirty="0">
              <a:solidFill>
                <a:srgbClr val="FFFF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6943" y="867227"/>
            <a:ext cx="5845629" cy="5845629"/>
          </a:xfrm>
          <a:prstGeom prst="rect">
            <a:avLst/>
          </a:prstGeom>
        </p:spPr>
      </p:pic>
      <p:grpSp>
        <p:nvGrpSpPr>
          <p:cNvPr id="5" name="Group 4"/>
          <p:cNvGrpSpPr/>
          <p:nvPr/>
        </p:nvGrpSpPr>
        <p:grpSpPr>
          <a:xfrm>
            <a:off x="173370" y="5985598"/>
            <a:ext cx="3585515" cy="697575"/>
            <a:chOff x="573985" y="5758125"/>
            <a:chExt cx="3699841" cy="827948"/>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985" y="5854719"/>
              <a:ext cx="731354" cy="731354"/>
            </a:xfrm>
            <a:prstGeom prst="rect">
              <a:avLst/>
            </a:prstGeom>
          </p:spPr>
        </p:pic>
        <p:sp>
          <p:nvSpPr>
            <p:cNvPr id="8" name="Cloud Callout 7"/>
            <p:cNvSpPr/>
            <p:nvPr/>
          </p:nvSpPr>
          <p:spPr>
            <a:xfrm>
              <a:off x="1775792" y="5758125"/>
              <a:ext cx="2498034" cy="629349"/>
            </a:xfrm>
            <a:prstGeom prst="cloudCallout">
              <a:avLst>
                <a:gd name="adj1" fmla="val -71231"/>
                <a:gd name="adj2" fmla="val -2278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smtClean="0">
                  <a:solidFill>
                    <a:srgbClr val="FF0000"/>
                  </a:solidFill>
                </a:rPr>
                <a:t>Yada, Yada, Yada…</a:t>
              </a:r>
              <a:endParaRPr lang="en-US" sz="1200" b="1" i="1" dirty="0">
                <a:solidFill>
                  <a:srgbClr val="FF0000"/>
                </a:solidFill>
              </a:endParaRPr>
            </a:p>
          </p:txBody>
        </p:sp>
      </p:grpSp>
    </p:spTree>
    <p:extLst>
      <p:ext uri="{BB962C8B-B14F-4D97-AF65-F5344CB8AC3E}">
        <p14:creationId xmlns:p14="http://schemas.microsoft.com/office/powerpoint/2010/main" val="33202359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723" y="17762"/>
            <a:ext cx="12079564" cy="769441"/>
          </a:xfrm>
          <a:prstGeom prst="rect">
            <a:avLst/>
          </a:prstGeom>
          <a:noFill/>
        </p:spPr>
        <p:txBody>
          <a:bodyPr wrap="square" rtlCol="0">
            <a:spAutoFit/>
          </a:bodyPr>
          <a:lstStyle/>
          <a:p>
            <a:pPr algn="ctr"/>
            <a:r>
              <a:rPr lang="en-US" sz="4400" b="1" dirty="0" smtClean="0">
                <a:solidFill>
                  <a:srgbClr val="FFFF00"/>
                </a:solidFill>
              </a:rPr>
              <a:t>Call to Arms - With &amp; Beyond Trump</a:t>
            </a:r>
            <a:endParaRPr lang="en-US" sz="4400" b="1" dirty="0">
              <a:solidFill>
                <a:srgbClr val="FFFF00"/>
              </a:solidFill>
            </a:endParaRPr>
          </a:p>
        </p:txBody>
      </p:sp>
      <p:sp>
        <p:nvSpPr>
          <p:cNvPr id="3" name="TextBox 2"/>
          <p:cNvSpPr txBox="1"/>
          <p:nvPr/>
        </p:nvSpPr>
        <p:spPr>
          <a:xfrm>
            <a:off x="5142229" y="958329"/>
            <a:ext cx="6738222" cy="3754874"/>
          </a:xfrm>
          <a:prstGeom prst="rect">
            <a:avLst/>
          </a:prstGeom>
          <a:noFill/>
        </p:spPr>
        <p:txBody>
          <a:bodyPr wrap="square" rtlCol="0">
            <a:spAutoFit/>
          </a:bodyPr>
          <a:lstStyle/>
          <a:p>
            <a:r>
              <a:rPr lang="en-US" sz="4000" b="1" dirty="0" smtClean="0">
                <a:solidFill>
                  <a:srgbClr val="FFFF00"/>
                </a:solidFill>
                <a:effectLst>
                  <a:outerShdw blurRad="38100" dist="38100" dir="2700000" algn="tl">
                    <a:srgbClr val="000000">
                      <a:alpha val="43137"/>
                    </a:srgbClr>
                  </a:outerShdw>
                </a:effectLst>
              </a:rPr>
              <a:t>Non-Negotiable Demands</a:t>
            </a:r>
          </a:p>
          <a:p>
            <a:pPr marL="514350" indent="-514350">
              <a:spcBef>
                <a:spcPts val="1200"/>
              </a:spcBef>
              <a:buFont typeface="+mj-lt"/>
              <a:buAutoNum type="arabicPeriod"/>
            </a:pPr>
            <a:r>
              <a:rPr lang="en-US" sz="2800" b="1" dirty="0" smtClean="0">
                <a:solidFill>
                  <a:srgbClr val="FFFFFF"/>
                </a:solidFill>
              </a:rPr>
              <a:t>Uphold the Constitution (especially 1</a:t>
            </a:r>
            <a:r>
              <a:rPr lang="en-US" sz="2800" b="1" baseline="30000" dirty="0" smtClean="0">
                <a:solidFill>
                  <a:srgbClr val="FFFFFF"/>
                </a:solidFill>
              </a:rPr>
              <a:t>st</a:t>
            </a:r>
            <a:r>
              <a:rPr lang="en-US" sz="2800" b="1" dirty="0" smtClean="0">
                <a:solidFill>
                  <a:srgbClr val="FFFFFF"/>
                </a:solidFill>
              </a:rPr>
              <a:t>, 2</a:t>
            </a:r>
            <a:r>
              <a:rPr lang="en-US" sz="2800" b="1" baseline="30000" dirty="0" smtClean="0">
                <a:solidFill>
                  <a:srgbClr val="FFFFFF"/>
                </a:solidFill>
              </a:rPr>
              <a:t>nd</a:t>
            </a:r>
            <a:r>
              <a:rPr lang="en-US" sz="2800" b="1" dirty="0" smtClean="0">
                <a:solidFill>
                  <a:srgbClr val="FFFFFF"/>
                </a:solidFill>
              </a:rPr>
              <a:t>, and 4</a:t>
            </a:r>
            <a:r>
              <a:rPr lang="en-US" sz="2800" b="1" baseline="30000" dirty="0" smtClean="0">
                <a:solidFill>
                  <a:srgbClr val="FFFFFF"/>
                </a:solidFill>
              </a:rPr>
              <a:t>th</a:t>
            </a:r>
            <a:r>
              <a:rPr lang="en-US" sz="2800" b="1" dirty="0" smtClean="0">
                <a:solidFill>
                  <a:srgbClr val="FFFFFF"/>
                </a:solidFill>
              </a:rPr>
              <a:t>)</a:t>
            </a:r>
          </a:p>
          <a:p>
            <a:pPr marL="514350" indent="-514350">
              <a:spcBef>
                <a:spcPts val="1200"/>
              </a:spcBef>
              <a:buFont typeface="+mj-lt"/>
              <a:buAutoNum type="arabicPeriod"/>
            </a:pPr>
            <a:r>
              <a:rPr lang="en-US" sz="2800" b="1" dirty="0" smtClean="0">
                <a:solidFill>
                  <a:srgbClr val="FFFFFF"/>
                </a:solidFill>
              </a:rPr>
              <a:t>Terminate Zionist-Controlled Deep State </a:t>
            </a:r>
            <a:r>
              <a:rPr lang="en-US" sz="2800" b="1" dirty="0" smtClean="0">
                <a:solidFill>
                  <a:srgbClr val="FFFF00"/>
                </a:solidFill>
              </a:rPr>
              <a:t>America First!</a:t>
            </a:r>
          </a:p>
          <a:p>
            <a:pPr marL="514350" indent="-514350">
              <a:spcBef>
                <a:spcPts val="1200"/>
              </a:spcBef>
              <a:buFont typeface="+mj-lt"/>
              <a:buAutoNum type="arabicPeriod"/>
            </a:pPr>
            <a:r>
              <a:rPr lang="en-US" sz="2800" b="1" dirty="0" smtClean="0">
                <a:solidFill>
                  <a:srgbClr val="FFFFFF"/>
                </a:solidFill>
              </a:rPr>
              <a:t>Pass #UNRIG Legislation in Time for     2022 Congressional Elections</a:t>
            </a:r>
          </a:p>
        </p:txBody>
      </p:sp>
      <p:sp>
        <p:nvSpPr>
          <p:cNvPr id="5" name="Rectangle 4"/>
          <p:cNvSpPr/>
          <p:nvPr/>
        </p:nvSpPr>
        <p:spPr>
          <a:xfrm>
            <a:off x="4781300" y="4834897"/>
            <a:ext cx="7460080" cy="1200329"/>
          </a:xfrm>
          <a:prstGeom prst="rect">
            <a:avLst/>
          </a:prstGeom>
        </p:spPr>
        <p:txBody>
          <a:bodyPr wrap="square">
            <a:spAutoFit/>
          </a:bodyPr>
          <a:lstStyle/>
          <a:p>
            <a:pPr algn="ctr"/>
            <a:r>
              <a:rPr lang="en-US" sz="3600" b="1" i="1" dirty="0">
                <a:solidFill>
                  <a:srgbClr val="FFFF00"/>
                </a:solidFill>
              </a:rPr>
              <a:t>One Nation under God, </a:t>
            </a:r>
            <a:r>
              <a:rPr lang="en-US" sz="3600" b="1" i="1" dirty="0" smtClean="0">
                <a:solidFill>
                  <a:srgbClr val="FFFF00"/>
                </a:solidFill>
              </a:rPr>
              <a:t>Indivisible</a:t>
            </a:r>
            <a:r>
              <a:rPr lang="en-US" sz="3600" b="1" i="1" dirty="0">
                <a:solidFill>
                  <a:srgbClr val="FFFF00"/>
                </a:solidFill>
              </a:rPr>
              <a:t>, </a:t>
            </a:r>
          </a:p>
          <a:p>
            <a:pPr algn="ctr"/>
            <a:r>
              <a:rPr lang="en-US" sz="3600" b="1" i="1" dirty="0">
                <a:solidFill>
                  <a:srgbClr val="FFFF00"/>
                </a:solidFill>
              </a:rPr>
              <a:t>with </a:t>
            </a:r>
            <a:r>
              <a:rPr lang="en-US" sz="3600" b="1" i="1" dirty="0" smtClean="0">
                <a:solidFill>
                  <a:srgbClr val="FFFF00"/>
                </a:solidFill>
              </a:rPr>
              <a:t>Liberty and Justice </a:t>
            </a:r>
            <a:r>
              <a:rPr lang="en-US" sz="3600" b="1" i="1" dirty="0">
                <a:solidFill>
                  <a:srgbClr val="FFFF00"/>
                </a:solidFill>
              </a:rPr>
              <a:t>for </a:t>
            </a:r>
            <a:r>
              <a:rPr lang="en-US" sz="3600" b="1" i="1" dirty="0" smtClean="0">
                <a:solidFill>
                  <a:srgbClr val="FFFF00"/>
                </a:solidFill>
              </a:rPr>
              <a:t>All</a:t>
            </a:r>
            <a:endParaRPr lang="en-US" sz="3600" b="1" i="1" dirty="0">
              <a:solidFill>
                <a:srgbClr val="FFFF00"/>
              </a:solidFill>
            </a:endParaRPr>
          </a:p>
        </p:txBody>
      </p:sp>
      <p:grpSp>
        <p:nvGrpSpPr>
          <p:cNvPr id="8" name="Group 7"/>
          <p:cNvGrpSpPr/>
          <p:nvPr/>
        </p:nvGrpSpPr>
        <p:grpSpPr>
          <a:xfrm>
            <a:off x="388362" y="899604"/>
            <a:ext cx="4064369" cy="4569627"/>
            <a:chOff x="388362" y="899604"/>
            <a:chExt cx="4064369" cy="4569627"/>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362" y="899604"/>
              <a:ext cx="4064369" cy="2144600"/>
            </a:xfrm>
            <a:prstGeom prst="rect">
              <a:avLst/>
            </a:prstGeom>
            <a:ln w="38100">
              <a:solidFill>
                <a:srgbClr val="FF0000"/>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362" y="3196421"/>
              <a:ext cx="4042685" cy="2272810"/>
            </a:xfrm>
            <a:prstGeom prst="rect">
              <a:avLst/>
            </a:prstGeom>
            <a:ln w="38100">
              <a:solidFill>
                <a:srgbClr val="FF0000"/>
              </a:solidFill>
            </a:ln>
          </p:spPr>
        </p:pic>
        <p:sp>
          <p:nvSpPr>
            <p:cNvPr id="7" name="TextBox 6"/>
            <p:cNvSpPr txBox="1"/>
            <p:nvPr/>
          </p:nvSpPr>
          <p:spPr>
            <a:xfrm>
              <a:off x="1505604" y="4348437"/>
              <a:ext cx="1190662" cy="584775"/>
            </a:xfrm>
            <a:prstGeom prst="rect">
              <a:avLst/>
            </a:prstGeom>
            <a:noFill/>
          </p:spPr>
          <p:txBody>
            <a:bodyPr wrap="square" rtlCol="0">
              <a:spAutoFit/>
            </a:bodyPr>
            <a:lstStyle/>
            <a:p>
              <a:pPr algn="ctr"/>
              <a:r>
                <a:rPr lang="en-US" sz="1200" b="1" dirty="0" smtClean="0">
                  <a:solidFill>
                    <a:schemeClr val="bg1"/>
                  </a:solidFill>
                </a:rPr>
                <a:t>BUY </a:t>
              </a:r>
            </a:p>
            <a:p>
              <a:pPr algn="ctr"/>
              <a:r>
                <a:rPr lang="en-US" sz="1200" b="1" dirty="0" smtClean="0">
                  <a:solidFill>
                    <a:schemeClr val="bg1"/>
                  </a:solidFill>
                </a:rPr>
                <a:t>GUNS</a:t>
              </a:r>
            </a:p>
            <a:p>
              <a:pPr algn="ctr"/>
              <a:endParaRPr lang="en-US" sz="800" b="1" dirty="0">
                <a:solidFill>
                  <a:schemeClr val="bg1"/>
                </a:solidFill>
              </a:endParaRPr>
            </a:p>
          </p:txBody>
        </p:sp>
      </p:grpSp>
      <p:grpSp>
        <p:nvGrpSpPr>
          <p:cNvPr id="11" name="Group 10"/>
          <p:cNvGrpSpPr/>
          <p:nvPr/>
        </p:nvGrpSpPr>
        <p:grpSpPr>
          <a:xfrm>
            <a:off x="128597" y="5824306"/>
            <a:ext cx="4895369" cy="792668"/>
            <a:chOff x="533057" y="5645261"/>
            <a:chExt cx="4451869" cy="940813"/>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057" y="5645261"/>
              <a:ext cx="772282" cy="940813"/>
            </a:xfrm>
            <a:prstGeom prst="rect">
              <a:avLst/>
            </a:prstGeom>
          </p:spPr>
        </p:pic>
        <p:sp>
          <p:nvSpPr>
            <p:cNvPr id="13" name="Cloud Callout 12"/>
            <p:cNvSpPr/>
            <p:nvPr/>
          </p:nvSpPr>
          <p:spPr>
            <a:xfrm>
              <a:off x="1523175" y="5645261"/>
              <a:ext cx="3461751" cy="940812"/>
            </a:xfrm>
            <a:prstGeom prst="cloudCallout">
              <a:avLst>
                <a:gd name="adj1" fmla="val -61406"/>
                <a:gd name="adj2" fmla="val -35598"/>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smtClean="0">
                  <a:solidFill>
                    <a:srgbClr val="FF0000"/>
                  </a:solidFill>
                </a:rPr>
                <a:t> Poke President – Spook the Rats…</a:t>
              </a:r>
            </a:p>
            <a:p>
              <a:pPr algn="ctr"/>
              <a:r>
                <a:rPr lang="en-US" sz="1200" b="1" i="1" dirty="0" smtClean="0">
                  <a:solidFill>
                    <a:srgbClr val="FF0000"/>
                  </a:solidFill>
                </a:rPr>
                <a:t>www.marianne2020.com</a:t>
              </a:r>
              <a:endParaRPr lang="en-US" sz="1200" b="1" i="1" dirty="0">
                <a:solidFill>
                  <a:srgbClr val="FF0000"/>
                </a:solidFill>
              </a:endParaRPr>
            </a:p>
          </p:txBody>
        </p:sp>
      </p:grpSp>
      <p:sp>
        <p:nvSpPr>
          <p:cNvPr id="9" name="TextBox 8"/>
          <p:cNvSpPr txBox="1"/>
          <p:nvPr/>
        </p:nvSpPr>
        <p:spPr>
          <a:xfrm>
            <a:off x="6079525" y="6126648"/>
            <a:ext cx="4769708" cy="461665"/>
          </a:xfrm>
          <a:prstGeom prst="rect">
            <a:avLst/>
          </a:prstGeom>
          <a:noFill/>
        </p:spPr>
        <p:txBody>
          <a:bodyPr wrap="square" rtlCol="0">
            <a:spAutoFit/>
          </a:bodyPr>
          <a:lstStyle/>
          <a:p>
            <a:r>
              <a:rPr lang="en-US" sz="2400" b="1" dirty="0" smtClean="0">
                <a:solidFill>
                  <a:srgbClr val="FFFF00"/>
                </a:solidFill>
              </a:rPr>
              <a:t>http://tinyurl.com/Steele-DD-2019</a:t>
            </a:r>
            <a:endParaRPr lang="en-US" sz="2400" b="1" dirty="0">
              <a:solidFill>
                <a:srgbClr val="FFFF00"/>
              </a:solidFill>
            </a:endParaRPr>
          </a:p>
        </p:txBody>
      </p:sp>
    </p:spTree>
    <p:extLst>
      <p:ext uri="{BB962C8B-B14F-4D97-AF65-F5344CB8AC3E}">
        <p14:creationId xmlns:p14="http://schemas.microsoft.com/office/powerpoint/2010/main" val="29171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21874" y="21098"/>
            <a:ext cx="7786555" cy="1200329"/>
          </a:xfrm>
          <a:prstGeom prst="rect">
            <a:avLst/>
          </a:prstGeom>
          <a:noFill/>
        </p:spPr>
        <p:txBody>
          <a:bodyPr wrap="none" rtlCol="0">
            <a:spAutoFit/>
          </a:bodyPr>
          <a:lstStyle/>
          <a:p>
            <a:pPr algn="ctr"/>
            <a:r>
              <a:rPr lang="en-US" sz="4400" b="1" dirty="0" smtClean="0">
                <a:solidFill>
                  <a:srgbClr val="FFFF00"/>
                </a:solidFill>
              </a:rPr>
              <a:t>3 Strikes, 3 Solutions, 9 Methods</a:t>
            </a:r>
          </a:p>
          <a:p>
            <a:pPr algn="ctr"/>
            <a:r>
              <a:rPr lang="en-US" sz="2800" b="1" i="1" dirty="0" smtClean="0">
                <a:solidFill>
                  <a:srgbClr val="FFFF00"/>
                </a:solidFill>
              </a:rPr>
              <a:t>This is the one-slide summary of the next 33 slides. </a:t>
            </a:r>
            <a:endParaRPr lang="en-US" sz="2800" b="1" i="1" dirty="0">
              <a:solidFill>
                <a:srgbClr val="FFFF00"/>
              </a:solidFill>
            </a:endParaRPr>
          </a:p>
        </p:txBody>
      </p:sp>
      <p:grpSp>
        <p:nvGrpSpPr>
          <p:cNvPr id="7" name="Group 6"/>
          <p:cNvGrpSpPr/>
          <p:nvPr/>
        </p:nvGrpSpPr>
        <p:grpSpPr>
          <a:xfrm>
            <a:off x="323555" y="1375117"/>
            <a:ext cx="11591781" cy="3354765"/>
            <a:chOff x="267284" y="1825283"/>
            <a:chExt cx="11591781" cy="3354765"/>
          </a:xfrm>
        </p:grpSpPr>
        <p:sp>
          <p:nvSpPr>
            <p:cNvPr id="5" name="TextBox 4"/>
            <p:cNvSpPr txBox="1"/>
            <p:nvPr/>
          </p:nvSpPr>
          <p:spPr>
            <a:xfrm>
              <a:off x="267284" y="1825283"/>
              <a:ext cx="5802923" cy="3354765"/>
            </a:xfrm>
            <a:prstGeom prst="rect">
              <a:avLst/>
            </a:prstGeom>
            <a:noFill/>
          </p:spPr>
          <p:txBody>
            <a:bodyPr wrap="square" rtlCol="0">
              <a:spAutoFit/>
            </a:bodyPr>
            <a:lstStyle/>
            <a:p>
              <a:r>
                <a:rPr lang="en-US" sz="3200" b="1" dirty="0" smtClean="0">
                  <a:solidFill>
                    <a:srgbClr val="FFFF00"/>
                  </a:solidFill>
                </a:rPr>
                <a:t>Donald Trump’s 3 Strikes</a:t>
              </a:r>
            </a:p>
            <a:p>
              <a:pPr marL="457200" indent="-457200">
                <a:buFont typeface="+mj-lt"/>
                <a:buAutoNum type="arabicPeriod"/>
              </a:pPr>
              <a:r>
                <a:rPr lang="en-US" sz="2000" b="1" dirty="0" smtClean="0">
                  <a:solidFill>
                    <a:schemeClr val="bg1"/>
                  </a:solidFill>
                </a:rPr>
                <a:t>Not Defending the US Constitution</a:t>
              </a:r>
            </a:p>
            <a:p>
              <a:pPr marL="914400" lvl="1" indent="-457200">
                <a:buFont typeface="Arial" panose="020B0604020202020204" pitchFamily="34" charset="0"/>
                <a:buChar char="•"/>
              </a:pPr>
              <a:r>
                <a:rPr lang="en-US" sz="2000" b="1" dirty="0" smtClean="0">
                  <a:solidFill>
                    <a:schemeClr val="bg1"/>
                  </a:solidFill>
                </a:rPr>
                <a:t>1</a:t>
              </a:r>
              <a:r>
                <a:rPr lang="en-US" sz="2000" b="1" baseline="30000" dirty="0" smtClean="0">
                  <a:solidFill>
                    <a:schemeClr val="bg1"/>
                  </a:solidFill>
                </a:rPr>
                <a:t>st</a:t>
              </a:r>
              <a:r>
                <a:rPr lang="en-US" sz="2000" b="1" dirty="0" smtClean="0">
                  <a:solidFill>
                    <a:schemeClr val="bg1"/>
                  </a:solidFill>
                </a:rPr>
                <a:t> (Free Pass for </a:t>
              </a:r>
              <a:r>
                <a:rPr lang="en-US" sz="2000" b="1" dirty="0" err="1" smtClean="0">
                  <a:solidFill>
                    <a:schemeClr val="bg1"/>
                  </a:solidFill>
                </a:rPr>
                <a:t>BigTech</a:t>
              </a:r>
              <a:r>
                <a:rPr lang="en-US" sz="2000" b="1" dirty="0" smtClean="0">
                  <a:solidFill>
                    <a:schemeClr val="bg1"/>
                  </a:solidFill>
                </a:rPr>
                <a:t> Censorship)</a:t>
              </a:r>
            </a:p>
            <a:p>
              <a:pPr marL="914400" lvl="1" indent="-457200">
                <a:buFont typeface="Arial" panose="020B0604020202020204" pitchFamily="34" charset="0"/>
                <a:buChar char="•"/>
              </a:pPr>
              <a:r>
                <a:rPr lang="en-US" sz="2000" b="1" dirty="0" smtClean="0">
                  <a:solidFill>
                    <a:schemeClr val="bg1"/>
                  </a:solidFill>
                </a:rPr>
                <a:t>1</a:t>
              </a:r>
              <a:r>
                <a:rPr lang="en-US" sz="2000" b="1" baseline="30000" dirty="0" smtClean="0">
                  <a:solidFill>
                    <a:schemeClr val="bg1"/>
                  </a:solidFill>
                </a:rPr>
                <a:t>st</a:t>
              </a:r>
              <a:r>
                <a:rPr lang="en-US" sz="2000" b="1" dirty="0" smtClean="0">
                  <a:solidFill>
                    <a:schemeClr val="bg1"/>
                  </a:solidFill>
                </a:rPr>
                <a:t> (Free Pass for 27 Anti-BDS Laws)</a:t>
              </a:r>
            </a:p>
            <a:p>
              <a:pPr marL="914400" lvl="1" indent="-457200">
                <a:buFont typeface="Arial" panose="020B0604020202020204" pitchFamily="34" charset="0"/>
                <a:buChar char="•"/>
              </a:pPr>
              <a:r>
                <a:rPr lang="en-US" sz="2000" b="1" dirty="0" smtClean="0">
                  <a:solidFill>
                    <a:schemeClr val="bg1"/>
                  </a:solidFill>
                </a:rPr>
                <a:t>2</a:t>
              </a:r>
              <a:r>
                <a:rPr lang="en-US" sz="2000" b="1" baseline="30000" dirty="0" smtClean="0">
                  <a:solidFill>
                    <a:schemeClr val="bg1"/>
                  </a:solidFill>
                </a:rPr>
                <a:t>nd</a:t>
              </a:r>
              <a:r>
                <a:rPr lang="en-US" sz="2000" b="1" dirty="0" smtClean="0">
                  <a:solidFill>
                    <a:schemeClr val="bg1"/>
                  </a:solidFill>
                </a:rPr>
                <a:t> (Red Flag Gun Confiscation)</a:t>
              </a:r>
            </a:p>
            <a:p>
              <a:pPr marL="914400" lvl="1" indent="-457200">
                <a:buFont typeface="Arial" panose="020B0604020202020204" pitchFamily="34" charset="0"/>
                <a:buChar char="•"/>
              </a:pPr>
              <a:r>
                <a:rPr lang="en-US" sz="2000" b="1" dirty="0" smtClean="0">
                  <a:solidFill>
                    <a:schemeClr val="bg1"/>
                  </a:solidFill>
                </a:rPr>
                <a:t>2</a:t>
              </a:r>
              <a:r>
                <a:rPr lang="en-US" sz="2000" b="1" baseline="30000" dirty="0" smtClean="0">
                  <a:solidFill>
                    <a:schemeClr val="bg1"/>
                  </a:solidFill>
                </a:rPr>
                <a:t>nd</a:t>
              </a:r>
              <a:r>
                <a:rPr lang="en-US" sz="2000" b="1" dirty="0" smtClean="0">
                  <a:solidFill>
                    <a:schemeClr val="bg1"/>
                  </a:solidFill>
                </a:rPr>
                <a:t> (Not Challenging False Flag Operations)</a:t>
              </a:r>
            </a:p>
            <a:p>
              <a:pPr marL="914400" lvl="1" indent="-457200">
                <a:buFont typeface="Arial" panose="020B0604020202020204" pitchFamily="34" charset="0"/>
                <a:buChar char="•"/>
              </a:pPr>
              <a:r>
                <a:rPr lang="en-US" sz="2000" b="1" dirty="0" smtClean="0">
                  <a:solidFill>
                    <a:schemeClr val="bg1"/>
                  </a:solidFill>
                </a:rPr>
                <a:t>4</a:t>
              </a:r>
              <a:r>
                <a:rPr lang="en-US" sz="2000" b="1" baseline="30000" dirty="0" smtClean="0">
                  <a:solidFill>
                    <a:schemeClr val="bg1"/>
                  </a:solidFill>
                </a:rPr>
                <a:t>th</a:t>
              </a:r>
              <a:r>
                <a:rPr lang="en-US" sz="2000" b="1" dirty="0" smtClean="0">
                  <a:solidFill>
                    <a:schemeClr val="bg1"/>
                  </a:solidFill>
                </a:rPr>
                <a:t> (Re-Approved NSA Mass Surveillance)</a:t>
              </a:r>
            </a:p>
            <a:p>
              <a:pPr marL="914400" lvl="1" indent="-457200">
                <a:buFont typeface="Arial" panose="020B0604020202020204" pitchFamily="34" charset="0"/>
                <a:buChar char="•"/>
              </a:pPr>
              <a:r>
                <a:rPr lang="en-US" sz="2000" b="1" dirty="0" smtClean="0">
                  <a:solidFill>
                    <a:schemeClr val="bg1"/>
                  </a:solidFill>
                </a:rPr>
                <a:t>4</a:t>
              </a:r>
              <a:r>
                <a:rPr lang="en-US" sz="2000" b="1" baseline="30000" dirty="0" smtClean="0">
                  <a:solidFill>
                    <a:schemeClr val="bg1"/>
                  </a:solidFill>
                </a:rPr>
                <a:t>th</a:t>
              </a:r>
              <a:r>
                <a:rPr lang="en-US" sz="2000" b="1" dirty="0" smtClean="0">
                  <a:solidFill>
                    <a:schemeClr val="bg1"/>
                  </a:solidFill>
                </a:rPr>
                <a:t> (Allowing TSA to spill into Main Street)</a:t>
              </a:r>
            </a:p>
            <a:p>
              <a:pPr marL="457200" indent="-457200">
                <a:buFont typeface="+mj-lt"/>
                <a:buAutoNum type="arabicPeriod"/>
              </a:pPr>
              <a:r>
                <a:rPr lang="en-US" sz="2000" b="1" dirty="0" smtClean="0">
                  <a:solidFill>
                    <a:schemeClr val="bg1"/>
                  </a:solidFill>
                </a:rPr>
                <a:t>Israel First Not America First, on EVERYTHING</a:t>
              </a:r>
            </a:p>
            <a:p>
              <a:pPr marL="457200" indent="-457200">
                <a:buFont typeface="+mj-lt"/>
                <a:buAutoNum type="arabicPeriod"/>
              </a:pPr>
              <a:r>
                <a:rPr lang="en-US" sz="2000" b="1" dirty="0" smtClean="0">
                  <a:solidFill>
                    <a:schemeClr val="bg1"/>
                  </a:solidFill>
                </a:rPr>
                <a:t>Not Unrigging the System, 70% Disenfranchised</a:t>
              </a:r>
              <a:endParaRPr lang="en-US" sz="2000" b="1" dirty="0">
                <a:solidFill>
                  <a:schemeClr val="bg1"/>
                </a:solidFill>
              </a:endParaRPr>
            </a:p>
          </p:txBody>
        </p:sp>
        <p:sp>
          <p:nvSpPr>
            <p:cNvPr id="6" name="TextBox 5"/>
            <p:cNvSpPr txBox="1"/>
            <p:nvPr/>
          </p:nvSpPr>
          <p:spPr>
            <a:xfrm>
              <a:off x="6217920" y="1825283"/>
              <a:ext cx="5641145" cy="3354765"/>
            </a:xfrm>
            <a:prstGeom prst="rect">
              <a:avLst/>
            </a:prstGeom>
            <a:noFill/>
          </p:spPr>
          <p:txBody>
            <a:bodyPr wrap="square" rtlCol="0">
              <a:spAutoFit/>
            </a:bodyPr>
            <a:lstStyle/>
            <a:p>
              <a:r>
                <a:rPr lang="en-US" sz="3200" b="1" dirty="0" smtClean="0">
                  <a:solidFill>
                    <a:srgbClr val="FFFF00"/>
                  </a:solidFill>
                </a:rPr>
                <a:t>Robert Steele’s 3 Solutions</a:t>
              </a:r>
            </a:p>
            <a:p>
              <a:pPr marL="457200" indent="-457200">
                <a:buFont typeface="+mj-lt"/>
                <a:buAutoNum type="arabicPeriod"/>
              </a:pPr>
              <a:r>
                <a:rPr lang="en-US" sz="2000" b="1" dirty="0" smtClean="0">
                  <a:solidFill>
                    <a:schemeClr val="bg1"/>
                  </a:solidFill>
                </a:rPr>
                <a:t>Defend the Constitution</a:t>
              </a:r>
            </a:p>
            <a:p>
              <a:pPr marL="914400" lvl="1" indent="-457200">
                <a:buFont typeface="Arial" panose="020B0604020202020204" pitchFamily="34" charset="0"/>
                <a:buChar char="•"/>
              </a:pPr>
              <a:r>
                <a:rPr lang="en-US" sz="2000" b="1" dirty="0" smtClean="0">
                  <a:solidFill>
                    <a:schemeClr val="bg1"/>
                  </a:solidFill>
                </a:rPr>
                <a:t>Shut Down </a:t>
              </a:r>
              <a:r>
                <a:rPr lang="en-US" sz="2000" b="1" dirty="0" err="1" smtClean="0">
                  <a:solidFill>
                    <a:schemeClr val="bg1"/>
                  </a:solidFill>
                </a:rPr>
                <a:t>BigTech</a:t>
              </a:r>
              <a:r>
                <a:rPr lang="en-US" sz="2000" b="1" dirty="0" smtClean="0">
                  <a:solidFill>
                    <a:schemeClr val="bg1"/>
                  </a:solidFill>
                </a:rPr>
                <a:t> &amp; Create Truth Channel</a:t>
              </a:r>
            </a:p>
            <a:p>
              <a:pPr marL="914400" lvl="1" indent="-457200">
                <a:buFont typeface="Arial" panose="020B0604020202020204" pitchFamily="34" charset="0"/>
                <a:buChar char="•"/>
              </a:pPr>
              <a:r>
                <a:rPr lang="en-US" sz="2000" b="1" dirty="0" smtClean="0">
                  <a:solidFill>
                    <a:schemeClr val="bg1"/>
                  </a:solidFill>
                </a:rPr>
                <a:t>Challenge All 27 Anti-BDS Laws</a:t>
              </a:r>
            </a:p>
            <a:p>
              <a:pPr marL="914400" lvl="1" indent="-457200">
                <a:buFont typeface="Arial" panose="020B0604020202020204" pitchFamily="34" charset="0"/>
                <a:buChar char="•"/>
              </a:pPr>
              <a:r>
                <a:rPr lang="en-US" sz="2000" b="1" dirty="0" smtClean="0">
                  <a:solidFill>
                    <a:schemeClr val="bg1"/>
                  </a:solidFill>
                </a:rPr>
                <a:t>Double-Down on Open Carry Everywhere</a:t>
              </a:r>
            </a:p>
            <a:p>
              <a:pPr marL="914400" lvl="1" indent="-457200">
                <a:buFont typeface="Arial" panose="020B0604020202020204" pitchFamily="34" charset="0"/>
                <a:buChar char="•"/>
              </a:pPr>
              <a:r>
                <a:rPr lang="en-US" sz="2000" b="1" dirty="0" smtClean="0">
                  <a:solidFill>
                    <a:schemeClr val="bg1"/>
                  </a:solidFill>
                </a:rPr>
                <a:t>Terminate FBI/FEMA/PMC False Flag Ops</a:t>
              </a:r>
            </a:p>
            <a:p>
              <a:pPr marL="914400" lvl="1" indent="-457200">
                <a:buFont typeface="Arial" panose="020B0604020202020204" pitchFamily="34" charset="0"/>
                <a:buChar char="•"/>
              </a:pPr>
              <a:r>
                <a:rPr lang="en-US" sz="2000" b="1" dirty="0" smtClean="0">
                  <a:solidFill>
                    <a:schemeClr val="bg1"/>
                  </a:solidFill>
                </a:rPr>
                <a:t>Cut Secret IC, Especially NSA &amp; FBI, by 70%</a:t>
              </a:r>
            </a:p>
            <a:p>
              <a:pPr marL="914400" lvl="1" indent="-457200">
                <a:buFont typeface="Arial" panose="020B0604020202020204" pitchFamily="34" charset="0"/>
                <a:buChar char="•"/>
              </a:pPr>
              <a:r>
                <a:rPr lang="en-US" sz="2000" b="1" dirty="0" smtClean="0">
                  <a:solidFill>
                    <a:schemeClr val="bg1"/>
                  </a:solidFill>
                </a:rPr>
                <a:t>Terminate TSA Including at Airports</a:t>
              </a:r>
            </a:p>
            <a:p>
              <a:pPr marL="457200" indent="-457200">
                <a:buFont typeface="+mj-lt"/>
                <a:buAutoNum type="arabicPeriod"/>
              </a:pPr>
              <a:r>
                <a:rPr lang="en-US" sz="2000" b="1" dirty="0" smtClean="0">
                  <a:solidFill>
                    <a:schemeClr val="bg1"/>
                  </a:solidFill>
                </a:rPr>
                <a:t>America First, Expose Zionists (Epstein, 9/11)</a:t>
              </a:r>
            </a:p>
            <a:p>
              <a:pPr marL="457200" indent="-457200">
                <a:buFont typeface="+mj-lt"/>
                <a:buAutoNum type="arabicPeriod"/>
              </a:pPr>
              <a:r>
                <a:rPr lang="en-US" sz="2000" b="1" dirty="0" smtClean="0">
                  <a:solidFill>
                    <a:schemeClr val="bg1"/>
                  </a:solidFill>
                </a:rPr>
                <a:t>#UNRIG Unity with Integrity  Election Reform</a:t>
              </a:r>
            </a:p>
          </p:txBody>
        </p:sp>
      </p:grpSp>
      <p:sp>
        <p:nvSpPr>
          <p:cNvPr id="8" name="TextBox 7"/>
          <p:cNvSpPr txBox="1"/>
          <p:nvPr/>
        </p:nvSpPr>
        <p:spPr>
          <a:xfrm>
            <a:off x="-80848" y="4883572"/>
            <a:ext cx="12192000" cy="646331"/>
          </a:xfrm>
          <a:prstGeom prst="rect">
            <a:avLst/>
          </a:prstGeom>
          <a:noFill/>
        </p:spPr>
        <p:txBody>
          <a:bodyPr wrap="square" rtlCol="0">
            <a:spAutoFit/>
          </a:bodyPr>
          <a:lstStyle/>
          <a:p>
            <a:pPr algn="ctr"/>
            <a:r>
              <a:rPr lang="en-US" sz="3600" b="1" dirty="0">
                <a:solidFill>
                  <a:srgbClr val="FFFF00"/>
                </a:solidFill>
              </a:rPr>
              <a:t>9</a:t>
            </a:r>
            <a:r>
              <a:rPr lang="en-US" sz="3600" b="1" dirty="0" smtClean="0">
                <a:solidFill>
                  <a:srgbClr val="FFFF00"/>
                </a:solidFill>
              </a:rPr>
              <a:t> Methods</a:t>
            </a:r>
            <a:endParaRPr lang="en-US" sz="3600" b="1" dirty="0">
              <a:solidFill>
                <a:srgbClr val="FFFF00"/>
              </a:solidFill>
            </a:endParaRPr>
          </a:p>
        </p:txBody>
      </p:sp>
      <p:sp>
        <p:nvSpPr>
          <p:cNvPr id="9" name="TextBox 8"/>
          <p:cNvSpPr txBox="1"/>
          <p:nvPr/>
        </p:nvSpPr>
        <p:spPr>
          <a:xfrm>
            <a:off x="323555" y="5606631"/>
            <a:ext cx="3411127" cy="1015663"/>
          </a:xfrm>
          <a:prstGeom prst="rect">
            <a:avLst/>
          </a:prstGeom>
          <a:noFill/>
        </p:spPr>
        <p:txBody>
          <a:bodyPr wrap="none" rtlCol="0">
            <a:spAutoFit/>
          </a:bodyPr>
          <a:lstStyle/>
          <a:p>
            <a:pPr marL="342900" indent="-342900">
              <a:buFont typeface="Arial" panose="020B0604020202020204" pitchFamily="34" charset="0"/>
              <a:buChar char="•"/>
            </a:pPr>
            <a:r>
              <a:rPr lang="en-US" sz="2000" b="1" dirty="0">
                <a:solidFill>
                  <a:schemeClr val="bg1"/>
                </a:solidFill>
              </a:rPr>
              <a:t>Intelligence with </a:t>
            </a:r>
            <a:r>
              <a:rPr lang="en-US" sz="2000" b="1" dirty="0" smtClean="0">
                <a:solidFill>
                  <a:schemeClr val="bg1"/>
                </a:solidFill>
              </a:rPr>
              <a:t>Integrity</a:t>
            </a:r>
          </a:p>
          <a:p>
            <a:pPr marL="342900" indent="-342900">
              <a:buFont typeface="Arial" panose="020B0604020202020204" pitchFamily="34" charset="0"/>
              <a:buChar char="•"/>
            </a:pPr>
            <a:r>
              <a:rPr lang="en-US" sz="2000" b="1" dirty="0" smtClean="0">
                <a:solidFill>
                  <a:schemeClr val="bg1"/>
                </a:solidFill>
              </a:rPr>
              <a:t>#UNRIG in time for 2022</a:t>
            </a:r>
          </a:p>
          <a:p>
            <a:pPr marL="342900" indent="-342900">
              <a:buFont typeface="Arial" panose="020B0604020202020204" pitchFamily="34" charset="0"/>
              <a:buChar char="•"/>
            </a:pPr>
            <a:r>
              <a:rPr lang="en-US" sz="2000" b="1" dirty="0" smtClean="0">
                <a:solidFill>
                  <a:schemeClr val="bg1"/>
                </a:solidFill>
              </a:rPr>
              <a:t>Restructure/Downsize USG</a:t>
            </a:r>
            <a:endParaRPr lang="en-US" sz="2000" b="1" dirty="0">
              <a:solidFill>
                <a:schemeClr val="bg1"/>
              </a:solidFill>
            </a:endParaRPr>
          </a:p>
        </p:txBody>
      </p:sp>
      <p:sp>
        <p:nvSpPr>
          <p:cNvPr id="10" name="TextBox 9"/>
          <p:cNvSpPr txBox="1"/>
          <p:nvPr/>
        </p:nvSpPr>
        <p:spPr>
          <a:xfrm>
            <a:off x="6757193" y="5606631"/>
            <a:ext cx="5158143" cy="1015663"/>
          </a:xfrm>
          <a:prstGeom prst="rect">
            <a:avLst/>
          </a:prstGeom>
          <a:noFill/>
        </p:spPr>
        <p:txBody>
          <a:bodyPr wrap="none" rtlCol="0">
            <a:spAutoFit/>
          </a:bodyPr>
          <a:lstStyle/>
          <a:p>
            <a:pPr marL="342900" indent="-342900">
              <a:buFont typeface="Arial" panose="020B0604020202020204" pitchFamily="34" charset="0"/>
              <a:buChar char="•"/>
            </a:pPr>
            <a:r>
              <a:rPr lang="en-US" sz="2000" b="1" dirty="0" smtClean="0">
                <a:solidFill>
                  <a:schemeClr val="bg1"/>
                </a:solidFill>
              </a:rPr>
              <a:t>Terminate IRS, Substitute Transaction Tax</a:t>
            </a:r>
          </a:p>
          <a:p>
            <a:pPr marL="342900" indent="-342900">
              <a:buFont typeface="Arial" panose="020B0604020202020204" pitchFamily="34" charset="0"/>
              <a:buChar char="•"/>
            </a:pPr>
            <a:r>
              <a:rPr lang="en-US" sz="2000" b="1" dirty="0" smtClean="0">
                <a:solidFill>
                  <a:schemeClr val="bg1"/>
                </a:solidFill>
              </a:rPr>
              <a:t>LOCALIZE, Distribute, </a:t>
            </a:r>
            <a:r>
              <a:rPr lang="en-US" sz="2000" b="1" dirty="0" err="1" smtClean="0">
                <a:solidFill>
                  <a:schemeClr val="bg1"/>
                </a:solidFill>
              </a:rPr>
              <a:t>Autonomize</a:t>
            </a:r>
            <a:endParaRPr lang="en-US" sz="2000" b="1" dirty="0" smtClean="0">
              <a:solidFill>
                <a:schemeClr val="bg1"/>
              </a:solidFill>
            </a:endParaRPr>
          </a:p>
          <a:p>
            <a:pPr marL="342900" indent="-342900">
              <a:buFont typeface="Arial" panose="020B0604020202020204" pitchFamily="34" charset="0"/>
              <a:buChar char="•"/>
            </a:pPr>
            <a:r>
              <a:rPr lang="en-US" sz="2000" b="1" dirty="0" smtClean="0">
                <a:solidFill>
                  <a:schemeClr val="bg1"/>
                </a:solidFill>
              </a:rPr>
              <a:t>Open Source Everything Engineering (OSEE)</a:t>
            </a:r>
          </a:p>
        </p:txBody>
      </p:sp>
      <p:sp>
        <p:nvSpPr>
          <p:cNvPr id="11" name="TextBox 10"/>
          <p:cNvSpPr txBox="1"/>
          <p:nvPr/>
        </p:nvSpPr>
        <p:spPr>
          <a:xfrm>
            <a:off x="4026222" y="5606631"/>
            <a:ext cx="2439431" cy="1015663"/>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solidFill>
                  <a:schemeClr val="bg1"/>
                </a:solidFill>
              </a:rPr>
              <a:t>Grand Strategy</a:t>
            </a:r>
          </a:p>
          <a:p>
            <a:pPr marL="285750" indent="-285750">
              <a:buFont typeface="Arial" panose="020B0604020202020204" pitchFamily="34" charset="0"/>
              <a:buChar char="•"/>
            </a:pPr>
            <a:r>
              <a:rPr lang="en-US" sz="2000" b="1" dirty="0" smtClean="0">
                <a:solidFill>
                  <a:schemeClr val="bg1"/>
                </a:solidFill>
              </a:rPr>
              <a:t>Balanced Budget</a:t>
            </a:r>
          </a:p>
          <a:p>
            <a:pPr marL="285750" indent="-285750">
              <a:buFont typeface="Arial" panose="020B0604020202020204" pitchFamily="34" charset="0"/>
              <a:buChar char="•"/>
            </a:pPr>
            <a:r>
              <a:rPr lang="en-US" sz="2000" b="1" dirty="0" smtClean="0">
                <a:solidFill>
                  <a:schemeClr val="bg1"/>
                </a:solidFill>
              </a:rPr>
              <a:t>Education is Root</a:t>
            </a:r>
            <a:endParaRPr lang="en-US" sz="2000" b="1" dirty="0">
              <a:solidFill>
                <a:schemeClr val="bg1"/>
              </a:solidFill>
            </a:endParaRPr>
          </a:p>
        </p:txBody>
      </p:sp>
    </p:spTree>
    <p:extLst>
      <p:ext uri="{BB962C8B-B14F-4D97-AF65-F5344CB8AC3E}">
        <p14:creationId xmlns:p14="http://schemas.microsoft.com/office/powerpoint/2010/main" val="721711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1598" y="19185"/>
            <a:ext cx="11909401" cy="769441"/>
          </a:xfrm>
          <a:prstGeom prst="rect">
            <a:avLst/>
          </a:prstGeom>
          <a:noFill/>
        </p:spPr>
        <p:txBody>
          <a:bodyPr wrap="square" rtlCol="0">
            <a:spAutoFit/>
          </a:bodyPr>
          <a:lstStyle/>
          <a:p>
            <a:pPr algn="ctr"/>
            <a:r>
              <a:rPr lang="en-US" sz="4400" b="1" dirty="0" smtClean="0">
                <a:solidFill>
                  <a:srgbClr val="FFFF00"/>
                </a:solidFill>
              </a:rPr>
              <a:t>Natural Law, Cosmic Balance</a:t>
            </a:r>
            <a:endParaRPr lang="en-US" sz="4400" b="1" dirty="0">
              <a:solidFill>
                <a:srgbClr val="FFFF00"/>
              </a:solidFill>
            </a:endParaRPr>
          </a:p>
        </p:txBody>
      </p:sp>
      <p:sp>
        <p:nvSpPr>
          <p:cNvPr id="3" name="TextBox 2"/>
          <p:cNvSpPr txBox="1"/>
          <p:nvPr/>
        </p:nvSpPr>
        <p:spPr>
          <a:xfrm>
            <a:off x="621215" y="1138103"/>
            <a:ext cx="4502060" cy="5016757"/>
          </a:xfrm>
          <a:prstGeom prst="rect">
            <a:avLst/>
          </a:prstGeom>
          <a:noFill/>
        </p:spPr>
        <p:txBody>
          <a:bodyPr wrap="square" rtlCol="0">
            <a:spAutoFit/>
          </a:bodyPr>
          <a:lstStyle/>
          <a:p>
            <a:r>
              <a:rPr lang="en-US" sz="3200" b="1" dirty="0">
                <a:solidFill>
                  <a:srgbClr val="FFFFFF"/>
                </a:solidFill>
              </a:rPr>
              <a:t>“We hold these truths to be self-evident, that all men are created equal, that they are endowed by their Creator with certain unalienable Rights, that among these are Life, Liberty and the pursuit of Happiness.</a:t>
            </a:r>
            <a:r>
              <a:rPr lang="en-US" sz="3200" b="1" dirty="0" smtClean="0">
                <a:solidFill>
                  <a:srgbClr val="FFFFFF"/>
                </a:solidFill>
              </a:rPr>
              <a:t>”</a:t>
            </a:r>
          </a:p>
          <a:p>
            <a:endParaRPr lang="en-US" sz="3200" b="1" dirty="0">
              <a:solidFill>
                <a:srgbClr val="FFFFFF"/>
              </a:solidFill>
            </a:endParaRPr>
          </a:p>
        </p:txBody>
      </p:sp>
      <p:sp>
        <p:nvSpPr>
          <p:cNvPr id="5" name="TextBox 4"/>
          <p:cNvSpPr txBox="1"/>
          <p:nvPr/>
        </p:nvSpPr>
        <p:spPr>
          <a:xfrm>
            <a:off x="6076309" y="1123107"/>
            <a:ext cx="5196010" cy="4996224"/>
          </a:xfrm>
          <a:prstGeom prst="rect">
            <a:avLst/>
          </a:prstGeom>
          <a:noFill/>
        </p:spPr>
        <p:txBody>
          <a:bodyPr wrap="square" rtlCol="0">
            <a:spAutoFit/>
          </a:bodyPr>
          <a:lstStyle/>
          <a:p>
            <a:r>
              <a:rPr lang="en-US" sz="3200" b="1" dirty="0" smtClean="0">
                <a:solidFill>
                  <a:srgbClr val="FFFFFF"/>
                </a:solidFill>
              </a:rPr>
              <a:t>“But </a:t>
            </a:r>
            <a:r>
              <a:rPr lang="en-US" sz="3200" b="1" dirty="0">
                <a:solidFill>
                  <a:srgbClr val="FFFFFF"/>
                </a:solidFill>
              </a:rPr>
              <a:t>when a long train of abuses and usurpations, pursuing invariably the same Object evinces a design to reduce them under absolute Despotism, it is their right, it is their duty, to throw off such Government, and to provide new Guards for their future security</a:t>
            </a:r>
            <a:r>
              <a:rPr lang="en-US" sz="3200" b="1" dirty="0" smtClean="0">
                <a:solidFill>
                  <a:srgbClr val="FFFFFF"/>
                </a:solidFill>
              </a:rPr>
              <a:t>.” </a:t>
            </a:r>
            <a:endParaRPr lang="en-US" sz="3200" b="1" dirty="0">
              <a:solidFill>
                <a:srgbClr val="FFFFFF"/>
              </a:solidFill>
            </a:endParaRPr>
          </a:p>
        </p:txBody>
      </p:sp>
    </p:spTree>
    <p:extLst>
      <p:ext uri="{BB962C8B-B14F-4D97-AF65-F5344CB8AC3E}">
        <p14:creationId xmlns:p14="http://schemas.microsoft.com/office/powerpoint/2010/main" val="11075360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1598" y="19185"/>
            <a:ext cx="11909401" cy="769441"/>
          </a:xfrm>
          <a:prstGeom prst="rect">
            <a:avLst/>
          </a:prstGeom>
          <a:noFill/>
        </p:spPr>
        <p:txBody>
          <a:bodyPr wrap="square" rtlCol="0">
            <a:spAutoFit/>
          </a:bodyPr>
          <a:lstStyle/>
          <a:p>
            <a:pPr algn="ctr"/>
            <a:r>
              <a:rPr lang="en-US" sz="4400" b="1" dirty="0">
                <a:solidFill>
                  <a:srgbClr val="FFFF00"/>
                </a:solidFill>
              </a:rPr>
              <a:t>50% of Everything is a </a:t>
            </a:r>
            <a:r>
              <a:rPr lang="en-US" sz="4400" b="1" dirty="0" smtClean="0">
                <a:solidFill>
                  <a:srgbClr val="FFFF00"/>
                </a:solidFill>
              </a:rPr>
              <a:t>Lie or Waste</a:t>
            </a:r>
            <a:endParaRPr lang="en-US" sz="4400" b="1" dirty="0">
              <a:solidFill>
                <a:srgbClr val="FFFF00"/>
              </a:solidFill>
            </a:endParaRPr>
          </a:p>
        </p:txBody>
      </p:sp>
      <p:sp>
        <p:nvSpPr>
          <p:cNvPr id="2" name="TextBox 1"/>
          <p:cNvSpPr txBox="1"/>
          <p:nvPr/>
        </p:nvSpPr>
        <p:spPr>
          <a:xfrm>
            <a:off x="115182" y="938923"/>
            <a:ext cx="4323520" cy="5355312"/>
          </a:xfrm>
          <a:prstGeom prst="rect">
            <a:avLst/>
          </a:prstGeom>
          <a:noFill/>
        </p:spPr>
        <p:txBody>
          <a:bodyPr wrap="square" rtlCol="0">
            <a:spAutoFit/>
          </a:bodyPr>
          <a:lstStyle/>
          <a:p>
            <a:r>
              <a:rPr lang="en-US" sz="3600" b="1" dirty="0" smtClean="0">
                <a:solidFill>
                  <a:srgbClr val="FFFF00"/>
                </a:solidFill>
              </a:rPr>
              <a:t>Lies, Lies &amp; More Lies</a:t>
            </a:r>
          </a:p>
          <a:p>
            <a:pPr marL="457200" indent="-457200">
              <a:buFont typeface="Arial" panose="020B0604020202020204" pitchFamily="34" charset="0"/>
              <a:buChar char="•"/>
            </a:pPr>
            <a:r>
              <a:rPr lang="en-US" sz="3600" dirty="0" smtClean="0">
                <a:solidFill>
                  <a:schemeClr val="bg1"/>
                </a:solidFill>
              </a:rPr>
              <a:t>Academia</a:t>
            </a:r>
          </a:p>
          <a:p>
            <a:pPr marL="457200" indent="-457200">
              <a:buFont typeface="Arial" panose="020B0604020202020204" pitchFamily="34" charset="0"/>
              <a:buChar char="•"/>
            </a:pPr>
            <a:r>
              <a:rPr lang="en-US" sz="3600" dirty="0" smtClean="0">
                <a:solidFill>
                  <a:schemeClr val="bg1"/>
                </a:solidFill>
              </a:rPr>
              <a:t>Civil Society</a:t>
            </a:r>
          </a:p>
          <a:p>
            <a:pPr marL="457200" indent="-457200">
              <a:buFont typeface="Arial" panose="020B0604020202020204" pitchFamily="34" charset="0"/>
              <a:buChar char="•"/>
            </a:pPr>
            <a:r>
              <a:rPr lang="en-US" sz="3600" dirty="0" smtClean="0">
                <a:solidFill>
                  <a:schemeClr val="bg1"/>
                </a:solidFill>
              </a:rPr>
              <a:t>Commerce</a:t>
            </a:r>
          </a:p>
          <a:p>
            <a:pPr marL="457200" indent="-457200">
              <a:buFont typeface="Arial" panose="020B0604020202020204" pitchFamily="34" charset="0"/>
              <a:buChar char="•"/>
            </a:pPr>
            <a:r>
              <a:rPr lang="en-US" sz="3600" dirty="0" smtClean="0">
                <a:solidFill>
                  <a:schemeClr val="bg1"/>
                </a:solidFill>
              </a:rPr>
              <a:t>Government</a:t>
            </a:r>
          </a:p>
          <a:p>
            <a:pPr marL="457200" indent="-457200">
              <a:buFont typeface="Arial" panose="020B0604020202020204" pitchFamily="34" charset="0"/>
              <a:buChar char="•"/>
            </a:pPr>
            <a:r>
              <a:rPr lang="en-US" sz="3600" dirty="0" smtClean="0">
                <a:solidFill>
                  <a:schemeClr val="bg1"/>
                </a:solidFill>
              </a:rPr>
              <a:t>Law Enforcement</a:t>
            </a:r>
          </a:p>
          <a:p>
            <a:pPr marL="457200" indent="-457200">
              <a:buFont typeface="Arial" panose="020B0604020202020204" pitchFamily="34" charset="0"/>
              <a:buChar char="•"/>
            </a:pPr>
            <a:r>
              <a:rPr lang="en-US" sz="3600" dirty="0" smtClean="0">
                <a:solidFill>
                  <a:schemeClr val="bg1"/>
                </a:solidFill>
              </a:rPr>
              <a:t>Media</a:t>
            </a:r>
          </a:p>
          <a:p>
            <a:pPr marL="457200" indent="-457200">
              <a:buFont typeface="Arial" panose="020B0604020202020204" pitchFamily="34" charset="0"/>
              <a:buChar char="•"/>
            </a:pPr>
            <a:r>
              <a:rPr lang="en-US" sz="3600" dirty="0" smtClean="0">
                <a:solidFill>
                  <a:schemeClr val="bg1"/>
                </a:solidFill>
              </a:rPr>
              <a:t>Military</a:t>
            </a:r>
          </a:p>
          <a:p>
            <a:pPr marL="457200" indent="-457200">
              <a:buFont typeface="Arial" panose="020B0604020202020204" pitchFamily="34" charset="0"/>
              <a:buChar char="•"/>
            </a:pPr>
            <a:r>
              <a:rPr lang="en-US" sz="3600" dirty="0" smtClean="0">
                <a:solidFill>
                  <a:schemeClr val="bg1"/>
                </a:solidFill>
              </a:rPr>
              <a:t>Non-Profit</a:t>
            </a:r>
          </a:p>
          <a:p>
            <a:endParaRPr lang="en-US" dirty="0" smtClean="0">
              <a:solidFill>
                <a:srgbClr val="FFFF00"/>
              </a:solidFill>
            </a:endParaRPr>
          </a:p>
        </p:txBody>
      </p:sp>
      <p:sp>
        <p:nvSpPr>
          <p:cNvPr id="5" name="TextBox 4"/>
          <p:cNvSpPr txBox="1"/>
          <p:nvPr/>
        </p:nvSpPr>
        <p:spPr>
          <a:xfrm>
            <a:off x="7646392" y="938923"/>
            <a:ext cx="4539054" cy="5632311"/>
          </a:xfrm>
          <a:prstGeom prst="rect">
            <a:avLst/>
          </a:prstGeom>
          <a:noFill/>
        </p:spPr>
        <p:txBody>
          <a:bodyPr wrap="square" rtlCol="0">
            <a:spAutoFit/>
          </a:bodyPr>
          <a:lstStyle/>
          <a:p>
            <a:r>
              <a:rPr lang="en-US" sz="3600" b="1" dirty="0" smtClean="0">
                <a:solidFill>
                  <a:srgbClr val="FFFF00"/>
                </a:solidFill>
              </a:rPr>
              <a:t>Waste &amp; More Waste</a:t>
            </a:r>
          </a:p>
          <a:p>
            <a:pPr marL="457200" indent="-457200">
              <a:buFont typeface="Arial" panose="020B0604020202020204" pitchFamily="34" charset="0"/>
              <a:buChar char="•"/>
            </a:pPr>
            <a:r>
              <a:rPr lang="en-US" sz="3600" dirty="0" smtClean="0">
                <a:solidFill>
                  <a:srgbClr val="FFFFFF"/>
                </a:solidFill>
              </a:rPr>
              <a:t>Agriculture &amp; Food</a:t>
            </a:r>
          </a:p>
          <a:p>
            <a:pPr marL="457200" indent="-457200">
              <a:buFont typeface="Arial" panose="020B0604020202020204" pitchFamily="34" charset="0"/>
              <a:buChar char="•"/>
            </a:pPr>
            <a:r>
              <a:rPr lang="en-US" sz="3600" dirty="0" smtClean="0">
                <a:solidFill>
                  <a:srgbClr val="FFFFFF"/>
                </a:solidFill>
              </a:rPr>
              <a:t>“Defense” = WAR</a:t>
            </a:r>
          </a:p>
          <a:p>
            <a:pPr marL="457200" indent="-457200">
              <a:buFont typeface="Arial" panose="020B0604020202020204" pitchFamily="34" charset="0"/>
              <a:buChar char="•"/>
            </a:pPr>
            <a:r>
              <a:rPr lang="en-US" sz="3600" dirty="0" smtClean="0">
                <a:solidFill>
                  <a:srgbClr val="FFFFFF"/>
                </a:solidFill>
              </a:rPr>
              <a:t>Energy</a:t>
            </a:r>
          </a:p>
          <a:p>
            <a:pPr marL="457200" indent="-457200">
              <a:buFont typeface="Arial" panose="020B0604020202020204" pitchFamily="34" charset="0"/>
              <a:buChar char="•"/>
            </a:pPr>
            <a:r>
              <a:rPr lang="en-US" sz="3600" dirty="0" smtClean="0">
                <a:solidFill>
                  <a:srgbClr val="FFFFFF"/>
                </a:solidFill>
              </a:rPr>
              <a:t>Foreign Assistance</a:t>
            </a:r>
          </a:p>
          <a:p>
            <a:pPr marL="457200" indent="-457200">
              <a:buFont typeface="Arial" panose="020B0604020202020204" pitchFamily="34" charset="0"/>
              <a:buChar char="•"/>
            </a:pPr>
            <a:r>
              <a:rPr lang="en-US" sz="3600" dirty="0" smtClean="0">
                <a:solidFill>
                  <a:srgbClr val="FFFFFF"/>
                </a:solidFill>
              </a:rPr>
              <a:t>Health</a:t>
            </a:r>
          </a:p>
          <a:p>
            <a:pPr marL="457200" indent="-457200">
              <a:buFont typeface="Arial" panose="020B0604020202020204" pitchFamily="34" charset="0"/>
              <a:buChar char="•"/>
            </a:pPr>
            <a:r>
              <a:rPr lang="en-US" sz="3600" dirty="0" smtClean="0">
                <a:solidFill>
                  <a:srgbClr val="FFFFFF"/>
                </a:solidFill>
              </a:rPr>
              <a:t>Homeland “Security”</a:t>
            </a:r>
          </a:p>
          <a:p>
            <a:pPr marL="457200" indent="-457200">
              <a:buFont typeface="Arial" panose="020B0604020202020204" pitchFamily="34" charset="0"/>
              <a:buChar char="•"/>
            </a:pPr>
            <a:r>
              <a:rPr lang="en-US" sz="3600" dirty="0" smtClean="0">
                <a:solidFill>
                  <a:srgbClr val="FFFFFF"/>
                </a:solidFill>
              </a:rPr>
              <a:t>Housing</a:t>
            </a:r>
          </a:p>
          <a:p>
            <a:pPr marL="457200" indent="-457200">
              <a:buFont typeface="Arial" panose="020B0604020202020204" pitchFamily="34" charset="0"/>
              <a:buChar char="•"/>
            </a:pPr>
            <a:r>
              <a:rPr lang="en-US" sz="3600" dirty="0" smtClean="0">
                <a:solidFill>
                  <a:srgbClr val="FFFFFF"/>
                </a:solidFill>
              </a:rPr>
              <a:t>Water</a:t>
            </a:r>
          </a:p>
        </p:txBody>
      </p:sp>
      <p:grpSp>
        <p:nvGrpSpPr>
          <p:cNvPr id="7" name="Group 6"/>
          <p:cNvGrpSpPr/>
          <p:nvPr/>
        </p:nvGrpSpPr>
        <p:grpSpPr>
          <a:xfrm>
            <a:off x="3922169" y="1604999"/>
            <a:ext cx="3876781" cy="4930819"/>
            <a:chOff x="3848697" y="1708476"/>
            <a:chExt cx="3876781" cy="4930819"/>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136" y="1708476"/>
              <a:ext cx="3419060" cy="4558747"/>
            </a:xfrm>
            <a:prstGeom prst="rect">
              <a:avLst/>
            </a:prstGeom>
            <a:ln w="38100">
              <a:solidFill>
                <a:srgbClr val="FF0000"/>
              </a:solidFill>
            </a:ln>
          </p:spPr>
        </p:pic>
        <p:sp>
          <p:nvSpPr>
            <p:cNvPr id="3" name="TextBox 2"/>
            <p:cNvSpPr txBox="1"/>
            <p:nvPr/>
          </p:nvSpPr>
          <p:spPr>
            <a:xfrm>
              <a:off x="3848697" y="6331518"/>
              <a:ext cx="3876781" cy="307777"/>
            </a:xfrm>
            <a:prstGeom prst="rect">
              <a:avLst/>
            </a:prstGeom>
            <a:noFill/>
          </p:spPr>
          <p:txBody>
            <a:bodyPr wrap="square" rtlCol="0">
              <a:spAutoFit/>
            </a:bodyPr>
            <a:lstStyle/>
            <a:p>
              <a:pPr algn="ctr"/>
              <a:r>
                <a:rPr lang="en-US" sz="1400" b="1" dirty="0">
                  <a:solidFill>
                    <a:srgbClr val="FFFF00"/>
                  </a:solidFill>
                </a:rPr>
                <a:t>http://tinyurl.com/Steele-Revolution</a:t>
              </a:r>
            </a:p>
          </p:txBody>
        </p:sp>
      </p:grpSp>
    </p:spTree>
    <p:extLst>
      <p:ext uri="{BB962C8B-B14F-4D97-AF65-F5344CB8AC3E}">
        <p14:creationId xmlns:p14="http://schemas.microsoft.com/office/powerpoint/2010/main" val="11534673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0413" y="894521"/>
            <a:ext cx="3429011" cy="5218879"/>
          </a:xfrm>
          <a:prstGeom prst="rect">
            <a:avLst/>
          </a:prstGeom>
          <a:ln w="38100">
            <a:solidFill>
              <a:srgbClr val="FF0000"/>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013" y="841634"/>
            <a:ext cx="3526203" cy="2630434"/>
          </a:xfrm>
          <a:prstGeom prst="rect">
            <a:avLst/>
          </a:prstGeom>
          <a:ln w="38100">
            <a:solidFill>
              <a:srgbClr val="FF0000"/>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013" y="3619641"/>
            <a:ext cx="3518778" cy="2440752"/>
          </a:xfrm>
          <a:prstGeom prst="rect">
            <a:avLst/>
          </a:prstGeom>
          <a:ln w="38100">
            <a:solidFill>
              <a:srgbClr val="FF0000"/>
            </a:solidFill>
          </a:ln>
        </p:spPr>
      </p:pic>
      <p:sp>
        <p:nvSpPr>
          <p:cNvPr id="7" name="TextBox 6"/>
          <p:cNvSpPr txBox="1"/>
          <p:nvPr/>
        </p:nvSpPr>
        <p:spPr>
          <a:xfrm>
            <a:off x="151598" y="19185"/>
            <a:ext cx="11909401" cy="769441"/>
          </a:xfrm>
          <a:prstGeom prst="rect">
            <a:avLst/>
          </a:prstGeom>
          <a:noFill/>
        </p:spPr>
        <p:txBody>
          <a:bodyPr wrap="square" rtlCol="0">
            <a:spAutoFit/>
          </a:bodyPr>
          <a:lstStyle/>
          <a:p>
            <a:pPr algn="ctr"/>
            <a:r>
              <a:rPr lang="en-US" sz="4400" b="1" dirty="0">
                <a:solidFill>
                  <a:srgbClr val="FFFF00"/>
                </a:solidFill>
              </a:rPr>
              <a:t>Two </a:t>
            </a:r>
            <a:r>
              <a:rPr lang="en-US" sz="4400" b="1" dirty="0" smtClean="0">
                <a:solidFill>
                  <a:srgbClr val="FFFF00"/>
                </a:solidFill>
              </a:rPr>
              <a:t>Enemies - Not China, Not Iran, Not Russia </a:t>
            </a:r>
            <a:endParaRPr lang="en-US" sz="4400" b="1" dirty="0">
              <a:solidFill>
                <a:srgbClr val="FFFF00"/>
              </a:solidFill>
            </a:endParaRPr>
          </a:p>
        </p:txBody>
      </p:sp>
      <p:sp>
        <p:nvSpPr>
          <p:cNvPr id="10" name="TextBox 9"/>
          <p:cNvSpPr txBox="1"/>
          <p:nvPr/>
        </p:nvSpPr>
        <p:spPr>
          <a:xfrm>
            <a:off x="66261" y="6113401"/>
            <a:ext cx="4399722" cy="523220"/>
          </a:xfrm>
          <a:prstGeom prst="rect">
            <a:avLst/>
          </a:prstGeom>
          <a:noFill/>
        </p:spPr>
        <p:txBody>
          <a:bodyPr wrap="square" rtlCol="0">
            <a:spAutoFit/>
          </a:bodyPr>
          <a:lstStyle/>
          <a:p>
            <a:pPr algn="ctr"/>
            <a:r>
              <a:rPr lang="en-US" sz="2800" b="1" dirty="0" smtClean="0">
                <a:solidFill>
                  <a:srgbClr val="FFFF00"/>
                </a:solidFill>
              </a:rPr>
              <a:t>Borg &amp; Deep State</a:t>
            </a:r>
            <a:endParaRPr lang="en-US" sz="2800" b="1" dirty="0">
              <a:solidFill>
                <a:srgbClr val="FFFF00"/>
              </a:solidFill>
            </a:endParaRPr>
          </a:p>
        </p:txBody>
      </p:sp>
      <p:sp>
        <p:nvSpPr>
          <p:cNvPr id="11" name="TextBox 10"/>
          <p:cNvSpPr txBox="1"/>
          <p:nvPr/>
        </p:nvSpPr>
        <p:spPr>
          <a:xfrm>
            <a:off x="9463647" y="6123233"/>
            <a:ext cx="561372" cy="523220"/>
          </a:xfrm>
          <a:prstGeom prst="rect">
            <a:avLst/>
          </a:prstGeom>
          <a:noFill/>
        </p:spPr>
        <p:txBody>
          <a:bodyPr wrap="none" rtlCol="0">
            <a:spAutoFit/>
          </a:bodyPr>
          <a:lstStyle/>
          <a:p>
            <a:r>
              <a:rPr lang="en-US" sz="2800" b="1" dirty="0" smtClean="0">
                <a:solidFill>
                  <a:srgbClr val="FFFF00"/>
                </a:solidFill>
              </a:rPr>
              <a:t>Us</a:t>
            </a:r>
            <a:endParaRPr lang="en-US" sz="2800" b="1" dirty="0">
              <a:solidFill>
                <a:srgbClr val="FFFF00"/>
              </a:solidFill>
            </a:endParaRPr>
          </a:p>
        </p:txBody>
      </p:sp>
      <p:grpSp>
        <p:nvGrpSpPr>
          <p:cNvPr id="14" name="Group 13"/>
          <p:cNvGrpSpPr/>
          <p:nvPr/>
        </p:nvGrpSpPr>
        <p:grpSpPr>
          <a:xfrm>
            <a:off x="4703720" y="6060393"/>
            <a:ext cx="3015672" cy="697575"/>
            <a:chOff x="573985" y="5758125"/>
            <a:chExt cx="3699841" cy="827948"/>
          </a:xfrm>
        </p:grpSpPr>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985" y="5854719"/>
              <a:ext cx="731354" cy="731354"/>
            </a:xfrm>
            <a:prstGeom prst="rect">
              <a:avLst/>
            </a:prstGeom>
          </p:spPr>
        </p:pic>
        <p:sp>
          <p:nvSpPr>
            <p:cNvPr id="16" name="Cloud Callout 15"/>
            <p:cNvSpPr/>
            <p:nvPr/>
          </p:nvSpPr>
          <p:spPr>
            <a:xfrm>
              <a:off x="1775792" y="5758125"/>
              <a:ext cx="2498034" cy="629349"/>
            </a:xfrm>
            <a:prstGeom prst="cloudCallout">
              <a:avLst>
                <a:gd name="adj1" fmla="val -71231"/>
                <a:gd name="adj2" fmla="val -2278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smtClean="0">
                  <a:solidFill>
                    <a:srgbClr val="FF0000"/>
                  </a:solidFill>
                </a:rPr>
                <a:t>Love, just love….</a:t>
              </a:r>
              <a:endParaRPr lang="en-US" sz="1200" b="1" i="1" dirty="0">
                <a:solidFill>
                  <a:srgbClr val="FF0000"/>
                </a:solidFill>
              </a:endParaRPr>
            </a:p>
          </p:txBody>
        </p:sp>
      </p:grpSp>
    </p:spTree>
    <p:extLst>
      <p:ext uri="{BB962C8B-B14F-4D97-AF65-F5344CB8AC3E}">
        <p14:creationId xmlns:p14="http://schemas.microsoft.com/office/powerpoint/2010/main" val="36996162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4079" y="1118440"/>
            <a:ext cx="4103057" cy="5470743"/>
          </a:xfrm>
          <a:prstGeom prst="rect">
            <a:avLst/>
          </a:prstGeom>
          <a:ln w="38100">
            <a:solidFill>
              <a:srgbClr val="FF0000"/>
            </a:solidFill>
          </a:ln>
        </p:spPr>
      </p:pic>
      <p:grpSp>
        <p:nvGrpSpPr>
          <p:cNvPr id="3" name="Group 2"/>
          <p:cNvGrpSpPr/>
          <p:nvPr/>
        </p:nvGrpSpPr>
        <p:grpSpPr>
          <a:xfrm>
            <a:off x="1037314" y="1118440"/>
            <a:ext cx="4413627" cy="5448438"/>
            <a:chOff x="385580" y="1116189"/>
            <a:chExt cx="4413627" cy="5448438"/>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580" y="4510167"/>
              <a:ext cx="4413627" cy="2054460"/>
            </a:xfrm>
            <a:prstGeom prst="rect">
              <a:avLst/>
            </a:prstGeom>
            <a:ln w="38100">
              <a:solidFill>
                <a:srgbClr val="FF0000"/>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580" y="1118440"/>
              <a:ext cx="2102037" cy="3064164"/>
            </a:xfrm>
            <a:prstGeom prst="rect">
              <a:avLst/>
            </a:prstGeom>
            <a:ln w="38100">
              <a:solidFill>
                <a:srgbClr val="FF0000"/>
              </a:solidFill>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3290" y="1116189"/>
              <a:ext cx="2126048" cy="3066415"/>
            </a:xfrm>
            <a:prstGeom prst="rect">
              <a:avLst/>
            </a:prstGeom>
            <a:ln w="38100">
              <a:solidFill>
                <a:srgbClr val="FF0000"/>
              </a:solidFill>
            </a:ln>
          </p:spPr>
        </p:pic>
      </p:grpSp>
      <p:sp>
        <p:nvSpPr>
          <p:cNvPr id="8" name="TextBox 7"/>
          <p:cNvSpPr txBox="1"/>
          <p:nvPr/>
        </p:nvSpPr>
        <p:spPr>
          <a:xfrm>
            <a:off x="151598" y="19185"/>
            <a:ext cx="11909401" cy="769441"/>
          </a:xfrm>
          <a:prstGeom prst="rect">
            <a:avLst/>
          </a:prstGeom>
          <a:noFill/>
        </p:spPr>
        <p:txBody>
          <a:bodyPr wrap="square" rtlCol="0">
            <a:spAutoFit/>
          </a:bodyPr>
          <a:lstStyle/>
          <a:p>
            <a:pPr algn="ctr"/>
            <a:r>
              <a:rPr lang="en-US" sz="4400" b="1" dirty="0">
                <a:solidFill>
                  <a:srgbClr val="FFFF00"/>
                </a:solidFill>
              </a:rPr>
              <a:t>False </a:t>
            </a:r>
            <a:r>
              <a:rPr lang="en-US" sz="4400" b="1" dirty="0" smtClean="0">
                <a:solidFill>
                  <a:srgbClr val="FFFF00"/>
                </a:solidFill>
              </a:rPr>
              <a:t>Flags - </a:t>
            </a:r>
            <a:r>
              <a:rPr lang="en-US" sz="4400" b="1" dirty="0">
                <a:solidFill>
                  <a:srgbClr val="FFFF00"/>
                </a:solidFill>
              </a:rPr>
              <a:t>JFK, USS </a:t>
            </a:r>
            <a:r>
              <a:rPr lang="en-US" sz="4400" b="1" dirty="0" smtClean="0">
                <a:solidFill>
                  <a:srgbClr val="FFFF00"/>
                </a:solidFill>
              </a:rPr>
              <a:t>Liberty &amp; </a:t>
            </a:r>
            <a:r>
              <a:rPr lang="en-US" sz="4400" b="1" dirty="0">
                <a:solidFill>
                  <a:srgbClr val="FFFF00"/>
                </a:solidFill>
              </a:rPr>
              <a:t>9/11</a:t>
            </a:r>
          </a:p>
        </p:txBody>
      </p:sp>
    </p:spTree>
    <p:extLst>
      <p:ext uri="{BB962C8B-B14F-4D97-AF65-F5344CB8AC3E}">
        <p14:creationId xmlns:p14="http://schemas.microsoft.com/office/powerpoint/2010/main" val="7245757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66092" y="1073250"/>
            <a:ext cx="10085009" cy="4585871"/>
          </a:xfrm>
          <a:prstGeom prst="rect">
            <a:avLst/>
          </a:prstGeom>
          <a:noFill/>
        </p:spPr>
        <p:txBody>
          <a:bodyPr wrap="square" rtlCol="0">
            <a:spAutoFit/>
          </a:bodyPr>
          <a:lstStyle/>
          <a:p>
            <a:pPr marL="457200" indent="-457200">
              <a:spcBef>
                <a:spcPts val="600"/>
              </a:spcBef>
              <a:buFont typeface="Arial" panose="020B0604020202020204" pitchFamily="34" charset="0"/>
              <a:buChar char="•"/>
            </a:pPr>
            <a:r>
              <a:rPr lang="en-US" sz="2800" b="1" dirty="0">
                <a:solidFill>
                  <a:srgbClr val="FFFFFF"/>
                </a:solidFill>
              </a:rPr>
              <a:t>Robert </a:t>
            </a:r>
            <a:r>
              <a:rPr lang="en-US" sz="2800" b="1" dirty="0" smtClean="0">
                <a:solidFill>
                  <a:srgbClr val="FFFFFF"/>
                </a:solidFill>
              </a:rPr>
              <a:t>Maxwell - </a:t>
            </a:r>
            <a:r>
              <a:rPr lang="en-US" sz="2800" b="1" dirty="0">
                <a:solidFill>
                  <a:srgbClr val="FFFFFF"/>
                </a:solidFill>
              </a:rPr>
              <a:t>Zionist Super-Spy (</a:t>
            </a:r>
            <a:r>
              <a:rPr lang="en-US" sz="2800" b="1" dirty="0" smtClean="0">
                <a:solidFill>
                  <a:srgbClr val="FFFFFF"/>
                </a:solidFill>
              </a:rPr>
              <a:t>PROMIS in 1980’s)</a:t>
            </a:r>
          </a:p>
          <a:p>
            <a:pPr marL="457200" indent="-457200">
              <a:spcBef>
                <a:spcPts val="600"/>
              </a:spcBef>
              <a:buFont typeface="Arial" panose="020B0604020202020204" pitchFamily="34" charset="0"/>
              <a:buChar char="•"/>
            </a:pPr>
            <a:r>
              <a:rPr lang="en-US" sz="2800" b="1" dirty="0" smtClean="0">
                <a:solidFill>
                  <a:srgbClr val="FFFFFF"/>
                </a:solidFill>
              </a:rPr>
              <a:t>Ghislaine Maxwell - </a:t>
            </a:r>
            <a:r>
              <a:rPr lang="en-US" sz="2800" b="1" dirty="0">
                <a:solidFill>
                  <a:srgbClr val="FFFFFF"/>
                </a:solidFill>
              </a:rPr>
              <a:t>Mossad Officer &amp; NYC </a:t>
            </a:r>
            <a:r>
              <a:rPr lang="en-US" sz="2800" b="1" dirty="0" smtClean="0">
                <a:solidFill>
                  <a:srgbClr val="FFFFFF"/>
                </a:solidFill>
              </a:rPr>
              <a:t>Madam</a:t>
            </a:r>
          </a:p>
          <a:p>
            <a:pPr marL="457200" indent="-457200">
              <a:spcBef>
                <a:spcPts val="600"/>
              </a:spcBef>
              <a:buFont typeface="Arial" panose="020B0604020202020204" pitchFamily="34" charset="0"/>
              <a:buChar char="•"/>
            </a:pPr>
            <a:r>
              <a:rPr lang="en-US" sz="2800" b="1" dirty="0" smtClean="0">
                <a:solidFill>
                  <a:srgbClr val="FFFFFF"/>
                </a:solidFill>
              </a:rPr>
              <a:t>Mossad profiled </a:t>
            </a:r>
            <a:r>
              <a:rPr lang="en-US" sz="2800" b="1" dirty="0">
                <a:solidFill>
                  <a:srgbClr val="FFFFFF"/>
                </a:solidFill>
              </a:rPr>
              <a:t>Chelsea &amp; Ivanka for </a:t>
            </a:r>
            <a:r>
              <a:rPr lang="en-US" sz="2800" b="1" dirty="0" smtClean="0">
                <a:solidFill>
                  <a:srgbClr val="FFFFFF"/>
                </a:solidFill>
              </a:rPr>
              <a:t>capture </a:t>
            </a:r>
            <a:r>
              <a:rPr lang="en-US" sz="2800" b="1" dirty="0">
                <a:solidFill>
                  <a:srgbClr val="FFFFFF"/>
                </a:solidFill>
              </a:rPr>
              <a:t>by </a:t>
            </a:r>
            <a:r>
              <a:rPr lang="en-US" sz="2800" b="1" dirty="0" smtClean="0">
                <a:solidFill>
                  <a:srgbClr val="FFFFFF"/>
                </a:solidFill>
              </a:rPr>
              <a:t>Zionists </a:t>
            </a:r>
          </a:p>
          <a:p>
            <a:pPr marL="457200" indent="-457200">
              <a:spcBef>
                <a:spcPts val="600"/>
              </a:spcBef>
              <a:buFont typeface="Arial" panose="020B0604020202020204" pitchFamily="34" charset="0"/>
              <a:buChar char="•"/>
            </a:pPr>
            <a:r>
              <a:rPr lang="en-US" sz="2800" b="1" dirty="0" smtClean="0">
                <a:solidFill>
                  <a:srgbClr val="FFFFFF"/>
                </a:solidFill>
              </a:rPr>
              <a:t>Fake </a:t>
            </a:r>
            <a:r>
              <a:rPr lang="en-US" sz="2800" b="1" dirty="0">
                <a:solidFill>
                  <a:srgbClr val="FFFFFF"/>
                </a:solidFill>
              </a:rPr>
              <a:t>Billionaire </a:t>
            </a:r>
            <a:r>
              <a:rPr lang="en-US" sz="2800" b="1" dirty="0" smtClean="0">
                <a:solidFill>
                  <a:srgbClr val="FFFFFF"/>
                </a:solidFill>
              </a:rPr>
              <a:t>funded </a:t>
            </a:r>
            <a:r>
              <a:rPr lang="en-US" sz="2800" b="1" dirty="0">
                <a:solidFill>
                  <a:srgbClr val="FFFFFF"/>
                </a:solidFill>
              </a:rPr>
              <a:t>by MEGA Founder Les </a:t>
            </a:r>
            <a:r>
              <a:rPr lang="en-US" sz="2800" b="1" dirty="0" smtClean="0">
                <a:solidFill>
                  <a:srgbClr val="FFFFFF"/>
                </a:solidFill>
              </a:rPr>
              <a:t>Wexner</a:t>
            </a:r>
          </a:p>
          <a:p>
            <a:pPr marL="457200" indent="-457200">
              <a:spcBef>
                <a:spcPts val="600"/>
              </a:spcBef>
              <a:buFont typeface="Arial" panose="020B0604020202020204" pitchFamily="34" charset="0"/>
              <a:buChar char="•"/>
            </a:pPr>
            <a:r>
              <a:rPr lang="en-US" sz="2800" b="1" dirty="0" smtClean="0">
                <a:solidFill>
                  <a:srgbClr val="FFFFFF"/>
                </a:solidFill>
              </a:rPr>
              <a:t>Mossad </a:t>
            </a:r>
            <a:r>
              <a:rPr lang="en-US" sz="2800" b="1" dirty="0">
                <a:solidFill>
                  <a:srgbClr val="FFFFFF"/>
                </a:solidFill>
              </a:rPr>
              <a:t>4 Targets </a:t>
            </a:r>
            <a:r>
              <a:rPr lang="en-US" sz="2800" b="1" dirty="0" smtClean="0">
                <a:solidFill>
                  <a:srgbClr val="FFFFFF"/>
                </a:solidFill>
              </a:rPr>
              <a:t>- Political</a:t>
            </a:r>
            <a:r>
              <a:rPr lang="en-US" sz="2800" b="1" dirty="0">
                <a:solidFill>
                  <a:srgbClr val="FFFFFF"/>
                </a:solidFill>
              </a:rPr>
              <a:t>, Cyber, </a:t>
            </a:r>
            <a:r>
              <a:rPr lang="en-US" sz="2800" b="1" dirty="0" smtClean="0">
                <a:solidFill>
                  <a:srgbClr val="FFFFFF"/>
                </a:solidFill>
              </a:rPr>
              <a:t>Intellectual &amp; Nuclear</a:t>
            </a:r>
          </a:p>
          <a:p>
            <a:pPr marL="457200" indent="-457200">
              <a:spcBef>
                <a:spcPts val="600"/>
              </a:spcBef>
              <a:buFont typeface="Arial" panose="020B0604020202020204" pitchFamily="34" charset="0"/>
              <a:buChar char="•"/>
            </a:pPr>
            <a:r>
              <a:rPr lang="en-US" sz="2800" b="1" dirty="0" smtClean="0">
                <a:solidFill>
                  <a:srgbClr val="FFFFFF"/>
                </a:solidFill>
              </a:rPr>
              <a:t>CIA </a:t>
            </a:r>
            <a:r>
              <a:rPr lang="en-US" sz="2800" b="1" dirty="0">
                <a:solidFill>
                  <a:srgbClr val="FFFFFF"/>
                </a:solidFill>
              </a:rPr>
              <a:t>&amp; FBI </a:t>
            </a:r>
            <a:r>
              <a:rPr lang="en-US" sz="2800" b="1" dirty="0" smtClean="0">
                <a:solidFill>
                  <a:srgbClr val="FFFFFF"/>
                </a:solidFill>
              </a:rPr>
              <a:t>Complicity</a:t>
            </a:r>
          </a:p>
          <a:p>
            <a:pPr marL="457200" indent="-457200">
              <a:spcBef>
                <a:spcPts val="600"/>
              </a:spcBef>
              <a:buFont typeface="Arial" panose="020B0604020202020204" pitchFamily="34" charset="0"/>
              <a:buChar char="•"/>
            </a:pPr>
            <a:r>
              <a:rPr lang="en-US" sz="2800" b="1" dirty="0" smtClean="0">
                <a:solidFill>
                  <a:srgbClr val="FFFFFF"/>
                </a:solidFill>
              </a:rPr>
              <a:t>49 </a:t>
            </a:r>
            <a:r>
              <a:rPr lang="en-US" sz="2800" b="1" dirty="0">
                <a:solidFill>
                  <a:srgbClr val="FFFFFF"/>
                </a:solidFill>
              </a:rPr>
              <a:t>Other Pedophilia Entrapment Cells Across </a:t>
            </a:r>
            <a:r>
              <a:rPr lang="en-US" sz="2800" b="1" dirty="0" smtClean="0">
                <a:solidFill>
                  <a:srgbClr val="FFFFFF"/>
                </a:solidFill>
              </a:rPr>
              <a:t>USA</a:t>
            </a:r>
          </a:p>
          <a:p>
            <a:pPr marL="457200" indent="-457200">
              <a:spcBef>
                <a:spcPts val="600"/>
              </a:spcBef>
              <a:buFont typeface="Arial" panose="020B0604020202020204" pitchFamily="34" charset="0"/>
              <a:buChar char="•"/>
            </a:pPr>
            <a:r>
              <a:rPr lang="en-US" sz="2800" b="1" dirty="0" smtClean="0">
                <a:solidFill>
                  <a:srgbClr val="FFFFFF"/>
                </a:solidFill>
              </a:rPr>
              <a:t>Satanic </a:t>
            </a:r>
            <a:r>
              <a:rPr lang="en-US" sz="2800" b="1" dirty="0">
                <a:solidFill>
                  <a:srgbClr val="FFFFFF"/>
                </a:solidFill>
              </a:rPr>
              <a:t>Ritual Abuse, Murder, Blood </a:t>
            </a:r>
            <a:r>
              <a:rPr lang="en-US" sz="2800" b="1" dirty="0" smtClean="0">
                <a:solidFill>
                  <a:srgbClr val="FFFFFF"/>
                </a:solidFill>
              </a:rPr>
              <a:t>Drinking &amp; </a:t>
            </a:r>
            <a:r>
              <a:rPr lang="en-US" sz="2800" b="1" dirty="0">
                <a:solidFill>
                  <a:srgbClr val="FFFFFF"/>
                </a:solidFill>
              </a:rPr>
              <a:t>Organ </a:t>
            </a:r>
            <a:r>
              <a:rPr lang="en-US" sz="2800" b="1" dirty="0" smtClean="0">
                <a:solidFill>
                  <a:srgbClr val="FFFFFF"/>
                </a:solidFill>
              </a:rPr>
              <a:t>Eating</a:t>
            </a:r>
          </a:p>
          <a:p>
            <a:pPr marL="457200" indent="-457200">
              <a:spcBef>
                <a:spcPts val="600"/>
              </a:spcBef>
              <a:buFont typeface="Arial" panose="020B0604020202020204" pitchFamily="34" charset="0"/>
              <a:buChar char="•"/>
            </a:pPr>
            <a:r>
              <a:rPr lang="en-US" sz="2800" b="1" dirty="0" smtClean="0">
                <a:solidFill>
                  <a:srgbClr val="FFFFFF"/>
                </a:solidFill>
              </a:rPr>
              <a:t>Fake </a:t>
            </a:r>
            <a:r>
              <a:rPr lang="en-US" sz="2800" b="1" dirty="0">
                <a:solidFill>
                  <a:srgbClr val="FFFFFF"/>
                </a:solidFill>
              </a:rPr>
              <a:t>News Media Cover Up - Many </a:t>
            </a:r>
            <a:r>
              <a:rPr lang="en-US" sz="2800" b="1" dirty="0" smtClean="0">
                <a:solidFill>
                  <a:srgbClr val="FFFFFF"/>
                </a:solidFill>
              </a:rPr>
              <a:t>Bribed &amp; </a:t>
            </a:r>
            <a:r>
              <a:rPr lang="en-US" sz="2800" b="1" dirty="0">
                <a:solidFill>
                  <a:srgbClr val="FFFFFF"/>
                </a:solidFill>
              </a:rPr>
              <a:t>Blackmailed</a:t>
            </a:r>
          </a:p>
        </p:txBody>
      </p:sp>
      <p:sp>
        <p:nvSpPr>
          <p:cNvPr id="6" name="TextBox 5"/>
          <p:cNvSpPr txBox="1"/>
          <p:nvPr/>
        </p:nvSpPr>
        <p:spPr>
          <a:xfrm>
            <a:off x="151598" y="19185"/>
            <a:ext cx="11909401" cy="769441"/>
          </a:xfrm>
          <a:prstGeom prst="rect">
            <a:avLst/>
          </a:prstGeom>
          <a:noFill/>
        </p:spPr>
        <p:txBody>
          <a:bodyPr wrap="square" rtlCol="0">
            <a:spAutoFit/>
          </a:bodyPr>
          <a:lstStyle/>
          <a:p>
            <a:pPr algn="ctr"/>
            <a:r>
              <a:rPr lang="en-US" sz="4400" b="1" dirty="0">
                <a:solidFill>
                  <a:srgbClr val="FFFF00"/>
                </a:solidFill>
              </a:rPr>
              <a:t>Epstein </a:t>
            </a:r>
            <a:r>
              <a:rPr lang="en-US" sz="4400" b="1" dirty="0" smtClean="0">
                <a:solidFill>
                  <a:srgbClr val="FFFF00"/>
                </a:solidFill>
              </a:rPr>
              <a:t>- </a:t>
            </a:r>
            <a:r>
              <a:rPr lang="en-US" sz="4400" b="1" dirty="0">
                <a:solidFill>
                  <a:srgbClr val="FFFF00"/>
                </a:solidFill>
              </a:rPr>
              <a:t>Nine Veils of Evil</a:t>
            </a:r>
          </a:p>
        </p:txBody>
      </p:sp>
      <p:grpSp>
        <p:nvGrpSpPr>
          <p:cNvPr id="4" name="Group 3"/>
          <p:cNvGrpSpPr/>
          <p:nvPr/>
        </p:nvGrpSpPr>
        <p:grpSpPr>
          <a:xfrm>
            <a:off x="3840646" y="5907569"/>
            <a:ext cx="3699841" cy="827948"/>
            <a:chOff x="573985" y="5758125"/>
            <a:chExt cx="3699841" cy="827948"/>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985" y="5854719"/>
              <a:ext cx="731354" cy="731354"/>
            </a:xfrm>
            <a:prstGeom prst="rect">
              <a:avLst/>
            </a:prstGeom>
          </p:spPr>
        </p:pic>
        <p:sp>
          <p:nvSpPr>
            <p:cNvPr id="7" name="Cloud Callout 6"/>
            <p:cNvSpPr/>
            <p:nvPr/>
          </p:nvSpPr>
          <p:spPr>
            <a:xfrm>
              <a:off x="1775792" y="5758125"/>
              <a:ext cx="2498034" cy="629349"/>
            </a:xfrm>
            <a:prstGeom prst="cloudCallout">
              <a:avLst>
                <a:gd name="adj1" fmla="val -71231"/>
                <a:gd name="adj2" fmla="val -2278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smtClean="0">
                  <a:solidFill>
                    <a:srgbClr val="FF0000"/>
                  </a:solidFill>
                </a:rPr>
                <a:t>Love, don’t forget the love…</a:t>
              </a:r>
              <a:endParaRPr lang="en-US" sz="1200" b="1" i="1" dirty="0">
                <a:solidFill>
                  <a:srgbClr val="FF0000"/>
                </a:solidFill>
              </a:endParaRPr>
            </a:p>
          </p:txBody>
        </p:sp>
      </p:grpSp>
    </p:spTree>
    <p:extLst>
      <p:ext uri="{BB962C8B-B14F-4D97-AF65-F5344CB8AC3E}">
        <p14:creationId xmlns:p14="http://schemas.microsoft.com/office/powerpoint/2010/main" val="19898069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1544</TotalTime>
  <Words>6450</Words>
  <Application>Microsoft Office PowerPoint</Application>
  <PresentationFormat>Widescreen</PresentationFormat>
  <Paragraphs>716</Paragraphs>
  <Slides>36</Slides>
  <Notes>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Calibri Light</vt:lpstr>
      <vt:lpstr>Mangal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dc:creator>
  <cp:lastModifiedBy>Robert</cp:lastModifiedBy>
  <cp:revision>232</cp:revision>
  <cp:lastPrinted>2019-08-19T13:20:59Z</cp:lastPrinted>
  <dcterms:created xsi:type="dcterms:W3CDTF">2019-08-11T17:56:38Z</dcterms:created>
  <dcterms:modified xsi:type="dcterms:W3CDTF">2019-08-20T12:11:27Z</dcterms:modified>
</cp:coreProperties>
</file>